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notesSlides/notesSlide4.xml" ContentType="application/vnd.openxmlformats-officedocument.presentationml.notesSlide+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notesSlides/notesSlide5.xml" ContentType="application/vnd.openxmlformats-officedocument.presentationml.notesSlide+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notesSlides/notesSlide6.xml" ContentType="application/vnd.openxmlformats-officedocument.presentationml.notesSlide+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notesSlides/notesSlide7.xml" ContentType="application/vnd.openxmlformats-officedocument.presentationml.notesSlide+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notesSlides/notesSlide8.xml" ContentType="application/vnd.openxmlformats-officedocument.presentationml.notesSlide+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notesSlides/notesSlide14.xml" ContentType="application/vnd.openxmlformats-officedocument.presentationml.notesSlide+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diagrams/data49.xml" ContentType="application/vnd.openxmlformats-officedocument.drawingml.diagramData+xml"/>
  <Override PartName="/ppt/diagrams/layout49.xml" ContentType="application/vnd.openxmlformats-officedocument.drawingml.diagramLayout+xml"/>
  <Override PartName="/ppt/diagrams/quickStyle49.xml" ContentType="application/vnd.openxmlformats-officedocument.drawingml.diagramStyle+xml"/>
  <Override PartName="/ppt/diagrams/colors49.xml" ContentType="application/vnd.openxmlformats-officedocument.drawingml.diagramColors+xml"/>
  <Override PartName="/ppt/diagrams/drawing49.xml" ContentType="application/vnd.ms-office.drawingml.diagramDrawing+xml"/>
  <Override PartName="/ppt/notesSlides/notesSlide15.xml" ContentType="application/vnd.openxmlformats-officedocument.presentationml.notesSlide+xml"/>
  <Override PartName="/ppt/diagrams/data5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rawing50.xml" ContentType="application/vnd.ms-office.drawingml.diagramDrawing+xml"/>
  <Override PartName="/ppt/diagrams/data51.xml" ContentType="application/vnd.openxmlformats-officedocument.drawingml.diagramData+xml"/>
  <Override PartName="/ppt/diagrams/layout51.xml" ContentType="application/vnd.openxmlformats-officedocument.drawingml.diagramLayout+xml"/>
  <Override PartName="/ppt/diagrams/quickStyle51.xml" ContentType="application/vnd.openxmlformats-officedocument.drawingml.diagramStyle+xml"/>
  <Override PartName="/ppt/diagrams/colors51.xml" ContentType="application/vnd.openxmlformats-officedocument.drawingml.diagramColors+xml"/>
  <Override PartName="/ppt/diagrams/drawing5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52.xml" ContentType="application/vnd.openxmlformats-officedocument.drawingml.diagramData+xml"/>
  <Override PartName="/ppt/diagrams/layout52.xml" ContentType="application/vnd.openxmlformats-officedocument.drawingml.diagramLayout+xml"/>
  <Override PartName="/ppt/diagrams/quickStyle52.xml" ContentType="application/vnd.openxmlformats-officedocument.drawingml.diagramStyle+xml"/>
  <Override PartName="/ppt/diagrams/colors52.xml" ContentType="application/vnd.openxmlformats-officedocument.drawingml.diagramColors+xml"/>
  <Override PartName="/ppt/diagrams/drawing52.xml" ContentType="application/vnd.ms-office.drawingml.diagramDrawing+xml"/>
  <Override PartName="/ppt/notesSlides/notesSlide20.xml" ContentType="application/vnd.openxmlformats-officedocument.presentationml.notesSlide+xml"/>
  <Override PartName="/ppt/diagrams/data53.xml" ContentType="application/vnd.openxmlformats-officedocument.drawingml.diagramData+xml"/>
  <Override PartName="/ppt/diagrams/layout53.xml" ContentType="application/vnd.openxmlformats-officedocument.drawingml.diagramLayout+xml"/>
  <Override PartName="/ppt/diagrams/quickStyle53.xml" ContentType="application/vnd.openxmlformats-officedocument.drawingml.diagramStyle+xml"/>
  <Override PartName="/ppt/diagrams/colors53.xml" ContentType="application/vnd.openxmlformats-officedocument.drawingml.diagramColors+xml"/>
  <Override PartName="/ppt/diagrams/drawing53.xml" ContentType="application/vnd.ms-office.drawingml.diagramDrawing+xml"/>
  <Override PartName="/ppt/notesSlides/notesSlide21.xml" ContentType="application/vnd.openxmlformats-officedocument.presentationml.notesSlide+xml"/>
  <Override PartName="/ppt/diagrams/data54.xml" ContentType="application/vnd.openxmlformats-officedocument.drawingml.diagramData+xml"/>
  <Override PartName="/ppt/diagrams/layout54.xml" ContentType="application/vnd.openxmlformats-officedocument.drawingml.diagramLayout+xml"/>
  <Override PartName="/ppt/diagrams/quickStyle54.xml" ContentType="application/vnd.openxmlformats-officedocument.drawingml.diagramStyle+xml"/>
  <Override PartName="/ppt/diagrams/colors54.xml" ContentType="application/vnd.openxmlformats-officedocument.drawingml.diagramColors+xml"/>
  <Override PartName="/ppt/diagrams/drawing54.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55.xml" ContentType="application/vnd.openxmlformats-officedocument.drawingml.diagramData+xml"/>
  <Override PartName="/ppt/diagrams/layout55.xml" ContentType="application/vnd.openxmlformats-officedocument.drawingml.diagramLayout+xml"/>
  <Override PartName="/ppt/diagrams/quickStyle55.xml" ContentType="application/vnd.openxmlformats-officedocument.drawingml.diagramStyle+xml"/>
  <Override PartName="/ppt/diagrams/colors55.xml" ContentType="application/vnd.openxmlformats-officedocument.drawingml.diagramColors+xml"/>
  <Override PartName="/ppt/diagrams/drawing55.xml" ContentType="application/vnd.ms-office.drawingml.diagramDrawing+xml"/>
  <Override PartName="/ppt/notesSlides/notesSlide24.xml" ContentType="application/vnd.openxmlformats-officedocument.presentationml.notesSlide+xml"/>
  <Override PartName="/ppt/diagrams/data56.xml" ContentType="application/vnd.openxmlformats-officedocument.drawingml.diagramData+xml"/>
  <Override PartName="/ppt/diagrams/layout56.xml" ContentType="application/vnd.openxmlformats-officedocument.drawingml.diagramLayout+xml"/>
  <Override PartName="/ppt/diagrams/quickStyle56.xml" ContentType="application/vnd.openxmlformats-officedocument.drawingml.diagramStyle+xml"/>
  <Override PartName="/ppt/diagrams/colors56.xml" ContentType="application/vnd.openxmlformats-officedocument.drawingml.diagramColors+xml"/>
  <Override PartName="/ppt/diagrams/drawing56.xml" ContentType="application/vnd.ms-office.drawingml.diagramDrawing+xml"/>
  <Override PartName="/ppt/diagrams/data57.xml" ContentType="application/vnd.openxmlformats-officedocument.drawingml.diagramData+xml"/>
  <Override PartName="/ppt/diagrams/layout57.xml" ContentType="application/vnd.openxmlformats-officedocument.drawingml.diagramLayout+xml"/>
  <Override PartName="/ppt/diagrams/quickStyle57.xml" ContentType="application/vnd.openxmlformats-officedocument.drawingml.diagramStyle+xml"/>
  <Override PartName="/ppt/diagrams/colors57.xml" ContentType="application/vnd.openxmlformats-officedocument.drawingml.diagramColors+xml"/>
  <Override PartName="/ppt/diagrams/drawing57.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58.xml" ContentType="application/vnd.openxmlformats-officedocument.drawingml.diagramData+xml"/>
  <Override PartName="/ppt/diagrams/layout58.xml" ContentType="application/vnd.openxmlformats-officedocument.drawingml.diagramLayout+xml"/>
  <Override PartName="/ppt/diagrams/quickStyle58.xml" ContentType="application/vnd.openxmlformats-officedocument.drawingml.diagramStyle+xml"/>
  <Override PartName="/ppt/diagrams/colors58.xml" ContentType="application/vnd.openxmlformats-officedocument.drawingml.diagramColors+xml"/>
  <Override PartName="/ppt/diagrams/drawing58.xml" ContentType="application/vnd.ms-office.drawingml.diagramDrawing+xml"/>
  <Override PartName="/ppt/notesSlides/notesSlide30.xml" ContentType="application/vnd.openxmlformats-officedocument.presentationml.notesSlide+xml"/>
  <Override PartName="/ppt/diagrams/data59.xml" ContentType="application/vnd.openxmlformats-officedocument.drawingml.diagramData+xml"/>
  <Override PartName="/ppt/diagrams/layout59.xml" ContentType="application/vnd.openxmlformats-officedocument.drawingml.diagramLayout+xml"/>
  <Override PartName="/ppt/diagrams/quickStyle59.xml" ContentType="application/vnd.openxmlformats-officedocument.drawingml.diagramStyle+xml"/>
  <Override PartName="/ppt/diagrams/colors59.xml" ContentType="application/vnd.openxmlformats-officedocument.drawingml.diagramColors+xml"/>
  <Override PartName="/ppt/diagrams/drawing59.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60.xml" ContentType="application/vnd.openxmlformats-officedocument.drawingml.diagramData+xml"/>
  <Override PartName="/ppt/diagrams/layout60.xml" ContentType="application/vnd.openxmlformats-officedocument.drawingml.diagramLayout+xml"/>
  <Override PartName="/ppt/diagrams/quickStyle60.xml" ContentType="application/vnd.openxmlformats-officedocument.drawingml.diagramStyle+xml"/>
  <Override PartName="/ppt/diagrams/colors60.xml" ContentType="application/vnd.openxmlformats-officedocument.drawingml.diagramColors+xml"/>
  <Override PartName="/ppt/diagrams/drawing60.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61.xml" ContentType="application/vnd.openxmlformats-officedocument.drawingml.diagramData+xml"/>
  <Override PartName="/ppt/diagrams/layout61.xml" ContentType="application/vnd.openxmlformats-officedocument.drawingml.diagramLayout+xml"/>
  <Override PartName="/ppt/diagrams/quickStyle61.xml" ContentType="application/vnd.openxmlformats-officedocument.drawingml.diagramStyle+xml"/>
  <Override PartName="/ppt/diagrams/colors61.xml" ContentType="application/vnd.openxmlformats-officedocument.drawingml.diagramColors+xml"/>
  <Override PartName="/ppt/diagrams/drawing61.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62.xml" ContentType="application/vnd.openxmlformats-officedocument.drawingml.diagramData+xml"/>
  <Override PartName="/ppt/diagrams/layout62.xml" ContentType="application/vnd.openxmlformats-officedocument.drawingml.diagramLayout+xml"/>
  <Override PartName="/ppt/diagrams/quickStyle62.xml" ContentType="application/vnd.openxmlformats-officedocument.drawingml.diagramStyle+xml"/>
  <Override PartName="/ppt/diagrams/colors62.xml" ContentType="application/vnd.openxmlformats-officedocument.drawingml.diagramColors+xml"/>
  <Override PartName="/ppt/diagrams/drawing62.xml" ContentType="application/vnd.ms-office.drawingml.diagramDrawing+xml"/>
  <Override PartName="/ppt/notesSlides/notesSlide37.xml" ContentType="application/vnd.openxmlformats-officedocument.presentationml.notesSlide+xml"/>
  <Override PartName="/ppt/diagrams/data63.xml" ContentType="application/vnd.openxmlformats-officedocument.drawingml.diagramData+xml"/>
  <Override PartName="/ppt/diagrams/layout63.xml" ContentType="application/vnd.openxmlformats-officedocument.drawingml.diagramLayout+xml"/>
  <Override PartName="/ppt/diagrams/quickStyle63.xml" ContentType="application/vnd.openxmlformats-officedocument.drawingml.diagramStyle+xml"/>
  <Override PartName="/ppt/diagrams/colors63.xml" ContentType="application/vnd.openxmlformats-officedocument.drawingml.diagramColors+xml"/>
  <Override PartName="/ppt/diagrams/drawing63.xml" ContentType="application/vnd.ms-office.drawingml.diagramDrawing+xml"/>
  <Override PartName="/ppt/notesSlides/notesSlide38.xml" ContentType="application/vnd.openxmlformats-officedocument.presentationml.notesSlide+xml"/>
  <Override PartName="/ppt/diagrams/data64.xml" ContentType="application/vnd.openxmlformats-officedocument.drawingml.diagramData+xml"/>
  <Override PartName="/ppt/diagrams/layout64.xml" ContentType="application/vnd.openxmlformats-officedocument.drawingml.diagramLayout+xml"/>
  <Override PartName="/ppt/diagrams/quickStyle64.xml" ContentType="application/vnd.openxmlformats-officedocument.drawingml.diagramStyle+xml"/>
  <Override PartName="/ppt/diagrams/colors64.xml" ContentType="application/vnd.openxmlformats-officedocument.drawingml.diagramColors+xml"/>
  <Override PartName="/ppt/diagrams/drawing64.xml" ContentType="application/vnd.ms-office.drawingml.diagramDrawing+xml"/>
  <Override PartName="/ppt/notesSlides/notesSlide39.xml" ContentType="application/vnd.openxmlformats-officedocument.presentationml.notesSlide+xml"/>
  <Override PartName="/ppt/diagrams/data65.xml" ContentType="application/vnd.openxmlformats-officedocument.drawingml.diagramData+xml"/>
  <Override PartName="/ppt/diagrams/layout65.xml" ContentType="application/vnd.openxmlformats-officedocument.drawingml.diagramLayout+xml"/>
  <Override PartName="/ppt/diagrams/quickStyle65.xml" ContentType="application/vnd.openxmlformats-officedocument.drawingml.diagramStyle+xml"/>
  <Override PartName="/ppt/diagrams/colors65.xml" ContentType="application/vnd.openxmlformats-officedocument.drawingml.diagramColors+xml"/>
  <Override PartName="/ppt/diagrams/drawing65.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66.xml" ContentType="application/vnd.openxmlformats-officedocument.drawingml.diagramData+xml"/>
  <Override PartName="/ppt/diagrams/layout66.xml" ContentType="application/vnd.openxmlformats-officedocument.drawingml.diagramLayout+xml"/>
  <Override PartName="/ppt/diagrams/quickStyle66.xml" ContentType="application/vnd.openxmlformats-officedocument.drawingml.diagramStyle+xml"/>
  <Override PartName="/ppt/diagrams/colors66.xml" ContentType="application/vnd.openxmlformats-officedocument.drawingml.diagramColors+xml"/>
  <Override PartName="/ppt/diagrams/drawing66.xml" ContentType="application/vnd.ms-office.drawingml.diagramDrawing+xml"/>
  <Override PartName="/ppt/diagrams/data67.xml" ContentType="application/vnd.openxmlformats-officedocument.drawingml.diagramData+xml"/>
  <Override PartName="/ppt/diagrams/layout67.xml" ContentType="application/vnd.openxmlformats-officedocument.drawingml.diagramLayout+xml"/>
  <Override PartName="/ppt/diagrams/quickStyle67.xml" ContentType="application/vnd.openxmlformats-officedocument.drawingml.diagramStyle+xml"/>
  <Override PartName="/ppt/diagrams/colors67.xml" ContentType="application/vnd.openxmlformats-officedocument.drawingml.diagramColors+xml"/>
  <Override PartName="/ppt/diagrams/drawing67.xml" ContentType="application/vnd.ms-office.drawingml.diagramDrawing+xml"/>
  <Override PartName="/ppt/diagrams/data68.xml" ContentType="application/vnd.openxmlformats-officedocument.drawingml.diagramData+xml"/>
  <Override PartName="/ppt/diagrams/layout68.xml" ContentType="application/vnd.openxmlformats-officedocument.drawingml.diagramLayout+xml"/>
  <Override PartName="/ppt/diagrams/quickStyle68.xml" ContentType="application/vnd.openxmlformats-officedocument.drawingml.diagramStyle+xml"/>
  <Override PartName="/ppt/diagrams/colors68.xml" ContentType="application/vnd.openxmlformats-officedocument.drawingml.diagramColors+xml"/>
  <Override PartName="/ppt/diagrams/drawing68.xml" ContentType="application/vnd.ms-office.drawingml.diagramDrawing+xml"/>
  <Override PartName="/ppt/diagrams/data69.xml" ContentType="application/vnd.openxmlformats-officedocument.drawingml.diagramData+xml"/>
  <Override PartName="/ppt/diagrams/layout69.xml" ContentType="application/vnd.openxmlformats-officedocument.drawingml.diagramLayout+xml"/>
  <Override PartName="/ppt/diagrams/quickStyle69.xml" ContentType="application/vnd.openxmlformats-officedocument.drawingml.diagramStyle+xml"/>
  <Override PartName="/ppt/diagrams/colors69.xml" ContentType="application/vnd.openxmlformats-officedocument.drawingml.diagramColors+xml"/>
  <Override PartName="/ppt/diagrams/drawing69.xml" ContentType="application/vnd.ms-office.drawingml.diagramDrawing+xml"/>
  <Override PartName="/ppt/notesSlides/notesSlide42.xml" ContentType="application/vnd.openxmlformats-officedocument.presentationml.notesSlide+xml"/>
  <Override PartName="/ppt/diagrams/data70.xml" ContentType="application/vnd.openxmlformats-officedocument.drawingml.diagramData+xml"/>
  <Override PartName="/ppt/diagrams/layout70.xml" ContentType="application/vnd.openxmlformats-officedocument.drawingml.diagramLayout+xml"/>
  <Override PartName="/ppt/diagrams/quickStyle70.xml" ContentType="application/vnd.openxmlformats-officedocument.drawingml.diagramStyle+xml"/>
  <Override PartName="/ppt/diagrams/colors70.xml" ContentType="application/vnd.openxmlformats-officedocument.drawingml.diagramColors+xml"/>
  <Override PartName="/ppt/diagrams/drawing70.xml" ContentType="application/vnd.ms-office.drawingml.diagramDrawing+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71.xml" ContentType="application/vnd.openxmlformats-officedocument.drawingml.diagramData+xml"/>
  <Override PartName="/ppt/diagrams/layout71.xml" ContentType="application/vnd.openxmlformats-officedocument.drawingml.diagramLayout+xml"/>
  <Override PartName="/ppt/diagrams/quickStyle71.xml" ContentType="application/vnd.openxmlformats-officedocument.drawingml.diagramStyle+xml"/>
  <Override PartName="/ppt/diagrams/colors71.xml" ContentType="application/vnd.openxmlformats-officedocument.drawingml.diagramColors+xml"/>
  <Override PartName="/ppt/diagrams/drawing71.xml" ContentType="application/vnd.ms-office.drawingml.diagramDrawing+xml"/>
  <Override PartName="/ppt/notesSlides/notesSlide45.xml" ContentType="application/vnd.openxmlformats-officedocument.presentationml.notesSlide+xml"/>
  <Override PartName="/ppt/diagrams/data72.xml" ContentType="application/vnd.openxmlformats-officedocument.drawingml.diagramData+xml"/>
  <Override PartName="/ppt/diagrams/layout72.xml" ContentType="application/vnd.openxmlformats-officedocument.drawingml.diagramLayout+xml"/>
  <Override PartName="/ppt/diagrams/quickStyle72.xml" ContentType="application/vnd.openxmlformats-officedocument.drawingml.diagramStyle+xml"/>
  <Override PartName="/ppt/diagrams/colors72.xml" ContentType="application/vnd.openxmlformats-officedocument.drawingml.diagramColors+xml"/>
  <Override PartName="/ppt/diagrams/drawing72.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73.xml" ContentType="application/vnd.openxmlformats-officedocument.drawingml.diagramData+xml"/>
  <Override PartName="/ppt/diagrams/layout73.xml" ContentType="application/vnd.openxmlformats-officedocument.drawingml.diagramLayout+xml"/>
  <Override PartName="/ppt/diagrams/quickStyle73.xml" ContentType="application/vnd.openxmlformats-officedocument.drawingml.diagramStyle+xml"/>
  <Override PartName="/ppt/diagrams/colors73.xml" ContentType="application/vnd.openxmlformats-officedocument.drawingml.diagramColors+xml"/>
  <Override PartName="/ppt/diagrams/drawing73.xml" ContentType="application/vnd.ms-office.drawingml.diagramDrawing+xml"/>
  <Override PartName="/ppt/diagrams/data74.xml" ContentType="application/vnd.openxmlformats-officedocument.drawingml.diagramData+xml"/>
  <Override PartName="/ppt/diagrams/layout74.xml" ContentType="application/vnd.openxmlformats-officedocument.drawingml.diagramLayout+xml"/>
  <Override PartName="/ppt/diagrams/quickStyle74.xml" ContentType="application/vnd.openxmlformats-officedocument.drawingml.diagramStyle+xml"/>
  <Override PartName="/ppt/diagrams/colors74.xml" ContentType="application/vnd.openxmlformats-officedocument.drawingml.diagramColors+xml"/>
  <Override PartName="/ppt/diagrams/drawing74.xml" ContentType="application/vnd.ms-office.drawingml.diagramDrawing+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75.xml" ContentType="application/vnd.openxmlformats-officedocument.drawingml.diagramData+xml"/>
  <Override PartName="/ppt/diagrams/layout75.xml" ContentType="application/vnd.openxmlformats-officedocument.drawingml.diagramLayout+xml"/>
  <Override PartName="/ppt/diagrams/quickStyle75.xml" ContentType="application/vnd.openxmlformats-officedocument.drawingml.diagramStyle+xml"/>
  <Override PartName="/ppt/diagrams/colors75.xml" ContentType="application/vnd.openxmlformats-officedocument.drawingml.diagramColors+xml"/>
  <Override PartName="/ppt/diagrams/drawing75.xml" ContentType="application/vnd.ms-office.drawingml.diagramDrawing+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diagrams/data76.xml" ContentType="application/vnd.openxmlformats-officedocument.drawingml.diagramData+xml"/>
  <Override PartName="/ppt/diagrams/layout76.xml" ContentType="application/vnd.openxmlformats-officedocument.drawingml.diagramLayout+xml"/>
  <Override PartName="/ppt/diagrams/quickStyle76.xml" ContentType="application/vnd.openxmlformats-officedocument.drawingml.diagramStyle+xml"/>
  <Override PartName="/ppt/diagrams/colors76.xml" ContentType="application/vnd.openxmlformats-officedocument.drawingml.diagramColors+xml"/>
  <Override PartName="/ppt/diagrams/drawing76.xml" ContentType="application/vnd.ms-office.drawingml.diagramDrawing+xml"/>
  <Override PartName="/ppt/notesSlides/notesSlide54.xml" ContentType="application/vnd.openxmlformats-officedocument.presentationml.notesSlide+xml"/>
  <Override PartName="/ppt/diagrams/data77.xml" ContentType="application/vnd.openxmlformats-officedocument.drawingml.diagramData+xml"/>
  <Override PartName="/ppt/diagrams/layout77.xml" ContentType="application/vnd.openxmlformats-officedocument.drawingml.diagramLayout+xml"/>
  <Override PartName="/ppt/diagrams/quickStyle77.xml" ContentType="application/vnd.openxmlformats-officedocument.drawingml.diagramStyle+xml"/>
  <Override PartName="/ppt/diagrams/colors77.xml" ContentType="application/vnd.openxmlformats-officedocument.drawingml.diagramColors+xml"/>
  <Override PartName="/ppt/diagrams/drawing77.xml" ContentType="application/vnd.ms-office.drawingml.diagramDrawing+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diagrams/data78.xml" ContentType="application/vnd.openxmlformats-officedocument.drawingml.diagramData+xml"/>
  <Override PartName="/ppt/diagrams/layout78.xml" ContentType="application/vnd.openxmlformats-officedocument.drawingml.diagramLayout+xml"/>
  <Override PartName="/ppt/diagrams/quickStyle78.xml" ContentType="application/vnd.openxmlformats-officedocument.drawingml.diagramStyle+xml"/>
  <Override PartName="/ppt/diagrams/colors78.xml" ContentType="application/vnd.openxmlformats-officedocument.drawingml.diagramColors+xml"/>
  <Override PartName="/ppt/diagrams/drawing78.xml" ContentType="application/vnd.ms-office.drawingml.diagramDrawing+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79.xml" ContentType="application/vnd.openxmlformats-officedocument.drawingml.diagramData+xml"/>
  <Override PartName="/ppt/diagrams/layout79.xml" ContentType="application/vnd.openxmlformats-officedocument.drawingml.diagramLayout+xml"/>
  <Override PartName="/ppt/diagrams/quickStyle79.xml" ContentType="application/vnd.openxmlformats-officedocument.drawingml.diagramStyle+xml"/>
  <Override PartName="/ppt/diagrams/colors79.xml" ContentType="application/vnd.openxmlformats-officedocument.drawingml.diagramColors+xml"/>
  <Override PartName="/ppt/diagrams/drawing79.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diagrams/data80.xml" ContentType="application/vnd.openxmlformats-officedocument.drawingml.diagramData+xml"/>
  <Override PartName="/ppt/diagrams/layout80.xml" ContentType="application/vnd.openxmlformats-officedocument.drawingml.diagramLayout+xml"/>
  <Override PartName="/ppt/diagrams/quickStyle80.xml" ContentType="application/vnd.openxmlformats-officedocument.drawingml.diagramStyle+xml"/>
  <Override PartName="/ppt/diagrams/colors80.xml" ContentType="application/vnd.openxmlformats-officedocument.drawingml.diagramColors+xml"/>
  <Override PartName="/ppt/diagrams/drawing80.xml" ContentType="application/vnd.ms-office.drawingml.diagramDrawing+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diagrams/data81.xml" ContentType="application/vnd.openxmlformats-officedocument.drawingml.diagramData+xml"/>
  <Override PartName="/ppt/diagrams/layout81.xml" ContentType="application/vnd.openxmlformats-officedocument.drawingml.diagramLayout+xml"/>
  <Override PartName="/ppt/diagrams/quickStyle81.xml" ContentType="application/vnd.openxmlformats-officedocument.drawingml.diagramStyle+xml"/>
  <Override PartName="/ppt/diagrams/colors81.xml" ContentType="application/vnd.openxmlformats-officedocument.drawingml.diagramColors+xml"/>
  <Override PartName="/ppt/diagrams/drawing81.xml" ContentType="application/vnd.ms-office.drawingml.diagramDrawing+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diagrams/data82.xml" ContentType="application/vnd.openxmlformats-officedocument.drawingml.diagramData+xml"/>
  <Override PartName="/ppt/diagrams/layout82.xml" ContentType="application/vnd.openxmlformats-officedocument.drawingml.diagramLayout+xml"/>
  <Override PartName="/ppt/diagrams/quickStyle82.xml" ContentType="application/vnd.openxmlformats-officedocument.drawingml.diagramStyle+xml"/>
  <Override PartName="/ppt/diagrams/colors82.xml" ContentType="application/vnd.openxmlformats-officedocument.drawingml.diagramColors+xml"/>
  <Override PartName="/ppt/diagrams/drawing82.xml" ContentType="application/vnd.ms-office.drawingml.diagramDrawing+xml"/>
  <Override PartName="/ppt/notesSlides/notesSlide71.xml" ContentType="application/vnd.openxmlformats-officedocument.presentationml.notesSlide+xml"/>
  <Override PartName="/ppt/diagrams/data83.xml" ContentType="application/vnd.openxmlformats-officedocument.drawingml.diagramData+xml"/>
  <Override PartName="/ppt/diagrams/layout83.xml" ContentType="application/vnd.openxmlformats-officedocument.drawingml.diagramLayout+xml"/>
  <Override PartName="/ppt/diagrams/quickStyle83.xml" ContentType="application/vnd.openxmlformats-officedocument.drawingml.diagramStyle+xml"/>
  <Override PartName="/ppt/diagrams/colors83.xml" ContentType="application/vnd.openxmlformats-officedocument.drawingml.diagramColors+xml"/>
  <Override PartName="/ppt/diagrams/drawing83.xml" ContentType="application/vnd.ms-office.drawingml.diagramDrawing+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diagrams/data84.xml" ContentType="application/vnd.openxmlformats-officedocument.drawingml.diagramData+xml"/>
  <Override PartName="/ppt/diagrams/layout84.xml" ContentType="application/vnd.openxmlformats-officedocument.drawingml.diagramLayout+xml"/>
  <Override PartName="/ppt/diagrams/quickStyle84.xml" ContentType="application/vnd.openxmlformats-officedocument.drawingml.diagramStyle+xml"/>
  <Override PartName="/ppt/diagrams/colors84.xml" ContentType="application/vnd.openxmlformats-officedocument.drawingml.diagramColors+xml"/>
  <Override PartName="/ppt/diagrams/drawing84.xml" ContentType="application/vnd.ms-office.drawingml.diagramDrawing+xml"/>
  <Override PartName="/ppt/notesSlides/notesSlide76.xml" ContentType="application/vnd.openxmlformats-officedocument.presentationml.notesSlide+xml"/>
  <Override PartName="/ppt/diagrams/data85.xml" ContentType="application/vnd.openxmlformats-officedocument.drawingml.diagramData+xml"/>
  <Override PartName="/ppt/diagrams/layout85.xml" ContentType="application/vnd.openxmlformats-officedocument.drawingml.diagramLayout+xml"/>
  <Override PartName="/ppt/diagrams/quickStyle85.xml" ContentType="application/vnd.openxmlformats-officedocument.drawingml.diagramStyle+xml"/>
  <Override PartName="/ppt/diagrams/colors85.xml" ContentType="application/vnd.openxmlformats-officedocument.drawingml.diagramColors+xml"/>
  <Override PartName="/ppt/diagrams/drawing85.xml" ContentType="application/vnd.ms-office.drawingml.diagramDrawing+xml"/>
  <Override PartName="/ppt/notesSlides/notesSlide77.xml" ContentType="application/vnd.openxmlformats-officedocument.presentationml.notesSlide+xml"/>
  <Override PartName="/ppt/diagrams/data86.xml" ContentType="application/vnd.openxmlformats-officedocument.drawingml.diagramData+xml"/>
  <Override PartName="/ppt/diagrams/layout86.xml" ContentType="application/vnd.openxmlformats-officedocument.drawingml.diagramLayout+xml"/>
  <Override PartName="/ppt/diagrams/quickStyle86.xml" ContentType="application/vnd.openxmlformats-officedocument.drawingml.diagramStyle+xml"/>
  <Override PartName="/ppt/diagrams/colors86.xml" ContentType="application/vnd.openxmlformats-officedocument.drawingml.diagramColors+xml"/>
  <Override PartName="/ppt/diagrams/drawing86.xml" ContentType="application/vnd.ms-office.drawingml.diagramDrawing+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diagrams/data87.xml" ContentType="application/vnd.openxmlformats-officedocument.drawingml.diagramData+xml"/>
  <Override PartName="/ppt/diagrams/layout87.xml" ContentType="application/vnd.openxmlformats-officedocument.drawingml.diagramLayout+xml"/>
  <Override PartName="/ppt/diagrams/quickStyle87.xml" ContentType="application/vnd.openxmlformats-officedocument.drawingml.diagramStyle+xml"/>
  <Override PartName="/ppt/diagrams/colors87.xml" ContentType="application/vnd.openxmlformats-officedocument.drawingml.diagramColors+xml"/>
  <Override PartName="/ppt/diagrams/drawing87.xml" ContentType="application/vnd.ms-office.drawingml.diagramDrawing+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diagrams/data88.xml" ContentType="application/vnd.openxmlformats-officedocument.drawingml.diagramData+xml"/>
  <Override PartName="/ppt/diagrams/layout88.xml" ContentType="application/vnd.openxmlformats-officedocument.drawingml.diagramLayout+xml"/>
  <Override PartName="/ppt/diagrams/quickStyle88.xml" ContentType="application/vnd.openxmlformats-officedocument.drawingml.diagramStyle+xml"/>
  <Override PartName="/ppt/diagrams/colors88.xml" ContentType="application/vnd.openxmlformats-officedocument.drawingml.diagramColors+xml"/>
  <Override PartName="/ppt/diagrams/drawing88.xml" ContentType="application/vnd.ms-office.drawingml.diagramDrawing+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diagrams/data89.xml" ContentType="application/vnd.openxmlformats-officedocument.drawingml.diagramData+xml"/>
  <Override PartName="/ppt/diagrams/layout89.xml" ContentType="application/vnd.openxmlformats-officedocument.drawingml.diagramLayout+xml"/>
  <Override PartName="/ppt/diagrams/quickStyle89.xml" ContentType="application/vnd.openxmlformats-officedocument.drawingml.diagramStyle+xml"/>
  <Override PartName="/ppt/diagrams/colors89.xml" ContentType="application/vnd.openxmlformats-officedocument.drawingml.diagramColors+xml"/>
  <Override PartName="/ppt/diagrams/drawing89.xml" ContentType="application/vnd.ms-office.drawingml.diagramDrawing+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diagrams/data90.xml" ContentType="application/vnd.openxmlformats-officedocument.drawingml.diagramData+xml"/>
  <Override PartName="/ppt/diagrams/layout90.xml" ContentType="application/vnd.openxmlformats-officedocument.drawingml.diagramLayout+xml"/>
  <Override PartName="/ppt/diagrams/quickStyle90.xml" ContentType="application/vnd.openxmlformats-officedocument.drawingml.diagramStyle+xml"/>
  <Override PartName="/ppt/diagrams/colors90.xml" ContentType="application/vnd.openxmlformats-officedocument.drawingml.diagramColors+xml"/>
  <Override PartName="/ppt/diagrams/drawing90.xml" ContentType="application/vnd.ms-office.drawingml.diagramDrawing+xml"/>
  <Override PartName="/ppt/notesSlides/notesSlide90.xml" ContentType="application/vnd.openxmlformats-officedocument.presentationml.notesSlide+xml"/>
  <Override PartName="/ppt/diagrams/data91.xml" ContentType="application/vnd.openxmlformats-officedocument.drawingml.diagramData+xml"/>
  <Override PartName="/ppt/diagrams/layout91.xml" ContentType="application/vnd.openxmlformats-officedocument.drawingml.diagramLayout+xml"/>
  <Override PartName="/ppt/diagrams/quickStyle91.xml" ContentType="application/vnd.openxmlformats-officedocument.drawingml.diagramStyle+xml"/>
  <Override PartName="/ppt/diagrams/colors91.xml" ContentType="application/vnd.openxmlformats-officedocument.drawingml.diagramColors+xml"/>
  <Override PartName="/ppt/diagrams/drawing91.xml" ContentType="application/vnd.ms-office.drawingml.diagramDrawing+xml"/>
  <Override PartName="/ppt/notesSlides/notesSlide91.xml" ContentType="application/vnd.openxmlformats-officedocument.presentationml.notesSlide+xml"/>
  <Override PartName="/ppt/diagrams/data92.xml" ContentType="application/vnd.openxmlformats-officedocument.drawingml.diagramData+xml"/>
  <Override PartName="/ppt/diagrams/layout92.xml" ContentType="application/vnd.openxmlformats-officedocument.drawingml.diagramLayout+xml"/>
  <Override PartName="/ppt/diagrams/quickStyle92.xml" ContentType="application/vnd.openxmlformats-officedocument.drawingml.diagramStyle+xml"/>
  <Override PartName="/ppt/diagrams/colors92.xml" ContentType="application/vnd.openxmlformats-officedocument.drawingml.diagramColors+xml"/>
  <Override PartName="/ppt/diagrams/drawing92.xml" ContentType="application/vnd.ms-office.drawingml.diagramDrawing+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diagrams/data93.xml" ContentType="application/vnd.openxmlformats-officedocument.drawingml.diagramData+xml"/>
  <Override PartName="/ppt/diagrams/layout93.xml" ContentType="application/vnd.openxmlformats-officedocument.drawingml.diagramLayout+xml"/>
  <Override PartName="/ppt/diagrams/quickStyle93.xml" ContentType="application/vnd.openxmlformats-officedocument.drawingml.diagramStyle+xml"/>
  <Override PartName="/ppt/diagrams/colors93.xml" ContentType="application/vnd.openxmlformats-officedocument.drawingml.diagramColors+xml"/>
  <Override PartName="/ppt/diagrams/drawing93.xml" ContentType="application/vnd.ms-office.drawingml.diagramDrawing+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diagrams/data94.xml" ContentType="application/vnd.openxmlformats-officedocument.drawingml.diagramData+xml"/>
  <Override PartName="/ppt/diagrams/layout94.xml" ContentType="application/vnd.openxmlformats-officedocument.drawingml.diagramLayout+xml"/>
  <Override PartName="/ppt/diagrams/quickStyle94.xml" ContentType="application/vnd.openxmlformats-officedocument.drawingml.diagramStyle+xml"/>
  <Override PartName="/ppt/diagrams/colors94.xml" ContentType="application/vnd.openxmlformats-officedocument.drawingml.diagramColors+xml"/>
  <Override PartName="/ppt/diagrams/drawing94.xml" ContentType="application/vnd.ms-office.drawingml.diagramDrawing+xml"/>
  <Override PartName="/ppt/notesSlides/notesSlide101.xml" ContentType="application/vnd.openxmlformats-officedocument.presentationml.notesSlide+xml"/>
  <Override PartName="/ppt/diagrams/data95.xml" ContentType="application/vnd.openxmlformats-officedocument.drawingml.diagramData+xml"/>
  <Override PartName="/ppt/diagrams/layout95.xml" ContentType="application/vnd.openxmlformats-officedocument.drawingml.diagramLayout+xml"/>
  <Override PartName="/ppt/diagrams/quickStyle95.xml" ContentType="application/vnd.openxmlformats-officedocument.drawingml.diagramStyle+xml"/>
  <Override PartName="/ppt/diagrams/colors95.xml" ContentType="application/vnd.openxmlformats-officedocument.drawingml.diagramColors+xml"/>
  <Override PartName="/ppt/diagrams/drawing95.xml" ContentType="application/vnd.ms-office.drawingml.diagramDrawing+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53" r:id="rId1"/>
  </p:sldMasterIdLst>
  <p:notesMasterIdLst>
    <p:notesMasterId r:id="rId433"/>
  </p:notesMasterIdLst>
  <p:sldIdLst>
    <p:sldId id="563" r:id="rId2"/>
    <p:sldId id="564" r:id="rId3"/>
    <p:sldId id="565" r:id="rId4"/>
    <p:sldId id="296" r:id="rId5"/>
    <p:sldId id="297" r:id="rId6"/>
    <p:sldId id="298" r:id="rId7"/>
    <p:sldId id="566" r:id="rId8"/>
    <p:sldId id="299" r:id="rId9"/>
    <p:sldId id="300" r:id="rId10"/>
    <p:sldId id="301" r:id="rId11"/>
    <p:sldId id="567" r:id="rId12"/>
    <p:sldId id="568" r:id="rId13"/>
    <p:sldId id="302" r:id="rId14"/>
    <p:sldId id="303" r:id="rId15"/>
    <p:sldId id="304" r:id="rId16"/>
    <p:sldId id="569" r:id="rId17"/>
    <p:sldId id="570" r:id="rId18"/>
    <p:sldId id="571" r:id="rId19"/>
    <p:sldId id="572" r:id="rId20"/>
    <p:sldId id="573" r:id="rId21"/>
    <p:sldId id="574" r:id="rId22"/>
    <p:sldId id="575" r:id="rId23"/>
    <p:sldId id="576" r:id="rId24"/>
    <p:sldId id="577" r:id="rId25"/>
    <p:sldId id="578" r:id="rId26"/>
    <p:sldId id="579" r:id="rId27"/>
    <p:sldId id="580" r:id="rId28"/>
    <p:sldId id="587" r:id="rId29"/>
    <p:sldId id="588" r:id="rId30"/>
    <p:sldId id="581" r:id="rId31"/>
    <p:sldId id="582" r:id="rId32"/>
    <p:sldId id="584" r:id="rId33"/>
    <p:sldId id="585" r:id="rId34"/>
    <p:sldId id="586" r:id="rId35"/>
    <p:sldId id="589" r:id="rId36"/>
    <p:sldId id="590" r:id="rId37"/>
    <p:sldId id="591" r:id="rId38"/>
    <p:sldId id="592" r:id="rId39"/>
    <p:sldId id="593" r:id="rId40"/>
    <p:sldId id="311" r:id="rId41"/>
    <p:sldId id="598" r:id="rId42"/>
    <p:sldId id="599" r:id="rId43"/>
    <p:sldId id="312" r:id="rId44"/>
    <p:sldId id="594" r:id="rId45"/>
    <p:sldId id="595" r:id="rId46"/>
    <p:sldId id="596" r:id="rId47"/>
    <p:sldId id="597" r:id="rId48"/>
    <p:sldId id="313" r:id="rId49"/>
    <p:sldId id="314" r:id="rId50"/>
    <p:sldId id="315" r:id="rId51"/>
    <p:sldId id="316" r:id="rId52"/>
    <p:sldId id="318" r:id="rId53"/>
    <p:sldId id="319" r:id="rId54"/>
    <p:sldId id="320" r:id="rId55"/>
    <p:sldId id="321" r:id="rId56"/>
    <p:sldId id="322" r:id="rId57"/>
    <p:sldId id="323" r:id="rId58"/>
    <p:sldId id="328" r:id="rId59"/>
    <p:sldId id="329" r:id="rId60"/>
    <p:sldId id="330" r:id="rId61"/>
    <p:sldId id="336" r:id="rId62"/>
    <p:sldId id="337" r:id="rId63"/>
    <p:sldId id="338" r:id="rId64"/>
    <p:sldId id="339" r:id="rId65"/>
    <p:sldId id="340" r:id="rId66"/>
    <p:sldId id="341" r:id="rId67"/>
    <p:sldId id="342" r:id="rId68"/>
    <p:sldId id="343" r:id="rId69"/>
    <p:sldId id="344" r:id="rId70"/>
    <p:sldId id="350" r:id="rId71"/>
    <p:sldId id="351" r:id="rId72"/>
    <p:sldId id="352" r:id="rId73"/>
    <p:sldId id="353" r:id="rId74"/>
    <p:sldId id="354" r:id="rId75"/>
    <p:sldId id="355" r:id="rId76"/>
    <p:sldId id="356" r:id="rId77"/>
    <p:sldId id="357" r:id="rId78"/>
    <p:sldId id="358" r:id="rId79"/>
    <p:sldId id="359" r:id="rId80"/>
    <p:sldId id="360" r:id="rId81"/>
    <p:sldId id="361" r:id="rId82"/>
    <p:sldId id="362" r:id="rId83"/>
    <p:sldId id="363" r:id="rId84"/>
    <p:sldId id="364" r:id="rId85"/>
    <p:sldId id="365" r:id="rId86"/>
    <p:sldId id="366" r:id="rId87"/>
    <p:sldId id="367" r:id="rId88"/>
    <p:sldId id="368" r:id="rId89"/>
    <p:sldId id="369" r:id="rId90"/>
    <p:sldId id="370" r:id="rId91"/>
    <p:sldId id="371" r:id="rId92"/>
    <p:sldId id="372" r:id="rId93"/>
    <p:sldId id="373" r:id="rId94"/>
    <p:sldId id="374" r:id="rId95"/>
    <p:sldId id="375" r:id="rId96"/>
    <p:sldId id="376" r:id="rId97"/>
    <p:sldId id="377" r:id="rId98"/>
    <p:sldId id="378" r:id="rId99"/>
    <p:sldId id="379" r:id="rId100"/>
    <p:sldId id="380" r:id="rId101"/>
    <p:sldId id="381" r:id="rId102"/>
    <p:sldId id="383" r:id="rId103"/>
    <p:sldId id="384" r:id="rId104"/>
    <p:sldId id="385" r:id="rId105"/>
    <p:sldId id="386" r:id="rId106"/>
    <p:sldId id="387" r:id="rId107"/>
    <p:sldId id="388" r:id="rId108"/>
    <p:sldId id="389" r:id="rId109"/>
    <p:sldId id="390" r:id="rId110"/>
    <p:sldId id="391" r:id="rId111"/>
    <p:sldId id="392" r:id="rId112"/>
    <p:sldId id="393" r:id="rId113"/>
    <p:sldId id="394" r:id="rId114"/>
    <p:sldId id="395" r:id="rId115"/>
    <p:sldId id="396" r:id="rId116"/>
    <p:sldId id="397" r:id="rId117"/>
    <p:sldId id="398" r:id="rId118"/>
    <p:sldId id="399" r:id="rId119"/>
    <p:sldId id="400" r:id="rId120"/>
    <p:sldId id="401" r:id="rId121"/>
    <p:sldId id="402" r:id="rId122"/>
    <p:sldId id="403" r:id="rId123"/>
    <p:sldId id="404" r:id="rId124"/>
    <p:sldId id="405" r:id="rId125"/>
    <p:sldId id="406" r:id="rId126"/>
    <p:sldId id="407" r:id="rId127"/>
    <p:sldId id="408" r:id="rId128"/>
    <p:sldId id="409" r:id="rId129"/>
    <p:sldId id="410" r:id="rId130"/>
    <p:sldId id="411" r:id="rId131"/>
    <p:sldId id="412" r:id="rId132"/>
    <p:sldId id="413" r:id="rId133"/>
    <p:sldId id="414" r:id="rId134"/>
    <p:sldId id="415" r:id="rId135"/>
    <p:sldId id="416" r:id="rId136"/>
    <p:sldId id="417" r:id="rId137"/>
    <p:sldId id="418" r:id="rId138"/>
    <p:sldId id="419" r:id="rId139"/>
    <p:sldId id="420" r:id="rId140"/>
    <p:sldId id="421" r:id="rId141"/>
    <p:sldId id="422" r:id="rId142"/>
    <p:sldId id="423" r:id="rId143"/>
    <p:sldId id="424" r:id="rId144"/>
    <p:sldId id="425" r:id="rId145"/>
    <p:sldId id="426" r:id="rId146"/>
    <p:sldId id="427" r:id="rId147"/>
    <p:sldId id="428" r:id="rId148"/>
    <p:sldId id="429" r:id="rId149"/>
    <p:sldId id="430" r:id="rId150"/>
    <p:sldId id="431" r:id="rId151"/>
    <p:sldId id="432" r:id="rId152"/>
    <p:sldId id="433" r:id="rId153"/>
    <p:sldId id="434" r:id="rId154"/>
    <p:sldId id="435" r:id="rId155"/>
    <p:sldId id="436" r:id="rId156"/>
    <p:sldId id="437" r:id="rId157"/>
    <p:sldId id="438" r:id="rId158"/>
    <p:sldId id="439" r:id="rId159"/>
    <p:sldId id="440" r:id="rId160"/>
    <p:sldId id="441" r:id="rId161"/>
    <p:sldId id="442" r:id="rId162"/>
    <p:sldId id="443" r:id="rId163"/>
    <p:sldId id="444" r:id="rId164"/>
    <p:sldId id="445" r:id="rId165"/>
    <p:sldId id="446" r:id="rId166"/>
    <p:sldId id="447" r:id="rId167"/>
    <p:sldId id="448" r:id="rId168"/>
    <p:sldId id="449" r:id="rId169"/>
    <p:sldId id="450" r:id="rId170"/>
    <p:sldId id="451" r:id="rId171"/>
    <p:sldId id="452" r:id="rId172"/>
    <p:sldId id="453" r:id="rId173"/>
    <p:sldId id="454" r:id="rId174"/>
    <p:sldId id="455" r:id="rId175"/>
    <p:sldId id="456" r:id="rId176"/>
    <p:sldId id="457" r:id="rId177"/>
    <p:sldId id="458" r:id="rId178"/>
    <p:sldId id="459" r:id="rId179"/>
    <p:sldId id="460" r:id="rId180"/>
    <p:sldId id="461" r:id="rId181"/>
    <p:sldId id="462" r:id="rId182"/>
    <p:sldId id="463" r:id="rId183"/>
    <p:sldId id="465" r:id="rId184"/>
    <p:sldId id="466" r:id="rId185"/>
    <p:sldId id="467" r:id="rId186"/>
    <p:sldId id="468" r:id="rId187"/>
    <p:sldId id="470" r:id="rId188"/>
    <p:sldId id="471" r:id="rId189"/>
    <p:sldId id="472" r:id="rId190"/>
    <p:sldId id="473" r:id="rId191"/>
    <p:sldId id="474" r:id="rId192"/>
    <p:sldId id="475" r:id="rId193"/>
    <p:sldId id="476" r:id="rId194"/>
    <p:sldId id="601" r:id="rId195"/>
    <p:sldId id="600" r:id="rId196"/>
    <p:sldId id="602" r:id="rId197"/>
    <p:sldId id="613" r:id="rId198"/>
    <p:sldId id="614" r:id="rId199"/>
    <p:sldId id="615" r:id="rId200"/>
    <p:sldId id="616" r:id="rId201"/>
    <p:sldId id="617" r:id="rId202"/>
    <p:sldId id="618" r:id="rId203"/>
    <p:sldId id="621" r:id="rId204"/>
    <p:sldId id="622" r:id="rId205"/>
    <p:sldId id="605" r:id="rId206"/>
    <p:sldId id="606" r:id="rId207"/>
    <p:sldId id="620" r:id="rId208"/>
    <p:sldId id="607" r:id="rId209"/>
    <p:sldId id="608" r:id="rId210"/>
    <p:sldId id="609" r:id="rId211"/>
    <p:sldId id="610" r:id="rId212"/>
    <p:sldId id="612" r:id="rId213"/>
    <p:sldId id="497" r:id="rId214"/>
    <p:sldId id="498" r:id="rId215"/>
    <p:sldId id="499" r:id="rId216"/>
    <p:sldId id="500" r:id="rId217"/>
    <p:sldId id="501" r:id="rId218"/>
    <p:sldId id="502" r:id="rId219"/>
    <p:sldId id="503" r:id="rId220"/>
    <p:sldId id="504" r:id="rId221"/>
    <p:sldId id="505" r:id="rId222"/>
    <p:sldId id="506" r:id="rId223"/>
    <p:sldId id="507" r:id="rId224"/>
    <p:sldId id="508" r:id="rId225"/>
    <p:sldId id="509" r:id="rId226"/>
    <p:sldId id="257" r:id="rId227"/>
    <p:sldId id="623" r:id="rId228"/>
    <p:sldId id="624" r:id="rId229"/>
    <p:sldId id="625" r:id="rId230"/>
    <p:sldId id="626" r:id="rId231"/>
    <p:sldId id="305" r:id="rId232"/>
    <p:sldId id="306" r:id="rId233"/>
    <p:sldId id="307" r:id="rId234"/>
    <p:sldId id="308" r:id="rId235"/>
    <p:sldId id="309" r:id="rId236"/>
    <p:sldId id="310" r:id="rId237"/>
    <p:sldId id="627" r:id="rId238"/>
    <p:sldId id="628" r:id="rId239"/>
    <p:sldId id="629" r:id="rId240"/>
    <p:sldId id="630" r:id="rId241"/>
    <p:sldId id="631" r:id="rId242"/>
    <p:sldId id="632" r:id="rId243"/>
    <p:sldId id="317" r:id="rId244"/>
    <p:sldId id="633" r:id="rId245"/>
    <p:sldId id="634" r:id="rId246"/>
    <p:sldId id="635" r:id="rId247"/>
    <p:sldId id="636" r:id="rId248"/>
    <p:sldId id="637" r:id="rId249"/>
    <p:sldId id="638" r:id="rId250"/>
    <p:sldId id="295" r:id="rId251"/>
    <p:sldId id="639" r:id="rId252"/>
    <p:sldId id="640" r:id="rId253"/>
    <p:sldId id="641" r:id="rId254"/>
    <p:sldId id="642" r:id="rId255"/>
    <p:sldId id="643" r:id="rId256"/>
    <p:sldId id="325" r:id="rId257"/>
    <p:sldId id="326" r:id="rId258"/>
    <p:sldId id="327" r:id="rId259"/>
    <p:sldId id="644" r:id="rId260"/>
    <p:sldId id="645" r:id="rId261"/>
    <p:sldId id="646" r:id="rId262"/>
    <p:sldId id="331" r:id="rId263"/>
    <p:sldId id="332" r:id="rId264"/>
    <p:sldId id="333" r:id="rId265"/>
    <p:sldId id="334" r:id="rId266"/>
    <p:sldId id="335" r:id="rId267"/>
    <p:sldId id="647" r:id="rId268"/>
    <p:sldId id="648" r:id="rId269"/>
    <p:sldId id="649" r:id="rId270"/>
    <p:sldId id="650" r:id="rId271"/>
    <p:sldId id="651" r:id="rId272"/>
    <p:sldId id="652" r:id="rId273"/>
    <p:sldId id="653" r:id="rId274"/>
    <p:sldId id="654" r:id="rId275"/>
    <p:sldId id="655" r:id="rId276"/>
    <p:sldId id="345" r:id="rId277"/>
    <p:sldId id="346" r:id="rId278"/>
    <p:sldId id="347" r:id="rId279"/>
    <p:sldId id="348" r:id="rId280"/>
    <p:sldId id="349" r:id="rId281"/>
    <p:sldId id="293" r:id="rId282"/>
    <p:sldId id="294" r:id="rId283"/>
    <p:sldId id="656" r:id="rId284"/>
    <p:sldId id="657" r:id="rId285"/>
    <p:sldId id="658" r:id="rId286"/>
    <p:sldId id="659" r:id="rId287"/>
    <p:sldId id="660" r:id="rId288"/>
    <p:sldId id="661" r:id="rId289"/>
    <p:sldId id="662" r:id="rId290"/>
    <p:sldId id="663" r:id="rId291"/>
    <p:sldId id="664" r:id="rId292"/>
    <p:sldId id="665" r:id="rId293"/>
    <p:sldId id="666" r:id="rId294"/>
    <p:sldId id="667" r:id="rId295"/>
    <p:sldId id="668" r:id="rId296"/>
    <p:sldId id="669" r:id="rId297"/>
    <p:sldId id="670" r:id="rId298"/>
    <p:sldId id="671" r:id="rId299"/>
    <p:sldId id="672" r:id="rId300"/>
    <p:sldId id="673" r:id="rId301"/>
    <p:sldId id="674" r:id="rId302"/>
    <p:sldId id="675" r:id="rId303"/>
    <p:sldId id="676" r:id="rId304"/>
    <p:sldId id="677" r:id="rId305"/>
    <p:sldId id="678" r:id="rId306"/>
    <p:sldId id="679" r:id="rId307"/>
    <p:sldId id="680" r:id="rId308"/>
    <p:sldId id="681" r:id="rId309"/>
    <p:sldId id="682" r:id="rId310"/>
    <p:sldId id="683" r:id="rId311"/>
    <p:sldId id="684" r:id="rId312"/>
    <p:sldId id="685" r:id="rId313"/>
    <p:sldId id="686" r:id="rId314"/>
    <p:sldId id="687" r:id="rId315"/>
    <p:sldId id="688" r:id="rId316"/>
    <p:sldId id="689" r:id="rId317"/>
    <p:sldId id="690" r:id="rId318"/>
    <p:sldId id="477" r:id="rId319"/>
    <p:sldId id="478" r:id="rId320"/>
    <p:sldId id="479" r:id="rId321"/>
    <p:sldId id="480" r:id="rId322"/>
    <p:sldId id="481" r:id="rId323"/>
    <p:sldId id="482" r:id="rId324"/>
    <p:sldId id="483" r:id="rId325"/>
    <p:sldId id="484" r:id="rId326"/>
    <p:sldId id="485" r:id="rId327"/>
    <p:sldId id="486" r:id="rId328"/>
    <p:sldId id="487" r:id="rId329"/>
    <p:sldId id="488" r:id="rId330"/>
    <p:sldId id="489" r:id="rId331"/>
    <p:sldId id="490" r:id="rId332"/>
    <p:sldId id="491" r:id="rId333"/>
    <p:sldId id="492" r:id="rId334"/>
    <p:sldId id="493" r:id="rId335"/>
    <p:sldId id="494" r:id="rId336"/>
    <p:sldId id="495" r:id="rId337"/>
    <p:sldId id="496" r:id="rId338"/>
    <p:sldId id="691" r:id="rId339"/>
    <p:sldId id="692" r:id="rId340"/>
    <p:sldId id="693" r:id="rId341"/>
    <p:sldId id="694" r:id="rId342"/>
    <p:sldId id="695" r:id="rId343"/>
    <p:sldId id="696" r:id="rId344"/>
    <p:sldId id="697" r:id="rId345"/>
    <p:sldId id="698" r:id="rId346"/>
    <p:sldId id="699" r:id="rId347"/>
    <p:sldId id="700" r:id="rId348"/>
    <p:sldId id="701" r:id="rId349"/>
    <p:sldId id="702" r:id="rId350"/>
    <p:sldId id="703" r:id="rId351"/>
    <p:sldId id="704" r:id="rId352"/>
    <p:sldId id="705" r:id="rId353"/>
    <p:sldId id="706" r:id="rId354"/>
    <p:sldId id="707" r:id="rId355"/>
    <p:sldId id="708" r:id="rId356"/>
    <p:sldId id="709" r:id="rId357"/>
    <p:sldId id="710" r:id="rId358"/>
    <p:sldId id="711" r:id="rId359"/>
    <p:sldId id="712" r:id="rId360"/>
    <p:sldId id="713" r:id="rId361"/>
    <p:sldId id="714" r:id="rId362"/>
    <p:sldId id="715" r:id="rId363"/>
    <p:sldId id="716" r:id="rId364"/>
    <p:sldId id="717" r:id="rId365"/>
    <p:sldId id="324" r:id="rId366"/>
    <p:sldId id="718" r:id="rId367"/>
    <p:sldId id="719" r:id="rId368"/>
    <p:sldId id="720" r:id="rId369"/>
    <p:sldId id="721" r:id="rId370"/>
    <p:sldId id="722" r:id="rId371"/>
    <p:sldId id="723" r:id="rId372"/>
    <p:sldId id="724" r:id="rId373"/>
    <p:sldId id="725" r:id="rId374"/>
    <p:sldId id="726" r:id="rId375"/>
    <p:sldId id="727" r:id="rId376"/>
    <p:sldId id="728" r:id="rId377"/>
    <p:sldId id="729" r:id="rId378"/>
    <p:sldId id="730" r:id="rId379"/>
    <p:sldId id="731" r:id="rId380"/>
    <p:sldId id="732" r:id="rId381"/>
    <p:sldId id="733" r:id="rId382"/>
    <p:sldId id="734" r:id="rId383"/>
    <p:sldId id="735" r:id="rId384"/>
    <p:sldId id="736" r:id="rId385"/>
    <p:sldId id="737" r:id="rId386"/>
    <p:sldId id="738" r:id="rId387"/>
    <p:sldId id="739" r:id="rId388"/>
    <p:sldId id="740" r:id="rId389"/>
    <p:sldId id="741" r:id="rId390"/>
    <p:sldId id="742" r:id="rId391"/>
    <p:sldId id="743" r:id="rId392"/>
    <p:sldId id="744" r:id="rId393"/>
    <p:sldId id="745" r:id="rId394"/>
    <p:sldId id="746" r:id="rId395"/>
    <p:sldId id="747" r:id="rId396"/>
    <p:sldId id="748" r:id="rId397"/>
    <p:sldId id="749" r:id="rId398"/>
    <p:sldId id="750" r:id="rId399"/>
    <p:sldId id="751" r:id="rId400"/>
    <p:sldId id="752" r:id="rId401"/>
    <p:sldId id="753" r:id="rId402"/>
    <p:sldId id="754" r:id="rId403"/>
    <p:sldId id="755" r:id="rId404"/>
    <p:sldId id="756" r:id="rId405"/>
    <p:sldId id="757" r:id="rId406"/>
    <p:sldId id="758" r:id="rId407"/>
    <p:sldId id="759" r:id="rId408"/>
    <p:sldId id="760" r:id="rId409"/>
    <p:sldId id="761" r:id="rId410"/>
    <p:sldId id="762" r:id="rId411"/>
    <p:sldId id="763" r:id="rId412"/>
    <p:sldId id="764" r:id="rId413"/>
    <p:sldId id="765" r:id="rId414"/>
    <p:sldId id="766" r:id="rId415"/>
    <p:sldId id="767" r:id="rId416"/>
    <p:sldId id="768" r:id="rId417"/>
    <p:sldId id="769" r:id="rId418"/>
    <p:sldId id="770" r:id="rId419"/>
    <p:sldId id="771" r:id="rId420"/>
    <p:sldId id="772" r:id="rId421"/>
    <p:sldId id="773" r:id="rId422"/>
    <p:sldId id="774" r:id="rId423"/>
    <p:sldId id="775" r:id="rId424"/>
    <p:sldId id="776" r:id="rId425"/>
    <p:sldId id="777" r:id="rId426"/>
    <p:sldId id="778" r:id="rId427"/>
    <p:sldId id="779" r:id="rId428"/>
    <p:sldId id="780" r:id="rId429"/>
    <p:sldId id="781" r:id="rId430"/>
    <p:sldId id="782" r:id="rId431"/>
    <p:sldId id="783" r:id="rId4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64" autoAdjust="0"/>
    <p:restoredTop sz="95501" autoAdjust="0"/>
  </p:normalViewPr>
  <p:slideViewPr>
    <p:cSldViewPr>
      <p:cViewPr varScale="1">
        <p:scale>
          <a:sx n="87" d="100"/>
          <a:sy n="87" d="100"/>
        </p:scale>
        <p:origin x="72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notesMaster" Target="notesMasters/notesMaster1.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269" Type="http://schemas.openxmlformats.org/officeDocument/2006/relationships/slide" Target="slides/slide268.xml"/><Relationship Id="rId434" Type="http://schemas.openxmlformats.org/officeDocument/2006/relationships/presProps" Target="pres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336" Type="http://schemas.openxmlformats.org/officeDocument/2006/relationships/slide" Target="slides/slide335.xml"/><Relationship Id="rId357" Type="http://schemas.openxmlformats.org/officeDocument/2006/relationships/slide" Target="slides/slide356.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378" Type="http://schemas.openxmlformats.org/officeDocument/2006/relationships/slide" Target="slides/slide377.xml"/><Relationship Id="rId399" Type="http://schemas.openxmlformats.org/officeDocument/2006/relationships/slide" Target="slides/slide398.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424" Type="http://schemas.openxmlformats.org/officeDocument/2006/relationships/slide" Target="slides/slide423.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368" Type="http://schemas.openxmlformats.org/officeDocument/2006/relationships/slide" Target="slides/slide367.xml"/><Relationship Id="rId389" Type="http://schemas.openxmlformats.org/officeDocument/2006/relationships/slide" Target="slides/slide388.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414" Type="http://schemas.openxmlformats.org/officeDocument/2006/relationships/slide" Target="slides/slide413.xml"/><Relationship Id="rId435" Type="http://schemas.openxmlformats.org/officeDocument/2006/relationships/viewProps" Target="viewProps.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379" Type="http://schemas.openxmlformats.org/officeDocument/2006/relationships/slide" Target="slides/slide378.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25" Type="http://schemas.openxmlformats.org/officeDocument/2006/relationships/slide" Target="slides/slide424.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slide" Target="slides/slide379.xml"/><Relationship Id="rId415" Type="http://schemas.openxmlformats.org/officeDocument/2006/relationships/slide" Target="slides/slide414.xml"/><Relationship Id="rId436" Type="http://schemas.openxmlformats.org/officeDocument/2006/relationships/theme" Target="theme/theme1.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405" Type="http://schemas.openxmlformats.org/officeDocument/2006/relationships/slide" Target="slides/slide404.xml"/><Relationship Id="rId426" Type="http://schemas.openxmlformats.org/officeDocument/2006/relationships/slide" Target="slides/slide425.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416" Type="http://schemas.openxmlformats.org/officeDocument/2006/relationships/slide" Target="slides/slide415.xml"/><Relationship Id="rId220" Type="http://schemas.openxmlformats.org/officeDocument/2006/relationships/slide" Target="slides/slide219.xml"/><Relationship Id="rId241" Type="http://schemas.openxmlformats.org/officeDocument/2006/relationships/slide" Target="slides/slide240.xml"/><Relationship Id="rId437"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27" Type="http://schemas.openxmlformats.org/officeDocument/2006/relationships/slide" Target="slides/slide426.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slide" Target="slides/slide416.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428" Type="http://schemas.openxmlformats.org/officeDocument/2006/relationships/slide" Target="slides/slide427.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slide" Target="slides/slide417.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429" Type="http://schemas.openxmlformats.org/officeDocument/2006/relationships/slide" Target="slides/slide428.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s>
</file>

<file path=ppt/diagrams/_rels/data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ata12.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diagrams/_rels/data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_rels/data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svg"/><Relationship Id="rId1" Type="http://schemas.openxmlformats.org/officeDocument/2006/relationships/image" Target="../media/image27.png"/><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diagrams/_rels/data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1.svg"/><Relationship Id="rId1" Type="http://schemas.openxmlformats.org/officeDocument/2006/relationships/image" Target="../media/image40.png"/><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18.svg"/></Relationships>
</file>

<file path=ppt/diagrams/_rels/data40.xml.rels><?xml version="1.0" encoding="UTF-8" standalone="yes"?>
<Relationships xmlns="http://schemas.openxmlformats.org/package/2006/relationships"><Relationship Id="rId3" Type="http://schemas.openxmlformats.org/officeDocument/2006/relationships/hyperlink" Target="http://tr.wikipedia.org/wiki/D%C3%BCnya_Ticaret_%C3%96rg%C3%BCt%C3%BC" TargetMode="External"/><Relationship Id="rId2" Type="http://schemas.openxmlformats.org/officeDocument/2006/relationships/hyperlink" Target="http://tr.wikipedia.org/wiki/1948" TargetMode="External"/><Relationship Id="rId1" Type="http://schemas.openxmlformats.org/officeDocument/2006/relationships/hyperlink" Target="http://tr.wikipedia.org/wiki/1_Ocak" TargetMode="External"/><Relationship Id="rId4" Type="http://schemas.openxmlformats.org/officeDocument/2006/relationships/hyperlink" Target="http://tr.wikipedia.org/wiki/1995" TargetMode="External"/></Relationships>
</file>

<file path=ppt/diagrams/_rels/data44.xml.rels><?xml version="1.0" encoding="UTF-8" standalone="yes"?>
<Relationships xmlns="http://schemas.openxmlformats.org/package/2006/relationships"><Relationship Id="rId3" Type="http://schemas.openxmlformats.org/officeDocument/2006/relationships/hyperlink" Target="http://tr.wikipedia.org/wiki/Serbest_b%C3%B6lge" TargetMode="External"/><Relationship Id="rId2" Type="http://schemas.openxmlformats.org/officeDocument/2006/relationships/hyperlink" Target="http://tr.wikipedia.org/wiki/Ortak_g%C3%BCmr%C3%BCk_tarifesi" TargetMode="External"/><Relationship Id="rId1" Type="http://schemas.openxmlformats.org/officeDocument/2006/relationships/hyperlink" Target="http://tr.wikipedia.org/wiki/G%C3%BCmr%C3%BCk" TargetMode="External"/></Relationships>
</file>

<file path=ppt/diagrams/_rels/data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4.svg"/><Relationship Id="rId1" Type="http://schemas.openxmlformats.org/officeDocument/2006/relationships/image" Target="../media/image23.png"/><Relationship Id="rId4" Type="http://schemas.openxmlformats.org/officeDocument/2006/relationships/image" Target="../media/image41.svg"/></Relationships>
</file>

<file path=ppt/diagrams/_rels/data5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svg"/><Relationship Id="rId1" Type="http://schemas.openxmlformats.org/officeDocument/2006/relationships/image" Target="../media/image71.png"/><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74.svg"/></Relationships>
</file>

<file path=ppt/diagrams/_rels/data67.xml.rels><?xml version="1.0" encoding="UTF-8" standalone="yes"?>
<Relationships xmlns="http://schemas.openxmlformats.org/package/2006/relationships"><Relationship Id="rId8" Type="http://schemas.openxmlformats.org/officeDocument/2006/relationships/image" Target="../media/image85.sv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9.svg"/><Relationship Id="rId1" Type="http://schemas.openxmlformats.org/officeDocument/2006/relationships/image" Target="../media/image78.png"/><Relationship Id="rId6" Type="http://schemas.openxmlformats.org/officeDocument/2006/relationships/image" Target="../media/image83.svg"/><Relationship Id="rId5" Type="http://schemas.openxmlformats.org/officeDocument/2006/relationships/image" Target="../media/image82.png"/><Relationship Id="rId4" Type="http://schemas.openxmlformats.org/officeDocument/2006/relationships/image" Target="../media/image81.svg"/></Relationships>
</file>

<file path=ppt/diagrams/_rels/data7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svg"/><Relationship Id="rId1" Type="http://schemas.openxmlformats.org/officeDocument/2006/relationships/image" Target="../media/image93.png"/><Relationship Id="rId4" Type="http://schemas.openxmlformats.org/officeDocument/2006/relationships/image" Target="../media/image96.svg"/></Relationships>
</file>

<file path=ppt/diagrams/_rels/data8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03.svg"/><Relationship Id="rId1" Type="http://schemas.openxmlformats.org/officeDocument/2006/relationships/image" Target="../media/image102.png"/><Relationship Id="rId6" Type="http://schemas.openxmlformats.org/officeDocument/2006/relationships/image" Target="../media/image105.svg"/><Relationship Id="rId5" Type="http://schemas.openxmlformats.org/officeDocument/2006/relationships/image" Target="../media/image104.png"/><Relationship Id="rId4" Type="http://schemas.openxmlformats.org/officeDocument/2006/relationships/image" Target="../media/image22.svg"/></Relationships>
</file>

<file path=ppt/diagrams/_rels/data95.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svg"/><Relationship Id="rId1" Type="http://schemas.openxmlformats.org/officeDocument/2006/relationships/image" Target="../media/image134.png"/><Relationship Id="rId4" Type="http://schemas.openxmlformats.org/officeDocument/2006/relationships/image" Target="../media/image137.svg"/></Relationships>
</file>

<file path=ppt/diagrams/_rels/drawing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12.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diagrams/_rels/drawing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_rels/drawing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svg"/><Relationship Id="rId1" Type="http://schemas.openxmlformats.org/officeDocument/2006/relationships/image" Target="../media/image27.png"/><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diagrams/_rels/drawing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1.svg"/><Relationship Id="rId1" Type="http://schemas.openxmlformats.org/officeDocument/2006/relationships/image" Target="../media/image40.png"/><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18.svg"/></Relationships>
</file>

<file path=ppt/diagrams/_rels/drawing40.xml.rels><?xml version="1.0" encoding="UTF-8" standalone="yes"?>
<Relationships xmlns="http://schemas.openxmlformats.org/package/2006/relationships"><Relationship Id="rId3" Type="http://schemas.openxmlformats.org/officeDocument/2006/relationships/hyperlink" Target="http://tr.wikipedia.org/wiki/D%C3%BCnya_Ticaret_%C3%96rg%C3%BCt%C3%BC" TargetMode="External"/><Relationship Id="rId2" Type="http://schemas.openxmlformats.org/officeDocument/2006/relationships/hyperlink" Target="http://tr.wikipedia.org/wiki/1948" TargetMode="External"/><Relationship Id="rId1" Type="http://schemas.openxmlformats.org/officeDocument/2006/relationships/hyperlink" Target="http://tr.wikipedia.org/wiki/1_Ocak" TargetMode="External"/><Relationship Id="rId4" Type="http://schemas.openxmlformats.org/officeDocument/2006/relationships/hyperlink" Target="http://tr.wikipedia.org/wiki/1995" TargetMode="External"/></Relationships>
</file>

<file path=ppt/diagrams/_rels/drawing44.xml.rels><?xml version="1.0" encoding="UTF-8" standalone="yes"?>
<Relationships xmlns="http://schemas.openxmlformats.org/package/2006/relationships"><Relationship Id="rId3" Type="http://schemas.openxmlformats.org/officeDocument/2006/relationships/hyperlink" Target="http://tr.wikipedia.org/wiki/Serbest_b%C3%B6lge" TargetMode="External"/><Relationship Id="rId2" Type="http://schemas.openxmlformats.org/officeDocument/2006/relationships/hyperlink" Target="http://tr.wikipedia.org/wiki/Ortak_g%C3%BCmr%C3%BCk_tarifesi" TargetMode="External"/><Relationship Id="rId1" Type="http://schemas.openxmlformats.org/officeDocument/2006/relationships/hyperlink" Target="http://tr.wikipedia.org/wiki/G%C3%BCmr%C3%BCk" TargetMode="External"/></Relationships>
</file>

<file path=ppt/diagrams/_rels/drawing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4.svg"/><Relationship Id="rId1" Type="http://schemas.openxmlformats.org/officeDocument/2006/relationships/image" Target="../media/image23.png"/><Relationship Id="rId4" Type="http://schemas.openxmlformats.org/officeDocument/2006/relationships/image" Target="../media/image41.svg"/></Relationships>
</file>

<file path=ppt/diagrams/_rels/drawing5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svg"/><Relationship Id="rId1" Type="http://schemas.openxmlformats.org/officeDocument/2006/relationships/image" Target="../media/image71.png"/><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74.svg"/></Relationships>
</file>

<file path=ppt/diagrams/_rels/drawing67.xml.rels><?xml version="1.0" encoding="UTF-8" standalone="yes"?>
<Relationships xmlns="http://schemas.openxmlformats.org/package/2006/relationships"><Relationship Id="rId8" Type="http://schemas.openxmlformats.org/officeDocument/2006/relationships/image" Target="../media/image85.sv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9.svg"/><Relationship Id="rId1" Type="http://schemas.openxmlformats.org/officeDocument/2006/relationships/image" Target="../media/image78.png"/><Relationship Id="rId6" Type="http://schemas.openxmlformats.org/officeDocument/2006/relationships/image" Target="../media/image83.svg"/><Relationship Id="rId5" Type="http://schemas.openxmlformats.org/officeDocument/2006/relationships/image" Target="../media/image82.png"/><Relationship Id="rId4" Type="http://schemas.openxmlformats.org/officeDocument/2006/relationships/image" Target="../media/image81.svg"/></Relationships>
</file>

<file path=ppt/diagrams/_rels/drawing7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svg"/><Relationship Id="rId1" Type="http://schemas.openxmlformats.org/officeDocument/2006/relationships/image" Target="../media/image93.png"/><Relationship Id="rId4" Type="http://schemas.openxmlformats.org/officeDocument/2006/relationships/image" Target="../media/image96.svg"/></Relationships>
</file>

<file path=ppt/diagrams/_rels/drawing8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03.svg"/><Relationship Id="rId1" Type="http://schemas.openxmlformats.org/officeDocument/2006/relationships/image" Target="../media/image102.png"/><Relationship Id="rId6" Type="http://schemas.openxmlformats.org/officeDocument/2006/relationships/image" Target="../media/image105.svg"/><Relationship Id="rId5" Type="http://schemas.openxmlformats.org/officeDocument/2006/relationships/image" Target="../media/image104.png"/><Relationship Id="rId4" Type="http://schemas.openxmlformats.org/officeDocument/2006/relationships/image" Target="../media/image22.svg"/></Relationships>
</file>

<file path=ppt/diagrams/_rels/drawing95.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svg"/><Relationship Id="rId1" Type="http://schemas.openxmlformats.org/officeDocument/2006/relationships/image" Target="../media/image134.png"/><Relationship Id="rId4" Type="http://schemas.openxmlformats.org/officeDocument/2006/relationships/image" Target="../media/image137.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8.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7.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6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0.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8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0.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5.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8A9EEF5B-F587-48E9-A56C-09A0D9765269}" type="doc">
      <dgm:prSet loTypeId="urn:microsoft.com/office/officeart/2005/8/layout/vList2" loCatId="list" qsTypeId="urn:microsoft.com/office/officeart/2005/8/quickstyle/simple5" qsCatId="simple" csTypeId="urn:microsoft.com/office/officeart/2005/8/colors/colorful1" csCatId="colorful"/>
      <dgm:spPr/>
      <dgm:t>
        <a:bodyPr/>
        <a:lstStyle/>
        <a:p>
          <a:endParaRPr lang="en-US"/>
        </a:p>
      </dgm:t>
    </dgm:pt>
    <dgm:pt modelId="{6D3E72BF-18A0-41DB-93D3-3367FA7B66D9}">
      <dgm:prSet/>
      <dgm:spPr/>
      <dgm:t>
        <a:bodyPr/>
        <a:lstStyle/>
        <a:p>
          <a:r>
            <a:rPr lang="tr-TR"/>
            <a:t>Uluslararası pazarlama, sınırları aşan herhangi bir pazarlama faaliyetini ifade eder.</a:t>
          </a:r>
          <a:endParaRPr lang="en-US"/>
        </a:p>
      </dgm:t>
    </dgm:pt>
    <dgm:pt modelId="{31527D2A-B850-431A-9663-A0425467BD3D}" type="parTrans" cxnId="{D44B000D-3A5F-4A9F-8E01-5D59F282004C}">
      <dgm:prSet/>
      <dgm:spPr/>
      <dgm:t>
        <a:bodyPr/>
        <a:lstStyle/>
        <a:p>
          <a:endParaRPr lang="en-US"/>
        </a:p>
      </dgm:t>
    </dgm:pt>
    <dgm:pt modelId="{78C5F7E9-B2DA-4299-8253-010A11816B7C}" type="sibTrans" cxnId="{D44B000D-3A5F-4A9F-8E01-5D59F282004C}">
      <dgm:prSet/>
      <dgm:spPr/>
      <dgm:t>
        <a:bodyPr/>
        <a:lstStyle/>
        <a:p>
          <a:endParaRPr lang="en-US"/>
        </a:p>
      </dgm:t>
    </dgm:pt>
    <dgm:pt modelId="{C1691C27-A0DE-427E-AE02-67F7DA37DD48}">
      <dgm:prSet/>
      <dgm:spPr/>
      <dgm:t>
        <a:bodyPr/>
        <a:lstStyle/>
        <a:p>
          <a:r>
            <a:rPr lang="tr-TR"/>
            <a:t>Uluslararası pazarlama türleri ihracat, lisanslama, franchising, ortak girişim ve doğrudan yabancı yatırımı içerir.</a:t>
          </a:r>
          <a:endParaRPr lang="en-US"/>
        </a:p>
      </dgm:t>
    </dgm:pt>
    <dgm:pt modelId="{0919E6A5-56B4-4EF8-A6D6-BBAEA9147697}" type="parTrans" cxnId="{A973A9A5-8E6A-4D89-899B-A34FAB652BA2}">
      <dgm:prSet/>
      <dgm:spPr/>
      <dgm:t>
        <a:bodyPr/>
        <a:lstStyle/>
        <a:p>
          <a:endParaRPr lang="en-US"/>
        </a:p>
      </dgm:t>
    </dgm:pt>
    <dgm:pt modelId="{9540E9DF-60FD-45FC-BD3C-8830DDB81D42}" type="sibTrans" cxnId="{A973A9A5-8E6A-4D89-899B-A34FAB652BA2}">
      <dgm:prSet/>
      <dgm:spPr/>
      <dgm:t>
        <a:bodyPr/>
        <a:lstStyle/>
        <a:p>
          <a:endParaRPr lang="en-US"/>
        </a:p>
      </dgm:t>
    </dgm:pt>
    <dgm:pt modelId="{5F76E959-8FE9-49B2-B69D-C23E3E496706}">
      <dgm:prSet/>
      <dgm:spPr/>
      <dgm:t>
        <a:bodyPr/>
        <a:lstStyle/>
        <a:p>
          <a:r>
            <a:rPr lang="tr-TR"/>
            <a:t>Küresel pazarlama, küresel müşterilerin ihtiyaçlarını karşılamayı amaçlar.</a:t>
          </a:r>
          <a:endParaRPr lang="en-US"/>
        </a:p>
      </dgm:t>
    </dgm:pt>
    <dgm:pt modelId="{C1FF59F1-F5E3-4ACC-8F6A-DEF348F0058A}" type="parTrans" cxnId="{B45620A9-ED20-4DEC-BA4D-DEB9AF98273A}">
      <dgm:prSet/>
      <dgm:spPr/>
      <dgm:t>
        <a:bodyPr/>
        <a:lstStyle/>
        <a:p>
          <a:endParaRPr lang="en-US"/>
        </a:p>
      </dgm:t>
    </dgm:pt>
    <dgm:pt modelId="{8196D173-9895-49CE-9D13-939AE5952C45}" type="sibTrans" cxnId="{B45620A9-ED20-4DEC-BA4D-DEB9AF98273A}">
      <dgm:prSet/>
      <dgm:spPr/>
      <dgm:t>
        <a:bodyPr/>
        <a:lstStyle/>
        <a:p>
          <a:endParaRPr lang="en-US"/>
        </a:p>
      </dgm:t>
    </dgm:pt>
    <dgm:pt modelId="{90BEF982-D777-40D3-B40B-8FA133318D00}">
      <dgm:prSet/>
      <dgm:spPr/>
      <dgm:t>
        <a:bodyPr/>
        <a:lstStyle/>
        <a:p>
          <a:r>
            <a:rPr lang="tr-TR"/>
            <a:t>Uluslararası pazarlama, üretim fazlasının etkin kullanımını sağlar.</a:t>
          </a:r>
          <a:endParaRPr lang="en-US"/>
        </a:p>
      </dgm:t>
    </dgm:pt>
    <dgm:pt modelId="{8AC695F2-C618-4AC5-BB5E-B81FD018850F}" type="parTrans" cxnId="{5D8652EC-BE6E-4F5A-9ED4-DC735C1686C6}">
      <dgm:prSet/>
      <dgm:spPr/>
      <dgm:t>
        <a:bodyPr/>
        <a:lstStyle/>
        <a:p>
          <a:endParaRPr lang="en-US"/>
        </a:p>
      </dgm:t>
    </dgm:pt>
    <dgm:pt modelId="{3FDB8982-7624-4308-9120-B3D8A511BF7B}" type="sibTrans" cxnId="{5D8652EC-BE6E-4F5A-9ED4-DC735C1686C6}">
      <dgm:prSet/>
      <dgm:spPr/>
      <dgm:t>
        <a:bodyPr/>
        <a:lstStyle/>
        <a:p>
          <a:endParaRPr lang="en-US"/>
        </a:p>
      </dgm:t>
    </dgm:pt>
    <dgm:pt modelId="{3F339A2C-0908-441A-86C9-0D9DB6435917}">
      <dgm:prSet/>
      <dgm:spPr/>
      <dgm:t>
        <a:bodyPr/>
        <a:lstStyle/>
        <a:p>
          <a:r>
            <a:rPr lang="tr-TR"/>
            <a:t>Uluslararası pazarlama, iş genişletme için daha büyük ve daha iyi fırsatlar oluşturmaya yardımcı olabilir.</a:t>
          </a:r>
          <a:endParaRPr lang="en-US"/>
        </a:p>
      </dgm:t>
    </dgm:pt>
    <dgm:pt modelId="{967D6AEC-56F5-4615-A8F2-7C7D1FA18262}" type="parTrans" cxnId="{F3EAEC39-110F-4953-BF8D-14BF09D56D56}">
      <dgm:prSet/>
      <dgm:spPr/>
      <dgm:t>
        <a:bodyPr/>
        <a:lstStyle/>
        <a:p>
          <a:endParaRPr lang="en-US"/>
        </a:p>
      </dgm:t>
    </dgm:pt>
    <dgm:pt modelId="{BD69D0E0-3DDD-46FB-A571-B24E0FBD0961}" type="sibTrans" cxnId="{F3EAEC39-110F-4953-BF8D-14BF09D56D56}">
      <dgm:prSet/>
      <dgm:spPr/>
      <dgm:t>
        <a:bodyPr/>
        <a:lstStyle/>
        <a:p>
          <a:endParaRPr lang="en-US"/>
        </a:p>
      </dgm:t>
    </dgm:pt>
    <dgm:pt modelId="{FE1F291D-AB48-48FF-9217-B3E09BB574DE}" type="pres">
      <dgm:prSet presAssocID="{8A9EEF5B-F587-48E9-A56C-09A0D9765269}" presName="linear" presStyleCnt="0">
        <dgm:presLayoutVars>
          <dgm:animLvl val="lvl"/>
          <dgm:resizeHandles val="exact"/>
        </dgm:presLayoutVars>
      </dgm:prSet>
      <dgm:spPr/>
    </dgm:pt>
    <dgm:pt modelId="{EB508678-C577-428F-B990-4A913EBFA3A5}" type="pres">
      <dgm:prSet presAssocID="{6D3E72BF-18A0-41DB-93D3-3367FA7B66D9}" presName="parentText" presStyleLbl="node1" presStyleIdx="0" presStyleCnt="5">
        <dgm:presLayoutVars>
          <dgm:chMax val="0"/>
          <dgm:bulletEnabled val="1"/>
        </dgm:presLayoutVars>
      </dgm:prSet>
      <dgm:spPr/>
    </dgm:pt>
    <dgm:pt modelId="{47E6837A-FA4B-4A89-B6FC-E2064CE27493}" type="pres">
      <dgm:prSet presAssocID="{78C5F7E9-B2DA-4299-8253-010A11816B7C}" presName="spacer" presStyleCnt="0"/>
      <dgm:spPr/>
    </dgm:pt>
    <dgm:pt modelId="{960C158D-80B8-4C9B-B533-893DC42067CD}" type="pres">
      <dgm:prSet presAssocID="{C1691C27-A0DE-427E-AE02-67F7DA37DD48}" presName="parentText" presStyleLbl="node1" presStyleIdx="1" presStyleCnt="5">
        <dgm:presLayoutVars>
          <dgm:chMax val="0"/>
          <dgm:bulletEnabled val="1"/>
        </dgm:presLayoutVars>
      </dgm:prSet>
      <dgm:spPr/>
    </dgm:pt>
    <dgm:pt modelId="{2EDD943D-D64E-4A09-8765-DFD88EF36EEA}" type="pres">
      <dgm:prSet presAssocID="{9540E9DF-60FD-45FC-BD3C-8830DDB81D42}" presName="spacer" presStyleCnt="0"/>
      <dgm:spPr/>
    </dgm:pt>
    <dgm:pt modelId="{0C12FA36-6696-4694-9652-7B6AE0FD6661}" type="pres">
      <dgm:prSet presAssocID="{5F76E959-8FE9-49B2-B69D-C23E3E496706}" presName="parentText" presStyleLbl="node1" presStyleIdx="2" presStyleCnt="5">
        <dgm:presLayoutVars>
          <dgm:chMax val="0"/>
          <dgm:bulletEnabled val="1"/>
        </dgm:presLayoutVars>
      </dgm:prSet>
      <dgm:spPr/>
    </dgm:pt>
    <dgm:pt modelId="{308CE0EC-BD6C-4C18-AAB8-D4E19185D62A}" type="pres">
      <dgm:prSet presAssocID="{8196D173-9895-49CE-9D13-939AE5952C45}" presName="spacer" presStyleCnt="0"/>
      <dgm:spPr/>
    </dgm:pt>
    <dgm:pt modelId="{6664CCB2-AB9B-41DC-B4DB-DC40265FFD4A}" type="pres">
      <dgm:prSet presAssocID="{90BEF982-D777-40D3-B40B-8FA133318D00}" presName="parentText" presStyleLbl="node1" presStyleIdx="3" presStyleCnt="5">
        <dgm:presLayoutVars>
          <dgm:chMax val="0"/>
          <dgm:bulletEnabled val="1"/>
        </dgm:presLayoutVars>
      </dgm:prSet>
      <dgm:spPr/>
    </dgm:pt>
    <dgm:pt modelId="{359048A2-2AD9-483C-9F92-794CC9C945F2}" type="pres">
      <dgm:prSet presAssocID="{3FDB8982-7624-4308-9120-B3D8A511BF7B}" presName="spacer" presStyleCnt="0"/>
      <dgm:spPr/>
    </dgm:pt>
    <dgm:pt modelId="{008D6792-F9FD-4F52-946B-68EF8F2E38C6}" type="pres">
      <dgm:prSet presAssocID="{3F339A2C-0908-441A-86C9-0D9DB6435917}" presName="parentText" presStyleLbl="node1" presStyleIdx="4" presStyleCnt="5">
        <dgm:presLayoutVars>
          <dgm:chMax val="0"/>
          <dgm:bulletEnabled val="1"/>
        </dgm:presLayoutVars>
      </dgm:prSet>
      <dgm:spPr/>
    </dgm:pt>
  </dgm:ptLst>
  <dgm:cxnLst>
    <dgm:cxn modelId="{D44B000D-3A5F-4A9F-8E01-5D59F282004C}" srcId="{8A9EEF5B-F587-48E9-A56C-09A0D9765269}" destId="{6D3E72BF-18A0-41DB-93D3-3367FA7B66D9}" srcOrd="0" destOrd="0" parTransId="{31527D2A-B850-431A-9663-A0425467BD3D}" sibTransId="{78C5F7E9-B2DA-4299-8253-010A11816B7C}"/>
    <dgm:cxn modelId="{8B4BCE17-5687-4EB8-B79E-1F88C1A51CCC}" type="presOf" srcId="{C1691C27-A0DE-427E-AE02-67F7DA37DD48}" destId="{960C158D-80B8-4C9B-B533-893DC42067CD}" srcOrd="0" destOrd="0" presId="urn:microsoft.com/office/officeart/2005/8/layout/vList2"/>
    <dgm:cxn modelId="{F3EAEC39-110F-4953-BF8D-14BF09D56D56}" srcId="{8A9EEF5B-F587-48E9-A56C-09A0D9765269}" destId="{3F339A2C-0908-441A-86C9-0D9DB6435917}" srcOrd="4" destOrd="0" parTransId="{967D6AEC-56F5-4615-A8F2-7C7D1FA18262}" sibTransId="{BD69D0E0-3DDD-46FB-A571-B24E0FBD0961}"/>
    <dgm:cxn modelId="{AC93776C-C296-4E5E-A108-9A6705B9E6C3}" type="presOf" srcId="{8A9EEF5B-F587-48E9-A56C-09A0D9765269}" destId="{FE1F291D-AB48-48FF-9217-B3E09BB574DE}" srcOrd="0" destOrd="0" presId="urn:microsoft.com/office/officeart/2005/8/layout/vList2"/>
    <dgm:cxn modelId="{CEA7754F-4FEE-4DB7-BB9D-272AEA654882}" type="presOf" srcId="{90BEF982-D777-40D3-B40B-8FA133318D00}" destId="{6664CCB2-AB9B-41DC-B4DB-DC40265FFD4A}" srcOrd="0" destOrd="0" presId="urn:microsoft.com/office/officeart/2005/8/layout/vList2"/>
    <dgm:cxn modelId="{C59B345A-D0F9-4BDF-8ACA-768A1702F63C}" type="presOf" srcId="{6D3E72BF-18A0-41DB-93D3-3367FA7B66D9}" destId="{EB508678-C577-428F-B990-4A913EBFA3A5}" srcOrd="0" destOrd="0" presId="urn:microsoft.com/office/officeart/2005/8/layout/vList2"/>
    <dgm:cxn modelId="{A3C1E795-E981-4D3E-A9ED-8318B79651D6}" type="presOf" srcId="{5F76E959-8FE9-49B2-B69D-C23E3E496706}" destId="{0C12FA36-6696-4694-9652-7B6AE0FD6661}" srcOrd="0" destOrd="0" presId="urn:microsoft.com/office/officeart/2005/8/layout/vList2"/>
    <dgm:cxn modelId="{A973A9A5-8E6A-4D89-899B-A34FAB652BA2}" srcId="{8A9EEF5B-F587-48E9-A56C-09A0D9765269}" destId="{C1691C27-A0DE-427E-AE02-67F7DA37DD48}" srcOrd="1" destOrd="0" parTransId="{0919E6A5-56B4-4EF8-A6D6-BBAEA9147697}" sibTransId="{9540E9DF-60FD-45FC-BD3C-8830DDB81D42}"/>
    <dgm:cxn modelId="{B45620A9-ED20-4DEC-BA4D-DEB9AF98273A}" srcId="{8A9EEF5B-F587-48E9-A56C-09A0D9765269}" destId="{5F76E959-8FE9-49B2-B69D-C23E3E496706}" srcOrd="2" destOrd="0" parTransId="{C1FF59F1-F5E3-4ACC-8F6A-DEF348F0058A}" sibTransId="{8196D173-9895-49CE-9D13-939AE5952C45}"/>
    <dgm:cxn modelId="{2542D5C4-F10A-4C89-A7D0-FAC6C9D1E17B}" type="presOf" srcId="{3F339A2C-0908-441A-86C9-0D9DB6435917}" destId="{008D6792-F9FD-4F52-946B-68EF8F2E38C6}" srcOrd="0" destOrd="0" presId="urn:microsoft.com/office/officeart/2005/8/layout/vList2"/>
    <dgm:cxn modelId="{5D8652EC-BE6E-4F5A-9ED4-DC735C1686C6}" srcId="{8A9EEF5B-F587-48E9-A56C-09A0D9765269}" destId="{90BEF982-D777-40D3-B40B-8FA133318D00}" srcOrd="3" destOrd="0" parTransId="{8AC695F2-C618-4AC5-BB5E-B81FD018850F}" sibTransId="{3FDB8982-7624-4308-9120-B3D8A511BF7B}"/>
    <dgm:cxn modelId="{655C8CB0-C6EA-47A2-B65F-9FF24BAC8BAE}" type="presParOf" srcId="{FE1F291D-AB48-48FF-9217-B3E09BB574DE}" destId="{EB508678-C577-428F-B990-4A913EBFA3A5}" srcOrd="0" destOrd="0" presId="urn:microsoft.com/office/officeart/2005/8/layout/vList2"/>
    <dgm:cxn modelId="{F37418B7-90E5-400C-929B-C461C66F395A}" type="presParOf" srcId="{FE1F291D-AB48-48FF-9217-B3E09BB574DE}" destId="{47E6837A-FA4B-4A89-B6FC-E2064CE27493}" srcOrd="1" destOrd="0" presId="urn:microsoft.com/office/officeart/2005/8/layout/vList2"/>
    <dgm:cxn modelId="{9EDD007D-144C-47EF-A328-9C58C39D0E0D}" type="presParOf" srcId="{FE1F291D-AB48-48FF-9217-B3E09BB574DE}" destId="{960C158D-80B8-4C9B-B533-893DC42067CD}" srcOrd="2" destOrd="0" presId="urn:microsoft.com/office/officeart/2005/8/layout/vList2"/>
    <dgm:cxn modelId="{FB68A2B8-14DF-444A-913C-384CCCBF45E4}" type="presParOf" srcId="{FE1F291D-AB48-48FF-9217-B3E09BB574DE}" destId="{2EDD943D-D64E-4A09-8765-DFD88EF36EEA}" srcOrd="3" destOrd="0" presId="urn:microsoft.com/office/officeart/2005/8/layout/vList2"/>
    <dgm:cxn modelId="{0C35188D-1D96-46A8-AB0A-831A1E95A977}" type="presParOf" srcId="{FE1F291D-AB48-48FF-9217-B3E09BB574DE}" destId="{0C12FA36-6696-4694-9652-7B6AE0FD6661}" srcOrd="4" destOrd="0" presId="urn:microsoft.com/office/officeart/2005/8/layout/vList2"/>
    <dgm:cxn modelId="{F12E7163-ABD2-4663-84F2-993929115E52}" type="presParOf" srcId="{FE1F291D-AB48-48FF-9217-B3E09BB574DE}" destId="{308CE0EC-BD6C-4C18-AAB8-D4E19185D62A}" srcOrd="5" destOrd="0" presId="urn:microsoft.com/office/officeart/2005/8/layout/vList2"/>
    <dgm:cxn modelId="{3655CD14-E321-46F2-8CEC-615DAAF261A5}" type="presParOf" srcId="{FE1F291D-AB48-48FF-9217-B3E09BB574DE}" destId="{6664CCB2-AB9B-41DC-B4DB-DC40265FFD4A}" srcOrd="6" destOrd="0" presId="urn:microsoft.com/office/officeart/2005/8/layout/vList2"/>
    <dgm:cxn modelId="{6107470D-C444-4F7E-8D22-A6E141595F01}" type="presParOf" srcId="{FE1F291D-AB48-48FF-9217-B3E09BB574DE}" destId="{359048A2-2AD9-483C-9F92-794CC9C945F2}" srcOrd="7" destOrd="0" presId="urn:microsoft.com/office/officeart/2005/8/layout/vList2"/>
    <dgm:cxn modelId="{5A0D19D5-2AF5-4426-B652-66CAA1CE39AF}" type="presParOf" srcId="{FE1F291D-AB48-48FF-9217-B3E09BB574DE}" destId="{008D6792-F9FD-4F52-946B-68EF8F2E38C6}" srcOrd="8"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66481F3-712F-4060-B579-0B00F0CB68A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027E5D74-EF0F-4D55-BB21-589DF17462DE}">
      <dgm:prSet/>
      <dgm:spPr/>
      <dgm:t>
        <a:bodyPr/>
        <a:lstStyle/>
        <a:p>
          <a:r>
            <a:rPr lang="tr-TR"/>
            <a:t>Modern pazarlamanın tüm özellikleri uluslararası pazarlama için geçerlidir. Ancak, ikincisi küresel müşterilerin ihtiyaçlarını karşılamayı amaçlamaktadır. Yani sınırların ötesinde gerçekleşir.</a:t>
          </a:r>
          <a:endParaRPr lang="en-US"/>
        </a:p>
      </dgm:t>
    </dgm:pt>
    <dgm:pt modelId="{17EA0E30-A747-424A-9C4C-E8326B83D1CC}" type="parTrans" cxnId="{497556DE-6A6B-4060-8129-FB30574F2B30}">
      <dgm:prSet/>
      <dgm:spPr/>
      <dgm:t>
        <a:bodyPr/>
        <a:lstStyle/>
        <a:p>
          <a:endParaRPr lang="en-US"/>
        </a:p>
      </dgm:t>
    </dgm:pt>
    <dgm:pt modelId="{A92B768F-F1A7-4D0D-AB7B-72FF0E0F6FD0}" type="sibTrans" cxnId="{497556DE-6A6B-4060-8129-FB30574F2B30}">
      <dgm:prSet/>
      <dgm:spPr/>
      <dgm:t>
        <a:bodyPr/>
        <a:lstStyle/>
        <a:p>
          <a:endParaRPr lang="en-US"/>
        </a:p>
      </dgm:t>
    </dgm:pt>
    <dgm:pt modelId="{9D8476D7-5D1D-46E3-8B8B-0CD3063FE660}">
      <dgm:prSet/>
      <dgm:spPr/>
      <dgm:t>
        <a:bodyPr/>
        <a:lstStyle/>
        <a:p>
          <a:r>
            <a:rPr lang="tr-TR"/>
            <a:t>Sonuç olarak, uluslararası pazarlamanın aşağıdakiler gibi belirli özellikleri vardır:</a:t>
          </a:r>
          <a:endParaRPr lang="en-US"/>
        </a:p>
      </dgm:t>
    </dgm:pt>
    <dgm:pt modelId="{34497504-F5B0-4E98-8202-70E73415A7F6}" type="parTrans" cxnId="{BDCCFE53-908F-484E-A2B3-3F1320F1EC8E}">
      <dgm:prSet/>
      <dgm:spPr/>
      <dgm:t>
        <a:bodyPr/>
        <a:lstStyle/>
        <a:p>
          <a:endParaRPr lang="en-US"/>
        </a:p>
      </dgm:t>
    </dgm:pt>
    <dgm:pt modelId="{2A07A339-FC65-435F-8EED-722BAC0A0024}" type="sibTrans" cxnId="{BDCCFE53-908F-484E-A2B3-3F1320F1EC8E}">
      <dgm:prSet/>
      <dgm:spPr/>
      <dgm:t>
        <a:bodyPr/>
        <a:lstStyle/>
        <a:p>
          <a:endParaRPr lang="en-US"/>
        </a:p>
      </dgm:t>
    </dgm:pt>
    <dgm:pt modelId="{D0582F9C-9B1D-433D-971F-60DEC190F934}">
      <dgm:prSet/>
      <dgm:spPr/>
      <dgm:t>
        <a:bodyPr/>
        <a:lstStyle/>
        <a:p>
          <a:r>
            <a:rPr lang="tr-TR"/>
            <a:t>İki veya daha fazla ülkeyi kapsar</a:t>
          </a:r>
          <a:endParaRPr lang="en-US"/>
        </a:p>
      </dgm:t>
    </dgm:pt>
    <dgm:pt modelId="{E5BB2B2F-AEA0-42AB-AE05-0594B073D1A1}" type="parTrans" cxnId="{4D71DF03-4299-4037-BBFB-096601E293CF}">
      <dgm:prSet/>
      <dgm:spPr/>
      <dgm:t>
        <a:bodyPr/>
        <a:lstStyle/>
        <a:p>
          <a:endParaRPr lang="en-US"/>
        </a:p>
      </dgm:t>
    </dgm:pt>
    <dgm:pt modelId="{79FA06F4-485A-4CE2-86DC-692E8C830193}" type="sibTrans" cxnId="{4D71DF03-4299-4037-BBFB-096601E293CF}">
      <dgm:prSet/>
      <dgm:spPr/>
      <dgm:t>
        <a:bodyPr/>
        <a:lstStyle/>
        <a:p>
          <a:endParaRPr lang="en-US"/>
        </a:p>
      </dgm:t>
    </dgm:pt>
    <dgm:pt modelId="{5CD174CA-634F-4205-B715-5368376ED865}">
      <dgm:prSet/>
      <dgm:spPr/>
      <dgm:t>
        <a:bodyPr/>
        <a:lstStyle/>
        <a:p>
          <a:r>
            <a:rPr lang="tr-TR"/>
            <a:t>Belirli ülkeler için benzersiz pazarlama stratejileri</a:t>
          </a:r>
          <a:endParaRPr lang="en-US"/>
        </a:p>
      </dgm:t>
    </dgm:pt>
    <dgm:pt modelId="{FEA31DD5-47B4-4701-BFDA-D3EC6776B7E6}" type="parTrans" cxnId="{D55CEF00-BB2D-4516-99E8-772788006660}">
      <dgm:prSet/>
      <dgm:spPr/>
      <dgm:t>
        <a:bodyPr/>
        <a:lstStyle/>
        <a:p>
          <a:endParaRPr lang="en-US"/>
        </a:p>
      </dgm:t>
    </dgm:pt>
    <dgm:pt modelId="{9083D427-B258-489B-9E32-BA615D4042B6}" type="sibTrans" cxnId="{D55CEF00-BB2D-4516-99E8-772788006660}">
      <dgm:prSet/>
      <dgm:spPr/>
      <dgm:t>
        <a:bodyPr/>
        <a:lstStyle/>
        <a:p>
          <a:endParaRPr lang="en-US"/>
        </a:p>
      </dgm:t>
    </dgm:pt>
    <dgm:pt modelId="{9E494693-F05D-45DE-B240-249FC9DF5CCF}">
      <dgm:prSet/>
      <dgm:spPr/>
      <dgm:t>
        <a:bodyPr/>
        <a:lstStyle/>
        <a:p>
          <a:r>
            <a:rPr lang="tr-TR"/>
            <a:t>Bir şirket ile yabancı müşteriler arasında alışverişi sağlar</a:t>
          </a:r>
          <a:endParaRPr lang="en-US"/>
        </a:p>
      </dgm:t>
    </dgm:pt>
    <dgm:pt modelId="{C865E1A2-C81A-48BF-B477-E2DFA98F2D38}" type="parTrans" cxnId="{FA7670A3-05A2-47E9-A8AB-612831E05BF4}">
      <dgm:prSet/>
      <dgm:spPr/>
      <dgm:t>
        <a:bodyPr/>
        <a:lstStyle/>
        <a:p>
          <a:endParaRPr lang="en-US"/>
        </a:p>
      </dgm:t>
    </dgm:pt>
    <dgm:pt modelId="{43A2F8C8-9C66-4DD0-B712-A84EDD427697}" type="sibTrans" cxnId="{FA7670A3-05A2-47E9-A8AB-612831E05BF4}">
      <dgm:prSet/>
      <dgm:spPr/>
      <dgm:t>
        <a:bodyPr/>
        <a:lstStyle/>
        <a:p>
          <a:endParaRPr lang="en-US"/>
        </a:p>
      </dgm:t>
    </dgm:pt>
    <dgm:pt modelId="{F5FB4D2A-B2E7-4B30-989C-36BC51B95E0E}">
      <dgm:prSet/>
      <dgm:spPr/>
      <dgm:t>
        <a:bodyPr/>
        <a:lstStyle/>
        <a:p>
          <a:r>
            <a:rPr lang="tr-TR"/>
            <a:t>Kararlar küresel iş ortamı referans alınarak alınır</a:t>
          </a:r>
          <a:endParaRPr lang="en-US"/>
        </a:p>
      </dgm:t>
    </dgm:pt>
    <dgm:pt modelId="{F9137EE9-FCFC-40E1-8558-7060531523BE}" type="parTrans" cxnId="{31FD3A1F-0A95-4AC6-BD49-8483056E2F6D}">
      <dgm:prSet/>
      <dgm:spPr/>
      <dgm:t>
        <a:bodyPr/>
        <a:lstStyle/>
        <a:p>
          <a:endParaRPr lang="en-US"/>
        </a:p>
      </dgm:t>
    </dgm:pt>
    <dgm:pt modelId="{28625EA7-B11A-4791-A2F7-4FBD2BC4DDB2}" type="sibTrans" cxnId="{31FD3A1F-0A95-4AC6-BD49-8483056E2F6D}">
      <dgm:prSet/>
      <dgm:spPr/>
      <dgm:t>
        <a:bodyPr/>
        <a:lstStyle/>
        <a:p>
          <a:endParaRPr lang="en-US"/>
        </a:p>
      </dgm:t>
    </dgm:pt>
    <dgm:pt modelId="{EF185DA7-2ADB-4DFB-95A6-29DD6F618905}" type="pres">
      <dgm:prSet presAssocID="{366481F3-712F-4060-B579-0B00F0CB68A0}" presName="linear" presStyleCnt="0">
        <dgm:presLayoutVars>
          <dgm:animLvl val="lvl"/>
          <dgm:resizeHandles val="exact"/>
        </dgm:presLayoutVars>
      </dgm:prSet>
      <dgm:spPr/>
    </dgm:pt>
    <dgm:pt modelId="{298AD662-9FCA-448D-9F08-217E02E0DB24}" type="pres">
      <dgm:prSet presAssocID="{027E5D74-EF0F-4D55-BB21-589DF17462DE}" presName="parentText" presStyleLbl="node1" presStyleIdx="0" presStyleCnt="6">
        <dgm:presLayoutVars>
          <dgm:chMax val="0"/>
          <dgm:bulletEnabled val="1"/>
        </dgm:presLayoutVars>
      </dgm:prSet>
      <dgm:spPr/>
    </dgm:pt>
    <dgm:pt modelId="{48F5ED12-BBFE-4335-B0C2-358B29D37575}" type="pres">
      <dgm:prSet presAssocID="{A92B768F-F1A7-4D0D-AB7B-72FF0E0F6FD0}" presName="spacer" presStyleCnt="0"/>
      <dgm:spPr/>
    </dgm:pt>
    <dgm:pt modelId="{A8B5A7B8-08D6-4A84-90E5-054A96465847}" type="pres">
      <dgm:prSet presAssocID="{9D8476D7-5D1D-46E3-8B8B-0CD3063FE660}" presName="parentText" presStyleLbl="node1" presStyleIdx="1" presStyleCnt="6">
        <dgm:presLayoutVars>
          <dgm:chMax val="0"/>
          <dgm:bulletEnabled val="1"/>
        </dgm:presLayoutVars>
      </dgm:prSet>
      <dgm:spPr/>
    </dgm:pt>
    <dgm:pt modelId="{E3261886-5896-4899-8AEC-32293ED01409}" type="pres">
      <dgm:prSet presAssocID="{2A07A339-FC65-435F-8EED-722BAC0A0024}" presName="spacer" presStyleCnt="0"/>
      <dgm:spPr/>
    </dgm:pt>
    <dgm:pt modelId="{1CD51A0D-1706-42C8-9157-85C8F5BA58E7}" type="pres">
      <dgm:prSet presAssocID="{D0582F9C-9B1D-433D-971F-60DEC190F934}" presName="parentText" presStyleLbl="node1" presStyleIdx="2" presStyleCnt="6">
        <dgm:presLayoutVars>
          <dgm:chMax val="0"/>
          <dgm:bulletEnabled val="1"/>
        </dgm:presLayoutVars>
      </dgm:prSet>
      <dgm:spPr/>
    </dgm:pt>
    <dgm:pt modelId="{61CF181F-783B-4A40-919E-58568968DE43}" type="pres">
      <dgm:prSet presAssocID="{79FA06F4-485A-4CE2-86DC-692E8C830193}" presName="spacer" presStyleCnt="0"/>
      <dgm:spPr/>
    </dgm:pt>
    <dgm:pt modelId="{E3553F1F-6144-4B16-BBB5-386A2C2DA3CB}" type="pres">
      <dgm:prSet presAssocID="{5CD174CA-634F-4205-B715-5368376ED865}" presName="parentText" presStyleLbl="node1" presStyleIdx="3" presStyleCnt="6">
        <dgm:presLayoutVars>
          <dgm:chMax val="0"/>
          <dgm:bulletEnabled val="1"/>
        </dgm:presLayoutVars>
      </dgm:prSet>
      <dgm:spPr/>
    </dgm:pt>
    <dgm:pt modelId="{CBFB706E-823C-4D1C-A1AD-0C8D7C046940}" type="pres">
      <dgm:prSet presAssocID="{9083D427-B258-489B-9E32-BA615D4042B6}" presName="spacer" presStyleCnt="0"/>
      <dgm:spPr/>
    </dgm:pt>
    <dgm:pt modelId="{D49985F3-9BE3-44E7-A9B6-74C86890DC32}" type="pres">
      <dgm:prSet presAssocID="{9E494693-F05D-45DE-B240-249FC9DF5CCF}" presName="parentText" presStyleLbl="node1" presStyleIdx="4" presStyleCnt="6">
        <dgm:presLayoutVars>
          <dgm:chMax val="0"/>
          <dgm:bulletEnabled val="1"/>
        </dgm:presLayoutVars>
      </dgm:prSet>
      <dgm:spPr/>
    </dgm:pt>
    <dgm:pt modelId="{776E9AF2-FE79-466F-8081-B82EE6A90DB0}" type="pres">
      <dgm:prSet presAssocID="{43A2F8C8-9C66-4DD0-B712-A84EDD427697}" presName="spacer" presStyleCnt="0"/>
      <dgm:spPr/>
    </dgm:pt>
    <dgm:pt modelId="{E19DD425-D033-4E8D-A162-78F5CFC30C51}" type="pres">
      <dgm:prSet presAssocID="{F5FB4D2A-B2E7-4B30-989C-36BC51B95E0E}" presName="parentText" presStyleLbl="node1" presStyleIdx="5" presStyleCnt="6">
        <dgm:presLayoutVars>
          <dgm:chMax val="0"/>
          <dgm:bulletEnabled val="1"/>
        </dgm:presLayoutVars>
      </dgm:prSet>
      <dgm:spPr/>
    </dgm:pt>
  </dgm:ptLst>
  <dgm:cxnLst>
    <dgm:cxn modelId="{D55CEF00-BB2D-4516-99E8-772788006660}" srcId="{366481F3-712F-4060-B579-0B00F0CB68A0}" destId="{5CD174CA-634F-4205-B715-5368376ED865}" srcOrd="3" destOrd="0" parTransId="{FEA31DD5-47B4-4701-BFDA-D3EC6776B7E6}" sibTransId="{9083D427-B258-489B-9E32-BA615D4042B6}"/>
    <dgm:cxn modelId="{4D71DF03-4299-4037-BBFB-096601E293CF}" srcId="{366481F3-712F-4060-B579-0B00F0CB68A0}" destId="{D0582F9C-9B1D-433D-971F-60DEC190F934}" srcOrd="2" destOrd="0" parTransId="{E5BB2B2F-AEA0-42AB-AE05-0594B073D1A1}" sibTransId="{79FA06F4-485A-4CE2-86DC-692E8C830193}"/>
    <dgm:cxn modelId="{04983C14-B437-414A-9C82-51AA062D8303}" type="presOf" srcId="{9E494693-F05D-45DE-B240-249FC9DF5CCF}" destId="{D49985F3-9BE3-44E7-A9B6-74C86890DC32}" srcOrd="0" destOrd="0" presId="urn:microsoft.com/office/officeart/2005/8/layout/vList2"/>
    <dgm:cxn modelId="{31FD3A1F-0A95-4AC6-BD49-8483056E2F6D}" srcId="{366481F3-712F-4060-B579-0B00F0CB68A0}" destId="{F5FB4D2A-B2E7-4B30-989C-36BC51B95E0E}" srcOrd="5" destOrd="0" parTransId="{F9137EE9-FCFC-40E1-8558-7060531523BE}" sibTransId="{28625EA7-B11A-4791-A2F7-4FBD2BC4DDB2}"/>
    <dgm:cxn modelId="{55C67430-4C90-45FA-A2F8-C2B5CBCAE124}" type="presOf" srcId="{5CD174CA-634F-4205-B715-5368376ED865}" destId="{E3553F1F-6144-4B16-BBB5-386A2C2DA3CB}" srcOrd="0" destOrd="0" presId="urn:microsoft.com/office/officeart/2005/8/layout/vList2"/>
    <dgm:cxn modelId="{C5E9545F-417D-4C7E-BB08-21E9B1F6E949}" type="presOf" srcId="{027E5D74-EF0F-4D55-BB21-589DF17462DE}" destId="{298AD662-9FCA-448D-9F08-217E02E0DB24}" srcOrd="0" destOrd="0" presId="urn:microsoft.com/office/officeart/2005/8/layout/vList2"/>
    <dgm:cxn modelId="{0A145565-CF5C-4693-8BAD-4D5448BCABB3}" type="presOf" srcId="{9D8476D7-5D1D-46E3-8B8B-0CD3063FE660}" destId="{A8B5A7B8-08D6-4A84-90E5-054A96465847}" srcOrd="0" destOrd="0" presId="urn:microsoft.com/office/officeart/2005/8/layout/vList2"/>
    <dgm:cxn modelId="{2F601168-4DF0-4371-97BC-FA30A88733FA}" type="presOf" srcId="{D0582F9C-9B1D-433D-971F-60DEC190F934}" destId="{1CD51A0D-1706-42C8-9157-85C8F5BA58E7}" srcOrd="0" destOrd="0" presId="urn:microsoft.com/office/officeart/2005/8/layout/vList2"/>
    <dgm:cxn modelId="{BDCCFE53-908F-484E-A2B3-3F1320F1EC8E}" srcId="{366481F3-712F-4060-B579-0B00F0CB68A0}" destId="{9D8476D7-5D1D-46E3-8B8B-0CD3063FE660}" srcOrd="1" destOrd="0" parTransId="{34497504-F5B0-4E98-8202-70E73415A7F6}" sibTransId="{2A07A339-FC65-435F-8EED-722BAC0A0024}"/>
    <dgm:cxn modelId="{2D716978-B407-4412-92D9-30ED3B4A1FF7}" type="presOf" srcId="{F5FB4D2A-B2E7-4B30-989C-36BC51B95E0E}" destId="{E19DD425-D033-4E8D-A162-78F5CFC30C51}" srcOrd="0" destOrd="0" presId="urn:microsoft.com/office/officeart/2005/8/layout/vList2"/>
    <dgm:cxn modelId="{FA7670A3-05A2-47E9-A8AB-612831E05BF4}" srcId="{366481F3-712F-4060-B579-0B00F0CB68A0}" destId="{9E494693-F05D-45DE-B240-249FC9DF5CCF}" srcOrd="4" destOrd="0" parTransId="{C865E1A2-C81A-48BF-B477-E2DFA98F2D38}" sibTransId="{43A2F8C8-9C66-4DD0-B712-A84EDD427697}"/>
    <dgm:cxn modelId="{497556DE-6A6B-4060-8129-FB30574F2B30}" srcId="{366481F3-712F-4060-B579-0B00F0CB68A0}" destId="{027E5D74-EF0F-4D55-BB21-589DF17462DE}" srcOrd="0" destOrd="0" parTransId="{17EA0E30-A747-424A-9C4C-E8326B83D1CC}" sibTransId="{A92B768F-F1A7-4D0D-AB7B-72FF0E0F6FD0}"/>
    <dgm:cxn modelId="{9AA848F8-A8D9-4816-8A35-274AAD64E1F8}" type="presOf" srcId="{366481F3-712F-4060-B579-0B00F0CB68A0}" destId="{EF185DA7-2ADB-4DFB-95A6-29DD6F618905}" srcOrd="0" destOrd="0" presId="urn:microsoft.com/office/officeart/2005/8/layout/vList2"/>
    <dgm:cxn modelId="{5AFB1A76-5DC1-4E28-971F-3ADBF69DD51F}" type="presParOf" srcId="{EF185DA7-2ADB-4DFB-95A6-29DD6F618905}" destId="{298AD662-9FCA-448D-9F08-217E02E0DB24}" srcOrd="0" destOrd="0" presId="urn:microsoft.com/office/officeart/2005/8/layout/vList2"/>
    <dgm:cxn modelId="{7B4E67FC-5151-4595-B459-3A31E2F6845F}" type="presParOf" srcId="{EF185DA7-2ADB-4DFB-95A6-29DD6F618905}" destId="{48F5ED12-BBFE-4335-B0C2-358B29D37575}" srcOrd="1" destOrd="0" presId="urn:microsoft.com/office/officeart/2005/8/layout/vList2"/>
    <dgm:cxn modelId="{E05F0BC5-5DE6-4B27-872E-79845D55B594}" type="presParOf" srcId="{EF185DA7-2ADB-4DFB-95A6-29DD6F618905}" destId="{A8B5A7B8-08D6-4A84-90E5-054A96465847}" srcOrd="2" destOrd="0" presId="urn:microsoft.com/office/officeart/2005/8/layout/vList2"/>
    <dgm:cxn modelId="{D7E40DD7-BA1A-4856-ACE9-2E90CF440724}" type="presParOf" srcId="{EF185DA7-2ADB-4DFB-95A6-29DD6F618905}" destId="{E3261886-5896-4899-8AEC-32293ED01409}" srcOrd="3" destOrd="0" presId="urn:microsoft.com/office/officeart/2005/8/layout/vList2"/>
    <dgm:cxn modelId="{687541E6-0955-4813-996B-4DE3A8544868}" type="presParOf" srcId="{EF185DA7-2ADB-4DFB-95A6-29DD6F618905}" destId="{1CD51A0D-1706-42C8-9157-85C8F5BA58E7}" srcOrd="4" destOrd="0" presId="urn:microsoft.com/office/officeart/2005/8/layout/vList2"/>
    <dgm:cxn modelId="{5DEDFF5F-75C3-4C1E-93CD-2B9183FA9698}" type="presParOf" srcId="{EF185DA7-2ADB-4DFB-95A6-29DD6F618905}" destId="{61CF181F-783B-4A40-919E-58568968DE43}" srcOrd="5" destOrd="0" presId="urn:microsoft.com/office/officeart/2005/8/layout/vList2"/>
    <dgm:cxn modelId="{95411FA4-30A8-4554-BD19-A0142C131DA8}" type="presParOf" srcId="{EF185DA7-2ADB-4DFB-95A6-29DD6F618905}" destId="{E3553F1F-6144-4B16-BBB5-386A2C2DA3CB}" srcOrd="6" destOrd="0" presId="urn:microsoft.com/office/officeart/2005/8/layout/vList2"/>
    <dgm:cxn modelId="{046A718D-18B5-4BB4-8C56-E895E6D2B698}" type="presParOf" srcId="{EF185DA7-2ADB-4DFB-95A6-29DD6F618905}" destId="{CBFB706E-823C-4D1C-A1AD-0C8D7C046940}" srcOrd="7" destOrd="0" presId="urn:microsoft.com/office/officeart/2005/8/layout/vList2"/>
    <dgm:cxn modelId="{1F756E85-05E7-4375-9AA6-EC36FDB4537F}" type="presParOf" srcId="{EF185DA7-2ADB-4DFB-95A6-29DD6F618905}" destId="{D49985F3-9BE3-44E7-A9B6-74C86890DC32}" srcOrd="8" destOrd="0" presId="urn:microsoft.com/office/officeart/2005/8/layout/vList2"/>
    <dgm:cxn modelId="{65248DFA-282D-447F-8FD4-C5DD10C8748D}" type="presParOf" srcId="{EF185DA7-2ADB-4DFB-95A6-29DD6F618905}" destId="{776E9AF2-FE79-466F-8081-B82EE6A90DB0}" srcOrd="9" destOrd="0" presId="urn:microsoft.com/office/officeart/2005/8/layout/vList2"/>
    <dgm:cxn modelId="{79F4FC23-B757-41AD-8CE1-8386868ADE6A}" type="presParOf" srcId="{EF185DA7-2ADB-4DFB-95A6-29DD6F618905}" destId="{E19DD425-D033-4E8D-A162-78F5CFC30C51}"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757D5D9-BF0B-4FA0-9AC1-38B683E41B68}"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F62589A7-4074-4E81-9563-20F644BB9AAD}">
      <dgm:prSet/>
      <dgm:spPr/>
      <dgm:t>
        <a:bodyPr/>
        <a:lstStyle/>
        <a:p>
          <a:r>
            <a:rPr lang="tr-TR" b="1"/>
            <a:t>Maliyet İle İlgili Güdüler</a:t>
          </a:r>
          <a:endParaRPr lang="en-US"/>
        </a:p>
      </dgm:t>
    </dgm:pt>
    <dgm:pt modelId="{8B6A6624-D067-4809-9609-AC6E788CC67D}" type="parTrans" cxnId="{4A916B7E-54A9-4719-9754-3359027DAE8B}">
      <dgm:prSet/>
      <dgm:spPr/>
      <dgm:t>
        <a:bodyPr/>
        <a:lstStyle/>
        <a:p>
          <a:endParaRPr lang="en-US"/>
        </a:p>
      </dgm:t>
    </dgm:pt>
    <dgm:pt modelId="{B8794464-A566-41FF-A706-FEBED2924D04}" type="sibTrans" cxnId="{4A916B7E-54A9-4719-9754-3359027DAE8B}">
      <dgm:prSet/>
      <dgm:spPr/>
      <dgm:t>
        <a:bodyPr/>
        <a:lstStyle/>
        <a:p>
          <a:endParaRPr lang="en-US"/>
        </a:p>
      </dgm:t>
    </dgm:pt>
    <dgm:pt modelId="{9E561263-1534-4112-8FC5-BF345629DD0F}">
      <dgm:prSet/>
      <dgm:spPr/>
      <dgm:t>
        <a:bodyPr/>
        <a:lstStyle/>
        <a:p>
          <a:r>
            <a:rPr lang="tr-TR"/>
            <a:t>Otomobil endüstrisi gibi bazı sektörler, geniş anlamda yapılan satışlar yolu ile maliyet avantajına ihtiyaç duyarlar. Ölçek ekonomisi (economies of scale) olarak ifade edilen bu kavram, birim başı maliyetlerin azaltılması için daha çok satış yapılması olarak açıklanabilir. </a:t>
          </a:r>
          <a:endParaRPr lang="en-US"/>
        </a:p>
      </dgm:t>
    </dgm:pt>
    <dgm:pt modelId="{93CCDEAF-3DEE-4D38-B9AF-A7EF1D1517DA}" type="parTrans" cxnId="{466BAC49-F09D-4C09-9D40-0ADB8FB53E9C}">
      <dgm:prSet/>
      <dgm:spPr/>
      <dgm:t>
        <a:bodyPr/>
        <a:lstStyle/>
        <a:p>
          <a:endParaRPr lang="en-US"/>
        </a:p>
      </dgm:t>
    </dgm:pt>
    <dgm:pt modelId="{17772F37-7476-4CBD-BCE4-101BBC5DCA7D}" type="sibTrans" cxnId="{466BAC49-F09D-4C09-9D40-0ADB8FB53E9C}">
      <dgm:prSet/>
      <dgm:spPr/>
      <dgm:t>
        <a:bodyPr/>
        <a:lstStyle/>
        <a:p>
          <a:endParaRPr lang="en-US"/>
        </a:p>
      </dgm:t>
    </dgm:pt>
    <dgm:pt modelId="{B3C11777-40EA-44A6-96BC-4071149E5A4B}">
      <dgm:prSet/>
      <dgm:spPr/>
      <dgm:t>
        <a:bodyPr/>
        <a:lstStyle/>
        <a:p>
          <a:r>
            <a:rPr lang="tr-TR"/>
            <a:t>Bir diğer durum ise kapsam ekonomisi (economies of scope( yolu ile maliyetlerin azaltılabilmesidir. Çok çeşitli ürün hatları ve işler yolu ile işletme aktivitelerinin genişletilmesi yolu ile maliyetlerin azaltılabilmesidir. Ortalama maliyetin nispeten daha düşük olması durumudur.</a:t>
          </a:r>
          <a:endParaRPr lang="en-US"/>
        </a:p>
      </dgm:t>
    </dgm:pt>
    <dgm:pt modelId="{149A83B2-AEB8-4A52-843F-9AC62A418AEA}" type="parTrans" cxnId="{6ADB96E1-B14D-49A2-B3B8-2834865C9270}">
      <dgm:prSet/>
      <dgm:spPr/>
      <dgm:t>
        <a:bodyPr/>
        <a:lstStyle/>
        <a:p>
          <a:endParaRPr lang="en-US"/>
        </a:p>
      </dgm:t>
    </dgm:pt>
    <dgm:pt modelId="{CA64DF77-1094-4A72-B466-7E8C74349F96}" type="sibTrans" cxnId="{6ADB96E1-B14D-49A2-B3B8-2834865C9270}">
      <dgm:prSet/>
      <dgm:spPr/>
      <dgm:t>
        <a:bodyPr/>
        <a:lstStyle/>
        <a:p>
          <a:endParaRPr lang="en-US"/>
        </a:p>
      </dgm:t>
    </dgm:pt>
    <dgm:pt modelId="{45BEAE75-5E0D-4117-B584-779A6060A77F}" type="pres">
      <dgm:prSet presAssocID="{F757D5D9-BF0B-4FA0-9AC1-38B683E41B68}" presName="root" presStyleCnt="0">
        <dgm:presLayoutVars>
          <dgm:dir/>
          <dgm:resizeHandles val="exact"/>
        </dgm:presLayoutVars>
      </dgm:prSet>
      <dgm:spPr/>
    </dgm:pt>
    <dgm:pt modelId="{D193F67B-0D22-4C88-85CB-E512DFFB274A}" type="pres">
      <dgm:prSet presAssocID="{F62589A7-4074-4E81-9563-20F644BB9AAD}" presName="compNode" presStyleCnt="0"/>
      <dgm:spPr/>
    </dgm:pt>
    <dgm:pt modelId="{AC35CB65-3632-47B5-BC7A-DFE7D9EF9444}" type="pres">
      <dgm:prSet presAssocID="{F62589A7-4074-4E81-9563-20F644BB9AAD}" presName="bgRect" presStyleLbl="bgShp" presStyleIdx="0" presStyleCnt="3"/>
      <dgm:spPr/>
    </dgm:pt>
    <dgm:pt modelId="{4CB9B68D-B91A-408B-800F-05DFB30E5DF0}" type="pres">
      <dgm:prSet presAssocID="{F62589A7-4074-4E81-9563-20F644BB9AAD}"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ara"/>
        </a:ext>
      </dgm:extLst>
    </dgm:pt>
    <dgm:pt modelId="{A975E45A-E4FE-4EF9-A320-25F8CD96757D}" type="pres">
      <dgm:prSet presAssocID="{F62589A7-4074-4E81-9563-20F644BB9AAD}" presName="spaceRect" presStyleCnt="0"/>
      <dgm:spPr/>
    </dgm:pt>
    <dgm:pt modelId="{A6443549-FC2C-4BC1-B0AD-7D06A7A4B48B}" type="pres">
      <dgm:prSet presAssocID="{F62589A7-4074-4E81-9563-20F644BB9AAD}" presName="parTx" presStyleLbl="revTx" presStyleIdx="0" presStyleCnt="3">
        <dgm:presLayoutVars>
          <dgm:chMax val="0"/>
          <dgm:chPref val="0"/>
        </dgm:presLayoutVars>
      </dgm:prSet>
      <dgm:spPr/>
    </dgm:pt>
    <dgm:pt modelId="{6DEC2456-CD08-4B9C-A7BA-F267DD778671}" type="pres">
      <dgm:prSet presAssocID="{B8794464-A566-41FF-A706-FEBED2924D04}" presName="sibTrans" presStyleCnt="0"/>
      <dgm:spPr/>
    </dgm:pt>
    <dgm:pt modelId="{013E8228-02F7-4A3D-AB3F-EDFFDEA3CBEE}" type="pres">
      <dgm:prSet presAssocID="{9E561263-1534-4112-8FC5-BF345629DD0F}" presName="compNode" presStyleCnt="0"/>
      <dgm:spPr/>
    </dgm:pt>
    <dgm:pt modelId="{9F7AC677-EA1D-43C4-A2DC-651AC38230A0}" type="pres">
      <dgm:prSet presAssocID="{9E561263-1534-4112-8FC5-BF345629DD0F}" presName="bgRect" presStyleLbl="bgShp" presStyleIdx="1" presStyleCnt="3"/>
      <dgm:spPr/>
    </dgm:pt>
    <dgm:pt modelId="{1BEB0555-AC14-45E0-BCF1-3F38C1B12E09}" type="pres">
      <dgm:prSet presAssocID="{9E561263-1534-4112-8FC5-BF345629DD0F}"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Araba"/>
        </a:ext>
      </dgm:extLst>
    </dgm:pt>
    <dgm:pt modelId="{B14AFFC8-0F39-4852-940E-33E1FB8E4CD3}" type="pres">
      <dgm:prSet presAssocID="{9E561263-1534-4112-8FC5-BF345629DD0F}" presName="spaceRect" presStyleCnt="0"/>
      <dgm:spPr/>
    </dgm:pt>
    <dgm:pt modelId="{79C53BAF-64C3-487D-9395-E5E8D234B132}" type="pres">
      <dgm:prSet presAssocID="{9E561263-1534-4112-8FC5-BF345629DD0F}" presName="parTx" presStyleLbl="revTx" presStyleIdx="1" presStyleCnt="3">
        <dgm:presLayoutVars>
          <dgm:chMax val="0"/>
          <dgm:chPref val="0"/>
        </dgm:presLayoutVars>
      </dgm:prSet>
      <dgm:spPr/>
    </dgm:pt>
    <dgm:pt modelId="{49CB6A24-388D-48CA-8AF0-6491DDE5E012}" type="pres">
      <dgm:prSet presAssocID="{17772F37-7476-4CBD-BCE4-101BBC5DCA7D}" presName="sibTrans" presStyleCnt="0"/>
      <dgm:spPr/>
    </dgm:pt>
    <dgm:pt modelId="{D8093B9E-2E44-498A-B019-3D5546969696}" type="pres">
      <dgm:prSet presAssocID="{B3C11777-40EA-44A6-96BC-4071149E5A4B}" presName="compNode" presStyleCnt="0"/>
      <dgm:spPr/>
    </dgm:pt>
    <dgm:pt modelId="{7F8CBB7F-A08C-4857-93F2-050886D91A83}" type="pres">
      <dgm:prSet presAssocID="{B3C11777-40EA-44A6-96BC-4071149E5A4B}" presName="bgRect" presStyleLbl="bgShp" presStyleIdx="2" presStyleCnt="3"/>
      <dgm:spPr/>
    </dgm:pt>
    <dgm:pt modelId="{0857B7BD-563D-4BD4-96C9-DBB835B18902}" type="pres">
      <dgm:prSet presAssocID="{B3C11777-40EA-44A6-96BC-4071149E5A4B}"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esentation with Checklist"/>
        </a:ext>
      </dgm:extLst>
    </dgm:pt>
    <dgm:pt modelId="{A1F652ED-662B-4552-830C-A87C215E703A}" type="pres">
      <dgm:prSet presAssocID="{B3C11777-40EA-44A6-96BC-4071149E5A4B}" presName="spaceRect" presStyleCnt="0"/>
      <dgm:spPr/>
    </dgm:pt>
    <dgm:pt modelId="{B2BDAE06-2996-449D-B5BC-CBF9488C92BC}" type="pres">
      <dgm:prSet presAssocID="{B3C11777-40EA-44A6-96BC-4071149E5A4B}" presName="parTx" presStyleLbl="revTx" presStyleIdx="2" presStyleCnt="3">
        <dgm:presLayoutVars>
          <dgm:chMax val="0"/>
          <dgm:chPref val="0"/>
        </dgm:presLayoutVars>
      </dgm:prSet>
      <dgm:spPr/>
    </dgm:pt>
  </dgm:ptLst>
  <dgm:cxnLst>
    <dgm:cxn modelId="{9619795D-71C7-4BB8-862B-73AA687B4AAC}" type="presOf" srcId="{B3C11777-40EA-44A6-96BC-4071149E5A4B}" destId="{B2BDAE06-2996-449D-B5BC-CBF9488C92BC}" srcOrd="0" destOrd="0" presId="urn:microsoft.com/office/officeart/2018/2/layout/IconVerticalSolidList"/>
    <dgm:cxn modelId="{B5DB8B65-E50E-4970-8A11-599AD202D33F}" type="presOf" srcId="{9E561263-1534-4112-8FC5-BF345629DD0F}" destId="{79C53BAF-64C3-487D-9395-E5E8D234B132}" srcOrd="0" destOrd="0" presId="urn:microsoft.com/office/officeart/2018/2/layout/IconVerticalSolidList"/>
    <dgm:cxn modelId="{466BAC49-F09D-4C09-9D40-0ADB8FB53E9C}" srcId="{F757D5D9-BF0B-4FA0-9AC1-38B683E41B68}" destId="{9E561263-1534-4112-8FC5-BF345629DD0F}" srcOrd="1" destOrd="0" parTransId="{93CCDEAF-3DEE-4D38-B9AF-A7EF1D1517DA}" sibTransId="{17772F37-7476-4CBD-BCE4-101BBC5DCA7D}"/>
    <dgm:cxn modelId="{4A916B7E-54A9-4719-9754-3359027DAE8B}" srcId="{F757D5D9-BF0B-4FA0-9AC1-38B683E41B68}" destId="{F62589A7-4074-4E81-9563-20F644BB9AAD}" srcOrd="0" destOrd="0" parTransId="{8B6A6624-D067-4809-9609-AC6E788CC67D}" sibTransId="{B8794464-A566-41FF-A706-FEBED2924D04}"/>
    <dgm:cxn modelId="{77837FA0-5F27-42F3-97F4-E27B8E97740A}" type="presOf" srcId="{F757D5D9-BF0B-4FA0-9AC1-38B683E41B68}" destId="{45BEAE75-5E0D-4117-B584-779A6060A77F}" srcOrd="0" destOrd="0" presId="urn:microsoft.com/office/officeart/2018/2/layout/IconVerticalSolidList"/>
    <dgm:cxn modelId="{6ADB96E1-B14D-49A2-B3B8-2834865C9270}" srcId="{F757D5D9-BF0B-4FA0-9AC1-38B683E41B68}" destId="{B3C11777-40EA-44A6-96BC-4071149E5A4B}" srcOrd="2" destOrd="0" parTransId="{149A83B2-AEB8-4A52-843F-9AC62A418AEA}" sibTransId="{CA64DF77-1094-4A72-B466-7E8C74349F96}"/>
    <dgm:cxn modelId="{ED78E4E4-57CE-4B73-A446-8C79E47CC20B}" type="presOf" srcId="{F62589A7-4074-4E81-9563-20F644BB9AAD}" destId="{A6443549-FC2C-4BC1-B0AD-7D06A7A4B48B}" srcOrd="0" destOrd="0" presId="urn:microsoft.com/office/officeart/2018/2/layout/IconVerticalSolidList"/>
    <dgm:cxn modelId="{8456CE9F-B2CB-43C4-A276-F38C45C1250A}" type="presParOf" srcId="{45BEAE75-5E0D-4117-B584-779A6060A77F}" destId="{D193F67B-0D22-4C88-85CB-E512DFFB274A}" srcOrd="0" destOrd="0" presId="urn:microsoft.com/office/officeart/2018/2/layout/IconVerticalSolidList"/>
    <dgm:cxn modelId="{5A9B43EE-2A25-44FB-A13D-40FA063C98F2}" type="presParOf" srcId="{D193F67B-0D22-4C88-85CB-E512DFFB274A}" destId="{AC35CB65-3632-47B5-BC7A-DFE7D9EF9444}" srcOrd="0" destOrd="0" presId="urn:microsoft.com/office/officeart/2018/2/layout/IconVerticalSolidList"/>
    <dgm:cxn modelId="{ADFBB51D-88D0-4624-BBBB-F6BA2B8EF7F2}" type="presParOf" srcId="{D193F67B-0D22-4C88-85CB-E512DFFB274A}" destId="{4CB9B68D-B91A-408B-800F-05DFB30E5DF0}" srcOrd="1" destOrd="0" presId="urn:microsoft.com/office/officeart/2018/2/layout/IconVerticalSolidList"/>
    <dgm:cxn modelId="{0537CBE0-57F1-45EE-8450-44B3CC807999}" type="presParOf" srcId="{D193F67B-0D22-4C88-85CB-E512DFFB274A}" destId="{A975E45A-E4FE-4EF9-A320-25F8CD96757D}" srcOrd="2" destOrd="0" presId="urn:microsoft.com/office/officeart/2018/2/layout/IconVerticalSolidList"/>
    <dgm:cxn modelId="{12751F39-75D6-4E6F-8AF8-D84140FDCF30}" type="presParOf" srcId="{D193F67B-0D22-4C88-85CB-E512DFFB274A}" destId="{A6443549-FC2C-4BC1-B0AD-7D06A7A4B48B}" srcOrd="3" destOrd="0" presId="urn:microsoft.com/office/officeart/2018/2/layout/IconVerticalSolidList"/>
    <dgm:cxn modelId="{AB00B4DF-06E1-41D6-B81F-B955D990C760}" type="presParOf" srcId="{45BEAE75-5E0D-4117-B584-779A6060A77F}" destId="{6DEC2456-CD08-4B9C-A7BA-F267DD778671}" srcOrd="1" destOrd="0" presId="urn:microsoft.com/office/officeart/2018/2/layout/IconVerticalSolidList"/>
    <dgm:cxn modelId="{F699472C-FAA5-46C4-8F54-3428ADCA3D61}" type="presParOf" srcId="{45BEAE75-5E0D-4117-B584-779A6060A77F}" destId="{013E8228-02F7-4A3D-AB3F-EDFFDEA3CBEE}" srcOrd="2" destOrd="0" presId="urn:microsoft.com/office/officeart/2018/2/layout/IconVerticalSolidList"/>
    <dgm:cxn modelId="{25E2FDBF-301F-4FA1-B5BB-A7E3057B7071}" type="presParOf" srcId="{013E8228-02F7-4A3D-AB3F-EDFFDEA3CBEE}" destId="{9F7AC677-EA1D-43C4-A2DC-651AC38230A0}" srcOrd="0" destOrd="0" presId="urn:microsoft.com/office/officeart/2018/2/layout/IconVerticalSolidList"/>
    <dgm:cxn modelId="{79862645-C75F-4C67-9E11-3A20B52F21AD}" type="presParOf" srcId="{013E8228-02F7-4A3D-AB3F-EDFFDEA3CBEE}" destId="{1BEB0555-AC14-45E0-BCF1-3F38C1B12E09}" srcOrd="1" destOrd="0" presId="urn:microsoft.com/office/officeart/2018/2/layout/IconVerticalSolidList"/>
    <dgm:cxn modelId="{719E59DC-E530-47A0-A5A9-E135935D0E93}" type="presParOf" srcId="{013E8228-02F7-4A3D-AB3F-EDFFDEA3CBEE}" destId="{B14AFFC8-0F39-4852-940E-33E1FB8E4CD3}" srcOrd="2" destOrd="0" presId="urn:microsoft.com/office/officeart/2018/2/layout/IconVerticalSolidList"/>
    <dgm:cxn modelId="{69585CB7-74ED-4CC2-B81D-0A2F5EBE635E}" type="presParOf" srcId="{013E8228-02F7-4A3D-AB3F-EDFFDEA3CBEE}" destId="{79C53BAF-64C3-487D-9395-E5E8D234B132}" srcOrd="3" destOrd="0" presId="urn:microsoft.com/office/officeart/2018/2/layout/IconVerticalSolidList"/>
    <dgm:cxn modelId="{63A5564A-5A24-44A5-AC67-7EB890DDD1FF}" type="presParOf" srcId="{45BEAE75-5E0D-4117-B584-779A6060A77F}" destId="{49CB6A24-388D-48CA-8AF0-6491DDE5E012}" srcOrd="3" destOrd="0" presId="urn:microsoft.com/office/officeart/2018/2/layout/IconVerticalSolidList"/>
    <dgm:cxn modelId="{F1BF600D-D591-4F7E-8BBD-789417B294FE}" type="presParOf" srcId="{45BEAE75-5E0D-4117-B584-779A6060A77F}" destId="{D8093B9E-2E44-498A-B019-3D5546969696}" srcOrd="4" destOrd="0" presId="urn:microsoft.com/office/officeart/2018/2/layout/IconVerticalSolidList"/>
    <dgm:cxn modelId="{8B7F0E2C-716A-4E8D-A2A0-02FBC9717B6D}" type="presParOf" srcId="{D8093B9E-2E44-498A-B019-3D5546969696}" destId="{7F8CBB7F-A08C-4857-93F2-050886D91A83}" srcOrd="0" destOrd="0" presId="urn:microsoft.com/office/officeart/2018/2/layout/IconVerticalSolidList"/>
    <dgm:cxn modelId="{2BDFB0B4-76B2-4BFD-B122-F0B61B57A5D8}" type="presParOf" srcId="{D8093B9E-2E44-498A-B019-3D5546969696}" destId="{0857B7BD-563D-4BD4-96C9-DBB835B18902}" srcOrd="1" destOrd="0" presId="urn:microsoft.com/office/officeart/2018/2/layout/IconVerticalSolidList"/>
    <dgm:cxn modelId="{479AAB2C-0332-47D6-9971-170FFA06121F}" type="presParOf" srcId="{D8093B9E-2E44-498A-B019-3D5546969696}" destId="{A1F652ED-662B-4552-830C-A87C215E703A}" srcOrd="2" destOrd="0" presId="urn:microsoft.com/office/officeart/2018/2/layout/IconVerticalSolidList"/>
    <dgm:cxn modelId="{9798303B-31E0-41A1-9616-5831C0063656}" type="presParOf" srcId="{D8093B9E-2E44-498A-B019-3D5546969696}" destId="{B2BDAE06-2996-449D-B5BC-CBF9488C92B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2278084-A36D-4EF5-B320-D9960AC4318B}"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0052C17C-8A85-49A5-ADFB-58DFF75F9B07}">
      <dgm:prSet/>
      <dgm:spPr/>
      <dgm:t>
        <a:bodyPr/>
        <a:lstStyle/>
        <a:p>
          <a:r>
            <a:rPr lang="tr-TR" b="1"/>
            <a:t>Maliyet İle İlgili Güdüler</a:t>
          </a:r>
          <a:endParaRPr lang="en-US"/>
        </a:p>
      </dgm:t>
    </dgm:pt>
    <dgm:pt modelId="{956A5ACD-5FA6-46B8-8861-48C8520DC24F}" type="parTrans" cxnId="{6E080A9C-5F27-40B9-8B2D-0877AA83A2A2}">
      <dgm:prSet/>
      <dgm:spPr/>
      <dgm:t>
        <a:bodyPr/>
        <a:lstStyle/>
        <a:p>
          <a:endParaRPr lang="en-US"/>
        </a:p>
      </dgm:t>
    </dgm:pt>
    <dgm:pt modelId="{5BD33957-1852-493B-B5C2-7ED5BB49E528}" type="sibTrans" cxnId="{6E080A9C-5F27-40B9-8B2D-0877AA83A2A2}">
      <dgm:prSet/>
      <dgm:spPr/>
      <dgm:t>
        <a:bodyPr/>
        <a:lstStyle/>
        <a:p>
          <a:endParaRPr lang="en-US"/>
        </a:p>
      </dgm:t>
    </dgm:pt>
    <dgm:pt modelId="{10DC81AB-B4A9-4157-8EB6-B68A6A57C731}">
      <dgm:prSet/>
      <dgm:spPr/>
      <dgm:t>
        <a:bodyPr/>
        <a:lstStyle/>
        <a:p>
          <a:r>
            <a:rPr lang="tr-TR"/>
            <a:t>Bir diğer maliyet avantajı ise ucuz kaynaklara erişim yoludur. İşletmeler daha ucuz işgücü, yer, taşıma veya depolama avantajlarını da kullanmak isterler.</a:t>
          </a:r>
          <a:endParaRPr lang="en-US"/>
        </a:p>
      </dgm:t>
    </dgm:pt>
    <dgm:pt modelId="{1B944862-C675-4C7D-B01F-68B1840355CC}" type="parTrans" cxnId="{C53B57F2-FD46-4C35-8395-4D24667CAFA6}">
      <dgm:prSet/>
      <dgm:spPr/>
      <dgm:t>
        <a:bodyPr/>
        <a:lstStyle/>
        <a:p>
          <a:endParaRPr lang="en-US"/>
        </a:p>
      </dgm:t>
    </dgm:pt>
    <dgm:pt modelId="{BCF43B64-5741-4A67-B9D1-0397511AF382}" type="sibTrans" cxnId="{C53B57F2-FD46-4C35-8395-4D24667CAFA6}">
      <dgm:prSet/>
      <dgm:spPr/>
      <dgm:t>
        <a:bodyPr/>
        <a:lstStyle/>
        <a:p>
          <a:endParaRPr lang="en-US"/>
        </a:p>
      </dgm:t>
    </dgm:pt>
    <dgm:pt modelId="{5A302BE7-44D7-464D-A2B8-A181537F80BD}">
      <dgm:prSet/>
      <dgm:spPr/>
      <dgm:t>
        <a:bodyPr/>
        <a:lstStyle/>
        <a:p>
          <a:r>
            <a:rPr lang="tr-TR" b="1"/>
            <a:t>Teknoloji İle İlgili Güdüler</a:t>
          </a:r>
          <a:endParaRPr lang="en-US"/>
        </a:p>
      </dgm:t>
    </dgm:pt>
    <dgm:pt modelId="{665B01AC-201D-4226-A756-C2F9DB522121}" type="parTrans" cxnId="{D54419E7-4595-4C2A-95E0-49F6F047A255}">
      <dgm:prSet/>
      <dgm:spPr/>
      <dgm:t>
        <a:bodyPr/>
        <a:lstStyle/>
        <a:p>
          <a:endParaRPr lang="en-US"/>
        </a:p>
      </dgm:t>
    </dgm:pt>
    <dgm:pt modelId="{03FF9B21-1BF2-4C04-935F-DB944ACDA228}" type="sibTrans" cxnId="{D54419E7-4595-4C2A-95E0-49F6F047A255}">
      <dgm:prSet/>
      <dgm:spPr/>
      <dgm:t>
        <a:bodyPr/>
        <a:lstStyle/>
        <a:p>
          <a:endParaRPr lang="en-US"/>
        </a:p>
      </dgm:t>
    </dgm:pt>
    <dgm:pt modelId="{A7BA7123-06C5-43E1-A7A4-82C413E2A32F}">
      <dgm:prSet/>
      <dgm:spPr/>
      <dgm:t>
        <a:bodyPr/>
        <a:lstStyle/>
        <a:p>
          <a:r>
            <a:rPr lang="tr-TR"/>
            <a:t>Teknolojik ilerlemeler işletmelerin uluslararası boyutlarda genişlemesini hem mümkün kılmakta hem de özendirmektedir. Özellikle internet ve diğer iletişim araçları bu konuda oldukça fazla öneme sahiptir.</a:t>
          </a:r>
          <a:endParaRPr lang="en-US"/>
        </a:p>
      </dgm:t>
    </dgm:pt>
    <dgm:pt modelId="{73124F14-82A3-4935-9600-3DBEED9A85E0}" type="parTrans" cxnId="{5D07FDB2-F844-407C-9C34-C63C3DE70AE3}">
      <dgm:prSet/>
      <dgm:spPr/>
      <dgm:t>
        <a:bodyPr/>
        <a:lstStyle/>
        <a:p>
          <a:endParaRPr lang="en-US"/>
        </a:p>
      </dgm:t>
    </dgm:pt>
    <dgm:pt modelId="{D1D8316D-E61A-43BF-AFF3-E262DF0DABD3}" type="sibTrans" cxnId="{5D07FDB2-F844-407C-9C34-C63C3DE70AE3}">
      <dgm:prSet/>
      <dgm:spPr/>
      <dgm:t>
        <a:bodyPr/>
        <a:lstStyle/>
        <a:p>
          <a:endParaRPr lang="en-US"/>
        </a:p>
      </dgm:t>
    </dgm:pt>
    <dgm:pt modelId="{38F66435-8598-4EFD-B829-4621A50BDA2E}" type="pres">
      <dgm:prSet presAssocID="{32278084-A36D-4EF5-B320-D9960AC4318B}" presName="root" presStyleCnt="0">
        <dgm:presLayoutVars>
          <dgm:dir/>
          <dgm:resizeHandles val="exact"/>
        </dgm:presLayoutVars>
      </dgm:prSet>
      <dgm:spPr/>
    </dgm:pt>
    <dgm:pt modelId="{5989876B-7D19-487F-8073-D22321E5A504}" type="pres">
      <dgm:prSet presAssocID="{0052C17C-8A85-49A5-ADFB-58DFF75F9B07}" presName="compNode" presStyleCnt="0"/>
      <dgm:spPr/>
    </dgm:pt>
    <dgm:pt modelId="{05C268E8-149E-48F0-A573-8D50B011724C}" type="pres">
      <dgm:prSet presAssocID="{0052C17C-8A85-49A5-ADFB-58DFF75F9B07}" presName="bgRect" presStyleLbl="bgShp" presStyleIdx="0" presStyleCnt="4"/>
      <dgm:spPr/>
    </dgm:pt>
    <dgm:pt modelId="{E4A82C52-ECCA-49AA-BF04-D53C541800D2}" type="pres">
      <dgm:prSet presAssocID="{0052C17C-8A85-49A5-ADFB-58DFF75F9B07}"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ara"/>
        </a:ext>
      </dgm:extLst>
    </dgm:pt>
    <dgm:pt modelId="{DFD1A962-8A3C-4E93-8F5C-74F7BDC81640}" type="pres">
      <dgm:prSet presAssocID="{0052C17C-8A85-49A5-ADFB-58DFF75F9B07}" presName="spaceRect" presStyleCnt="0"/>
      <dgm:spPr/>
    </dgm:pt>
    <dgm:pt modelId="{2CD67B24-0EDF-4F12-8695-422440E38512}" type="pres">
      <dgm:prSet presAssocID="{0052C17C-8A85-49A5-ADFB-58DFF75F9B07}" presName="parTx" presStyleLbl="revTx" presStyleIdx="0" presStyleCnt="4">
        <dgm:presLayoutVars>
          <dgm:chMax val="0"/>
          <dgm:chPref val="0"/>
        </dgm:presLayoutVars>
      </dgm:prSet>
      <dgm:spPr/>
    </dgm:pt>
    <dgm:pt modelId="{0D2030C2-37BD-4912-A87F-6A7512E0EEA2}" type="pres">
      <dgm:prSet presAssocID="{5BD33957-1852-493B-B5C2-7ED5BB49E528}" presName="sibTrans" presStyleCnt="0"/>
      <dgm:spPr/>
    </dgm:pt>
    <dgm:pt modelId="{6968D9E4-0F74-4185-87F6-7CD06807919A}" type="pres">
      <dgm:prSet presAssocID="{10DC81AB-B4A9-4157-8EB6-B68A6A57C731}" presName="compNode" presStyleCnt="0"/>
      <dgm:spPr/>
    </dgm:pt>
    <dgm:pt modelId="{DCE11B35-A290-4FA9-8842-F2A84C15B293}" type="pres">
      <dgm:prSet presAssocID="{10DC81AB-B4A9-4157-8EB6-B68A6A57C731}" presName="bgRect" presStyleLbl="bgShp" presStyleIdx="1" presStyleCnt="4"/>
      <dgm:spPr/>
    </dgm:pt>
    <dgm:pt modelId="{C5CE8F47-5A31-479E-9ABE-022F7266C0D2}" type="pres">
      <dgm:prSet presAssocID="{10DC81AB-B4A9-4157-8EB6-B68A6A57C731}"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Şehir"/>
        </a:ext>
      </dgm:extLst>
    </dgm:pt>
    <dgm:pt modelId="{03F00FAB-4A8A-46DC-A9BA-100D37F795B2}" type="pres">
      <dgm:prSet presAssocID="{10DC81AB-B4A9-4157-8EB6-B68A6A57C731}" presName="spaceRect" presStyleCnt="0"/>
      <dgm:spPr/>
    </dgm:pt>
    <dgm:pt modelId="{341C5859-4A85-4F86-9D3F-3084AFC85070}" type="pres">
      <dgm:prSet presAssocID="{10DC81AB-B4A9-4157-8EB6-B68A6A57C731}" presName="parTx" presStyleLbl="revTx" presStyleIdx="1" presStyleCnt="4">
        <dgm:presLayoutVars>
          <dgm:chMax val="0"/>
          <dgm:chPref val="0"/>
        </dgm:presLayoutVars>
      </dgm:prSet>
      <dgm:spPr/>
    </dgm:pt>
    <dgm:pt modelId="{3E16E309-6756-4D2A-9E1D-6512B2D6F63F}" type="pres">
      <dgm:prSet presAssocID="{BCF43B64-5741-4A67-B9D1-0397511AF382}" presName="sibTrans" presStyleCnt="0"/>
      <dgm:spPr/>
    </dgm:pt>
    <dgm:pt modelId="{BBD56D97-07FA-4CD1-918C-B04FD3724287}" type="pres">
      <dgm:prSet presAssocID="{5A302BE7-44D7-464D-A2B8-A181537F80BD}" presName="compNode" presStyleCnt="0"/>
      <dgm:spPr/>
    </dgm:pt>
    <dgm:pt modelId="{4C5F493D-999C-436A-940A-AC2467A572A9}" type="pres">
      <dgm:prSet presAssocID="{5A302BE7-44D7-464D-A2B8-A181537F80BD}" presName="bgRect" presStyleLbl="bgShp" presStyleIdx="2" presStyleCnt="4"/>
      <dgm:spPr/>
    </dgm:pt>
    <dgm:pt modelId="{F959727E-0EB6-4891-81D5-ABFB4F59C4F7}" type="pres">
      <dgm:prSet presAssocID="{5A302BE7-44D7-464D-A2B8-A181537F80BD}"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ilgisayar"/>
        </a:ext>
      </dgm:extLst>
    </dgm:pt>
    <dgm:pt modelId="{BA063BE8-4784-4FE1-B30B-49F0DEBD3433}" type="pres">
      <dgm:prSet presAssocID="{5A302BE7-44D7-464D-A2B8-A181537F80BD}" presName="spaceRect" presStyleCnt="0"/>
      <dgm:spPr/>
    </dgm:pt>
    <dgm:pt modelId="{46095900-D5B0-4119-9F8E-560854213448}" type="pres">
      <dgm:prSet presAssocID="{5A302BE7-44D7-464D-A2B8-A181537F80BD}" presName="parTx" presStyleLbl="revTx" presStyleIdx="2" presStyleCnt="4">
        <dgm:presLayoutVars>
          <dgm:chMax val="0"/>
          <dgm:chPref val="0"/>
        </dgm:presLayoutVars>
      </dgm:prSet>
      <dgm:spPr/>
    </dgm:pt>
    <dgm:pt modelId="{0BE478FA-CFD0-4B76-8F01-1F80FCA026F2}" type="pres">
      <dgm:prSet presAssocID="{03FF9B21-1BF2-4C04-935F-DB944ACDA228}" presName="sibTrans" presStyleCnt="0"/>
      <dgm:spPr/>
    </dgm:pt>
    <dgm:pt modelId="{706C0B99-D0A9-4D03-8EDE-2CF6CA9C4C36}" type="pres">
      <dgm:prSet presAssocID="{A7BA7123-06C5-43E1-A7A4-82C413E2A32F}" presName="compNode" presStyleCnt="0"/>
      <dgm:spPr/>
    </dgm:pt>
    <dgm:pt modelId="{DDEA99D4-8C5E-4410-82C7-CC4C4B06854F}" type="pres">
      <dgm:prSet presAssocID="{A7BA7123-06C5-43E1-A7A4-82C413E2A32F}" presName="bgRect" presStyleLbl="bgShp" presStyleIdx="3" presStyleCnt="4"/>
      <dgm:spPr/>
    </dgm:pt>
    <dgm:pt modelId="{A72C3947-3355-40C1-9D32-BF38B8858DF6}" type="pres">
      <dgm:prSet presAssocID="{A7BA7123-06C5-43E1-A7A4-82C413E2A32F}"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İşlemci"/>
        </a:ext>
      </dgm:extLst>
    </dgm:pt>
    <dgm:pt modelId="{9A78E2D7-B706-468F-9106-8908C3849FC6}" type="pres">
      <dgm:prSet presAssocID="{A7BA7123-06C5-43E1-A7A4-82C413E2A32F}" presName="spaceRect" presStyleCnt="0"/>
      <dgm:spPr/>
    </dgm:pt>
    <dgm:pt modelId="{A77AFB51-2D86-4763-A035-A27130C741F9}" type="pres">
      <dgm:prSet presAssocID="{A7BA7123-06C5-43E1-A7A4-82C413E2A32F}" presName="parTx" presStyleLbl="revTx" presStyleIdx="3" presStyleCnt="4">
        <dgm:presLayoutVars>
          <dgm:chMax val="0"/>
          <dgm:chPref val="0"/>
        </dgm:presLayoutVars>
      </dgm:prSet>
      <dgm:spPr/>
    </dgm:pt>
  </dgm:ptLst>
  <dgm:cxnLst>
    <dgm:cxn modelId="{33523E60-4925-4188-8202-EAF0F96D3B77}" type="presOf" srcId="{0052C17C-8A85-49A5-ADFB-58DFF75F9B07}" destId="{2CD67B24-0EDF-4F12-8695-422440E38512}" srcOrd="0" destOrd="0" presId="urn:microsoft.com/office/officeart/2018/2/layout/IconVerticalSolidList"/>
    <dgm:cxn modelId="{FAAAF264-F4FF-4398-951E-69A1AD94B50F}" type="presOf" srcId="{10DC81AB-B4A9-4157-8EB6-B68A6A57C731}" destId="{341C5859-4A85-4F86-9D3F-3084AFC85070}" srcOrd="0" destOrd="0" presId="urn:microsoft.com/office/officeart/2018/2/layout/IconVerticalSolidList"/>
    <dgm:cxn modelId="{164B558A-D0FD-445F-B730-8A1F7D2064EE}" type="presOf" srcId="{5A302BE7-44D7-464D-A2B8-A181537F80BD}" destId="{46095900-D5B0-4119-9F8E-560854213448}" srcOrd="0" destOrd="0" presId="urn:microsoft.com/office/officeart/2018/2/layout/IconVerticalSolidList"/>
    <dgm:cxn modelId="{F32BF597-F468-4FC5-BE53-672BCB3A90BB}" type="presOf" srcId="{32278084-A36D-4EF5-B320-D9960AC4318B}" destId="{38F66435-8598-4EFD-B829-4621A50BDA2E}" srcOrd="0" destOrd="0" presId="urn:microsoft.com/office/officeart/2018/2/layout/IconVerticalSolidList"/>
    <dgm:cxn modelId="{6E080A9C-5F27-40B9-8B2D-0877AA83A2A2}" srcId="{32278084-A36D-4EF5-B320-D9960AC4318B}" destId="{0052C17C-8A85-49A5-ADFB-58DFF75F9B07}" srcOrd="0" destOrd="0" parTransId="{956A5ACD-5FA6-46B8-8861-48C8520DC24F}" sibTransId="{5BD33957-1852-493B-B5C2-7ED5BB49E528}"/>
    <dgm:cxn modelId="{5D07FDB2-F844-407C-9C34-C63C3DE70AE3}" srcId="{32278084-A36D-4EF5-B320-D9960AC4318B}" destId="{A7BA7123-06C5-43E1-A7A4-82C413E2A32F}" srcOrd="3" destOrd="0" parTransId="{73124F14-82A3-4935-9600-3DBEED9A85E0}" sibTransId="{D1D8316D-E61A-43BF-AFF3-E262DF0DABD3}"/>
    <dgm:cxn modelId="{0D8EEFC2-BBFC-4875-A1FB-0341B4C85854}" type="presOf" srcId="{A7BA7123-06C5-43E1-A7A4-82C413E2A32F}" destId="{A77AFB51-2D86-4763-A035-A27130C741F9}" srcOrd="0" destOrd="0" presId="urn:microsoft.com/office/officeart/2018/2/layout/IconVerticalSolidList"/>
    <dgm:cxn modelId="{D54419E7-4595-4C2A-95E0-49F6F047A255}" srcId="{32278084-A36D-4EF5-B320-D9960AC4318B}" destId="{5A302BE7-44D7-464D-A2B8-A181537F80BD}" srcOrd="2" destOrd="0" parTransId="{665B01AC-201D-4226-A756-C2F9DB522121}" sibTransId="{03FF9B21-1BF2-4C04-935F-DB944ACDA228}"/>
    <dgm:cxn modelId="{C53B57F2-FD46-4C35-8395-4D24667CAFA6}" srcId="{32278084-A36D-4EF5-B320-D9960AC4318B}" destId="{10DC81AB-B4A9-4157-8EB6-B68A6A57C731}" srcOrd="1" destOrd="0" parTransId="{1B944862-C675-4C7D-B01F-68B1840355CC}" sibTransId="{BCF43B64-5741-4A67-B9D1-0397511AF382}"/>
    <dgm:cxn modelId="{4C6763F1-A7BA-4439-974B-24382D88C88C}" type="presParOf" srcId="{38F66435-8598-4EFD-B829-4621A50BDA2E}" destId="{5989876B-7D19-487F-8073-D22321E5A504}" srcOrd="0" destOrd="0" presId="urn:microsoft.com/office/officeart/2018/2/layout/IconVerticalSolidList"/>
    <dgm:cxn modelId="{0C5E7974-578A-4BFA-8C1E-9D3372564CD0}" type="presParOf" srcId="{5989876B-7D19-487F-8073-D22321E5A504}" destId="{05C268E8-149E-48F0-A573-8D50B011724C}" srcOrd="0" destOrd="0" presId="urn:microsoft.com/office/officeart/2018/2/layout/IconVerticalSolidList"/>
    <dgm:cxn modelId="{944F5843-073B-42F5-AFFE-7712B6CE290F}" type="presParOf" srcId="{5989876B-7D19-487F-8073-D22321E5A504}" destId="{E4A82C52-ECCA-49AA-BF04-D53C541800D2}" srcOrd="1" destOrd="0" presId="urn:microsoft.com/office/officeart/2018/2/layout/IconVerticalSolidList"/>
    <dgm:cxn modelId="{63C0D834-6EB7-4EA2-81FB-4D62A6E16073}" type="presParOf" srcId="{5989876B-7D19-487F-8073-D22321E5A504}" destId="{DFD1A962-8A3C-4E93-8F5C-74F7BDC81640}" srcOrd="2" destOrd="0" presId="urn:microsoft.com/office/officeart/2018/2/layout/IconVerticalSolidList"/>
    <dgm:cxn modelId="{6ABB3584-0B9F-40F1-9C16-1A739A423B80}" type="presParOf" srcId="{5989876B-7D19-487F-8073-D22321E5A504}" destId="{2CD67B24-0EDF-4F12-8695-422440E38512}" srcOrd="3" destOrd="0" presId="urn:microsoft.com/office/officeart/2018/2/layout/IconVerticalSolidList"/>
    <dgm:cxn modelId="{E668196E-5741-49A1-8E4C-B5C9BD67A72D}" type="presParOf" srcId="{38F66435-8598-4EFD-B829-4621A50BDA2E}" destId="{0D2030C2-37BD-4912-A87F-6A7512E0EEA2}" srcOrd="1" destOrd="0" presId="urn:microsoft.com/office/officeart/2018/2/layout/IconVerticalSolidList"/>
    <dgm:cxn modelId="{D329BABA-1306-4256-B1EC-442396F4C34F}" type="presParOf" srcId="{38F66435-8598-4EFD-B829-4621A50BDA2E}" destId="{6968D9E4-0F74-4185-87F6-7CD06807919A}" srcOrd="2" destOrd="0" presId="urn:microsoft.com/office/officeart/2018/2/layout/IconVerticalSolidList"/>
    <dgm:cxn modelId="{A8F04C03-AEFB-428E-B888-4C32CFBA2FDB}" type="presParOf" srcId="{6968D9E4-0F74-4185-87F6-7CD06807919A}" destId="{DCE11B35-A290-4FA9-8842-F2A84C15B293}" srcOrd="0" destOrd="0" presId="urn:microsoft.com/office/officeart/2018/2/layout/IconVerticalSolidList"/>
    <dgm:cxn modelId="{0470CDED-EE39-45E6-9575-05FAE2E2ED1D}" type="presParOf" srcId="{6968D9E4-0F74-4185-87F6-7CD06807919A}" destId="{C5CE8F47-5A31-479E-9ABE-022F7266C0D2}" srcOrd="1" destOrd="0" presId="urn:microsoft.com/office/officeart/2018/2/layout/IconVerticalSolidList"/>
    <dgm:cxn modelId="{368ECA52-AD05-497C-A516-C7194B4512D0}" type="presParOf" srcId="{6968D9E4-0F74-4185-87F6-7CD06807919A}" destId="{03F00FAB-4A8A-46DC-A9BA-100D37F795B2}" srcOrd="2" destOrd="0" presId="urn:microsoft.com/office/officeart/2018/2/layout/IconVerticalSolidList"/>
    <dgm:cxn modelId="{EA4C5087-0F5F-4155-9252-683B5BF1330E}" type="presParOf" srcId="{6968D9E4-0F74-4185-87F6-7CD06807919A}" destId="{341C5859-4A85-4F86-9D3F-3084AFC85070}" srcOrd="3" destOrd="0" presId="urn:microsoft.com/office/officeart/2018/2/layout/IconVerticalSolidList"/>
    <dgm:cxn modelId="{998BCD93-7DA4-4850-B3AF-ABF869103C90}" type="presParOf" srcId="{38F66435-8598-4EFD-B829-4621A50BDA2E}" destId="{3E16E309-6756-4D2A-9E1D-6512B2D6F63F}" srcOrd="3" destOrd="0" presId="urn:microsoft.com/office/officeart/2018/2/layout/IconVerticalSolidList"/>
    <dgm:cxn modelId="{14D67434-2E36-437C-A972-4DA21A5A46B1}" type="presParOf" srcId="{38F66435-8598-4EFD-B829-4621A50BDA2E}" destId="{BBD56D97-07FA-4CD1-918C-B04FD3724287}" srcOrd="4" destOrd="0" presId="urn:microsoft.com/office/officeart/2018/2/layout/IconVerticalSolidList"/>
    <dgm:cxn modelId="{4CD9E941-3B5B-4299-BC5C-DAF43A011600}" type="presParOf" srcId="{BBD56D97-07FA-4CD1-918C-B04FD3724287}" destId="{4C5F493D-999C-436A-940A-AC2467A572A9}" srcOrd="0" destOrd="0" presId="urn:microsoft.com/office/officeart/2018/2/layout/IconVerticalSolidList"/>
    <dgm:cxn modelId="{2C435FFB-8A6A-400C-8026-AC4865B833D6}" type="presParOf" srcId="{BBD56D97-07FA-4CD1-918C-B04FD3724287}" destId="{F959727E-0EB6-4891-81D5-ABFB4F59C4F7}" srcOrd="1" destOrd="0" presId="urn:microsoft.com/office/officeart/2018/2/layout/IconVerticalSolidList"/>
    <dgm:cxn modelId="{A1FE5D48-F189-4BF3-BFFD-6CDEB94F9166}" type="presParOf" srcId="{BBD56D97-07FA-4CD1-918C-B04FD3724287}" destId="{BA063BE8-4784-4FE1-B30B-49F0DEBD3433}" srcOrd="2" destOrd="0" presId="urn:microsoft.com/office/officeart/2018/2/layout/IconVerticalSolidList"/>
    <dgm:cxn modelId="{353CE8D1-EF06-4912-8403-E26D064A76AF}" type="presParOf" srcId="{BBD56D97-07FA-4CD1-918C-B04FD3724287}" destId="{46095900-D5B0-4119-9F8E-560854213448}" srcOrd="3" destOrd="0" presId="urn:microsoft.com/office/officeart/2018/2/layout/IconVerticalSolidList"/>
    <dgm:cxn modelId="{7BD1A582-A147-4EAD-A573-CF9ED59DBB7A}" type="presParOf" srcId="{38F66435-8598-4EFD-B829-4621A50BDA2E}" destId="{0BE478FA-CFD0-4B76-8F01-1F80FCA026F2}" srcOrd="5" destOrd="0" presId="urn:microsoft.com/office/officeart/2018/2/layout/IconVerticalSolidList"/>
    <dgm:cxn modelId="{3770873E-D6F0-487F-8AF7-D058EFF69D19}" type="presParOf" srcId="{38F66435-8598-4EFD-B829-4621A50BDA2E}" destId="{706C0B99-D0A9-4D03-8EDE-2CF6CA9C4C36}" srcOrd="6" destOrd="0" presId="urn:microsoft.com/office/officeart/2018/2/layout/IconVerticalSolidList"/>
    <dgm:cxn modelId="{62B27A9C-3C4E-4B78-8D56-659E19F3A707}" type="presParOf" srcId="{706C0B99-D0A9-4D03-8EDE-2CF6CA9C4C36}" destId="{DDEA99D4-8C5E-4410-82C7-CC4C4B06854F}" srcOrd="0" destOrd="0" presId="urn:microsoft.com/office/officeart/2018/2/layout/IconVerticalSolidList"/>
    <dgm:cxn modelId="{C637BBD1-02FB-4AFC-ABAB-37B14240D606}" type="presParOf" srcId="{706C0B99-D0A9-4D03-8EDE-2CF6CA9C4C36}" destId="{A72C3947-3355-40C1-9D32-BF38B8858DF6}" srcOrd="1" destOrd="0" presId="urn:microsoft.com/office/officeart/2018/2/layout/IconVerticalSolidList"/>
    <dgm:cxn modelId="{6DC8B5A1-C42A-4B02-A8C6-1CA2D8C58844}" type="presParOf" srcId="{706C0B99-D0A9-4D03-8EDE-2CF6CA9C4C36}" destId="{9A78E2D7-B706-468F-9106-8908C3849FC6}" srcOrd="2" destOrd="0" presId="urn:microsoft.com/office/officeart/2018/2/layout/IconVerticalSolidList"/>
    <dgm:cxn modelId="{6E71F1BA-1637-40EC-A84A-9C654CC243B6}" type="presParOf" srcId="{706C0B99-D0A9-4D03-8EDE-2CF6CA9C4C36}" destId="{A77AFB51-2D86-4763-A035-A27130C741F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A8B615F-71E2-4C8E-AC77-80B93C4AE12E}" type="doc">
      <dgm:prSet loTypeId="urn:microsoft.com/office/officeart/2005/8/layout/process4" loCatId="process" qsTypeId="urn:microsoft.com/office/officeart/2005/8/quickstyle/simple4" qsCatId="simple" csTypeId="urn:microsoft.com/office/officeart/2005/8/colors/colorful2" csCatId="colorful"/>
      <dgm:spPr/>
      <dgm:t>
        <a:bodyPr/>
        <a:lstStyle/>
        <a:p>
          <a:endParaRPr lang="en-US"/>
        </a:p>
      </dgm:t>
    </dgm:pt>
    <dgm:pt modelId="{947EC668-84F7-4979-AB21-3921D2D10282}">
      <dgm:prSet/>
      <dgm:spPr/>
      <dgm:t>
        <a:bodyPr/>
        <a:lstStyle/>
        <a:p>
          <a:r>
            <a:rPr lang="tr-TR"/>
            <a:t>Ürünlerini veya hizmetlerini yeni bir ülkede satmak isteyen uluslararası işletmeler genellikle ihracat veya lisanslama ile başlar. </a:t>
          </a:r>
          <a:endParaRPr lang="en-US"/>
        </a:p>
      </dgm:t>
    </dgm:pt>
    <dgm:pt modelId="{1F3F2105-BD17-4AFF-9D29-260B7BB30197}" type="parTrans" cxnId="{16CC9D07-1FE8-4B76-B558-56276823DAA1}">
      <dgm:prSet/>
      <dgm:spPr/>
      <dgm:t>
        <a:bodyPr/>
        <a:lstStyle/>
        <a:p>
          <a:endParaRPr lang="en-US"/>
        </a:p>
      </dgm:t>
    </dgm:pt>
    <dgm:pt modelId="{7F6FD537-D2B6-4D11-B97B-19E8921B8EEE}" type="sibTrans" cxnId="{16CC9D07-1FE8-4B76-B558-56276823DAA1}">
      <dgm:prSet/>
      <dgm:spPr/>
      <dgm:t>
        <a:bodyPr/>
        <a:lstStyle/>
        <a:p>
          <a:endParaRPr lang="en-US"/>
        </a:p>
      </dgm:t>
    </dgm:pt>
    <dgm:pt modelId="{D5E32559-FCF3-47E7-ACF1-9DA8074601CE}">
      <dgm:prSet/>
      <dgm:spPr/>
      <dgm:t>
        <a:bodyPr/>
        <a:lstStyle/>
        <a:p>
          <a:r>
            <a:rPr lang="tr-TR"/>
            <a:t>Bu seçeneklerin yanı sıra, diğer uluslararası pazarlama türleri arasında fason üretim, ortak girişim ve doğrudan yabancı yatırım (FID) bulunmaktadır.</a:t>
          </a:r>
          <a:endParaRPr lang="en-US"/>
        </a:p>
      </dgm:t>
    </dgm:pt>
    <dgm:pt modelId="{35DF345A-63DB-4137-AA39-FB35166173E5}" type="parTrans" cxnId="{6CAE5FC0-0AA9-46B0-8FCA-1B99D73545A8}">
      <dgm:prSet/>
      <dgm:spPr/>
      <dgm:t>
        <a:bodyPr/>
        <a:lstStyle/>
        <a:p>
          <a:endParaRPr lang="en-US"/>
        </a:p>
      </dgm:t>
    </dgm:pt>
    <dgm:pt modelId="{463EAFC6-7595-4D2E-A1D8-C117ECBBD176}" type="sibTrans" cxnId="{6CAE5FC0-0AA9-46B0-8FCA-1B99D73545A8}">
      <dgm:prSet/>
      <dgm:spPr/>
      <dgm:t>
        <a:bodyPr/>
        <a:lstStyle/>
        <a:p>
          <a:endParaRPr lang="en-US"/>
        </a:p>
      </dgm:t>
    </dgm:pt>
    <dgm:pt modelId="{E3625513-06C0-425E-A8D9-236D6FF008B5}" type="pres">
      <dgm:prSet presAssocID="{8A8B615F-71E2-4C8E-AC77-80B93C4AE12E}" presName="Name0" presStyleCnt="0">
        <dgm:presLayoutVars>
          <dgm:dir/>
          <dgm:animLvl val="lvl"/>
          <dgm:resizeHandles val="exact"/>
        </dgm:presLayoutVars>
      </dgm:prSet>
      <dgm:spPr/>
    </dgm:pt>
    <dgm:pt modelId="{F93F7015-7E4E-4F1D-986F-F3AEF98562BC}" type="pres">
      <dgm:prSet presAssocID="{D5E32559-FCF3-47E7-ACF1-9DA8074601CE}" presName="boxAndChildren" presStyleCnt="0"/>
      <dgm:spPr/>
    </dgm:pt>
    <dgm:pt modelId="{E240CD30-3866-4139-80A1-1F32A418C852}" type="pres">
      <dgm:prSet presAssocID="{D5E32559-FCF3-47E7-ACF1-9DA8074601CE}" presName="parentTextBox" presStyleLbl="node1" presStyleIdx="0" presStyleCnt="2"/>
      <dgm:spPr/>
    </dgm:pt>
    <dgm:pt modelId="{38FDD128-7C5F-4430-802B-739A570D784C}" type="pres">
      <dgm:prSet presAssocID="{7F6FD537-D2B6-4D11-B97B-19E8921B8EEE}" presName="sp" presStyleCnt="0"/>
      <dgm:spPr/>
    </dgm:pt>
    <dgm:pt modelId="{EF10C562-74BC-4C38-A0B4-260F37DDA4AE}" type="pres">
      <dgm:prSet presAssocID="{947EC668-84F7-4979-AB21-3921D2D10282}" presName="arrowAndChildren" presStyleCnt="0"/>
      <dgm:spPr/>
    </dgm:pt>
    <dgm:pt modelId="{E3DB21C0-35A6-4C87-A91A-3443068EA800}" type="pres">
      <dgm:prSet presAssocID="{947EC668-84F7-4979-AB21-3921D2D10282}" presName="parentTextArrow" presStyleLbl="node1" presStyleIdx="1" presStyleCnt="2"/>
      <dgm:spPr/>
    </dgm:pt>
  </dgm:ptLst>
  <dgm:cxnLst>
    <dgm:cxn modelId="{16CC9D07-1FE8-4B76-B558-56276823DAA1}" srcId="{8A8B615F-71E2-4C8E-AC77-80B93C4AE12E}" destId="{947EC668-84F7-4979-AB21-3921D2D10282}" srcOrd="0" destOrd="0" parTransId="{1F3F2105-BD17-4AFF-9D29-260B7BB30197}" sibTransId="{7F6FD537-D2B6-4D11-B97B-19E8921B8EEE}"/>
    <dgm:cxn modelId="{AB958E5F-2A4F-4241-86A4-D923FB98079C}" type="presOf" srcId="{947EC668-84F7-4979-AB21-3921D2D10282}" destId="{E3DB21C0-35A6-4C87-A91A-3443068EA800}" srcOrd="0" destOrd="0" presId="urn:microsoft.com/office/officeart/2005/8/layout/process4"/>
    <dgm:cxn modelId="{2FB1FD86-4CBB-400B-943B-AEB1731B113E}" type="presOf" srcId="{D5E32559-FCF3-47E7-ACF1-9DA8074601CE}" destId="{E240CD30-3866-4139-80A1-1F32A418C852}" srcOrd="0" destOrd="0" presId="urn:microsoft.com/office/officeart/2005/8/layout/process4"/>
    <dgm:cxn modelId="{6CAE5FC0-0AA9-46B0-8FCA-1B99D73545A8}" srcId="{8A8B615F-71E2-4C8E-AC77-80B93C4AE12E}" destId="{D5E32559-FCF3-47E7-ACF1-9DA8074601CE}" srcOrd="1" destOrd="0" parTransId="{35DF345A-63DB-4137-AA39-FB35166173E5}" sibTransId="{463EAFC6-7595-4D2E-A1D8-C117ECBBD176}"/>
    <dgm:cxn modelId="{6DAC46F7-85DE-4411-8251-196DA8628F55}" type="presOf" srcId="{8A8B615F-71E2-4C8E-AC77-80B93C4AE12E}" destId="{E3625513-06C0-425E-A8D9-236D6FF008B5}" srcOrd="0" destOrd="0" presId="urn:microsoft.com/office/officeart/2005/8/layout/process4"/>
    <dgm:cxn modelId="{CA48A76D-D0EB-477B-8633-19B4058B66A5}" type="presParOf" srcId="{E3625513-06C0-425E-A8D9-236D6FF008B5}" destId="{F93F7015-7E4E-4F1D-986F-F3AEF98562BC}" srcOrd="0" destOrd="0" presId="urn:microsoft.com/office/officeart/2005/8/layout/process4"/>
    <dgm:cxn modelId="{98BFD319-CDFC-4F64-B95D-2C21E97CEFF0}" type="presParOf" srcId="{F93F7015-7E4E-4F1D-986F-F3AEF98562BC}" destId="{E240CD30-3866-4139-80A1-1F32A418C852}" srcOrd="0" destOrd="0" presId="urn:microsoft.com/office/officeart/2005/8/layout/process4"/>
    <dgm:cxn modelId="{1C61286A-4330-4F29-BE34-070A8FFCB942}" type="presParOf" srcId="{E3625513-06C0-425E-A8D9-236D6FF008B5}" destId="{38FDD128-7C5F-4430-802B-739A570D784C}" srcOrd="1" destOrd="0" presId="urn:microsoft.com/office/officeart/2005/8/layout/process4"/>
    <dgm:cxn modelId="{3412AFC1-1102-4123-BBC4-045135ED56DA}" type="presParOf" srcId="{E3625513-06C0-425E-A8D9-236D6FF008B5}" destId="{EF10C562-74BC-4C38-A0B4-260F37DDA4AE}" srcOrd="2" destOrd="0" presId="urn:microsoft.com/office/officeart/2005/8/layout/process4"/>
    <dgm:cxn modelId="{82198E16-2DB3-4A0F-AB5B-EBC35CB3952F}" type="presParOf" srcId="{EF10C562-74BC-4C38-A0B4-260F37DDA4AE}" destId="{E3DB21C0-35A6-4C87-A91A-3443068EA800}"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88FA739A-BF1A-4757-99E3-1CC21C32017D}"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922744A8-9948-4A4B-873A-6791DD7FCE61}">
      <dgm:prSet/>
      <dgm:spPr/>
      <dgm:t>
        <a:bodyPr/>
        <a:lstStyle/>
        <a:p>
          <a:r>
            <a:rPr lang="tr-TR"/>
            <a:t>1. İhracat</a:t>
          </a:r>
          <a:endParaRPr lang="en-US"/>
        </a:p>
      </dgm:t>
    </dgm:pt>
    <dgm:pt modelId="{1EA5AFCE-C01D-48FB-B4A4-56FCBD40ED6F}" type="parTrans" cxnId="{9B65B92C-B682-4187-B237-683F5A607304}">
      <dgm:prSet/>
      <dgm:spPr/>
      <dgm:t>
        <a:bodyPr/>
        <a:lstStyle/>
        <a:p>
          <a:endParaRPr lang="en-US"/>
        </a:p>
      </dgm:t>
    </dgm:pt>
    <dgm:pt modelId="{36F8D5F0-2E5A-4A54-B131-ADFAADF83F78}" type="sibTrans" cxnId="{9B65B92C-B682-4187-B237-683F5A607304}">
      <dgm:prSet/>
      <dgm:spPr/>
      <dgm:t>
        <a:bodyPr/>
        <a:lstStyle/>
        <a:p>
          <a:endParaRPr lang="en-US"/>
        </a:p>
      </dgm:t>
    </dgm:pt>
    <dgm:pt modelId="{8C956227-CF7C-414A-88BC-06D1B042CD79}">
      <dgm:prSet/>
      <dgm:spPr/>
      <dgm:t>
        <a:bodyPr/>
        <a:lstStyle/>
        <a:p>
          <a:r>
            <a:rPr lang="tr-TR"/>
            <a:t>İhracat, malların doğrudan yabancı bir ülkeye gönderilmesi uygulamasını ifade eder. İşlerini başka ülkelere genişletmek isteyen üreticiler genellikle önce ihracat yapmayı düşünürler. </a:t>
          </a:r>
          <a:endParaRPr lang="en-US"/>
        </a:p>
      </dgm:t>
    </dgm:pt>
    <dgm:pt modelId="{C0629CC4-A310-4BA1-9E62-9ACEC355B9D6}" type="parTrans" cxnId="{25B81748-4246-4BC5-9ACA-462BB7EC4526}">
      <dgm:prSet/>
      <dgm:spPr/>
      <dgm:t>
        <a:bodyPr/>
        <a:lstStyle/>
        <a:p>
          <a:endParaRPr lang="en-US"/>
        </a:p>
      </dgm:t>
    </dgm:pt>
    <dgm:pt modelId="{6EB3B67C-A641-4F72-BBD3-F1C9A347BB71}" type="sibTrans" cxnId="{25B81748-4246-4BC5-9ACA-462BB7EC4526}">
      <dgm:prSet/>
      <dgm:spPr/>
      <dgm:t>
        <a:bodyPr/>
        <a:lstStyle/>
        <a:p>
          <a:endParaRPr lang="en-US"/>
        </a:p>
      </dgm:t>
    </dgm:pt>
    <dgm:pt modelId="{CFA45326-417E-4675-9EFE-CB22F9EA1615}">
      <dgm:prSet/>
      <dgm:spPr/>
      <dgm:t>
        <a:bodyPr/>
        <a:lstStyle/>
        <a:p>
          <a:r>
            <a:rPr lang="tr-TR"/>
            <a:t>Bu listedeki diğer uluslararası pazarlama türleriyle karşılaştırıldığında, ihracat en düşük riski içerir. Ayrıca şirketin insan kaynakları yönetimi üzerinde en az etkiye sahiptir.</a:t>
          </a:r>
          <a:endParaRPr lang="en-US"/>
        </a:p>
      </dgm:t>
    </dgm:pt>
    <dgm:pt modelId="{62A18875-280D-47A2-BF07-2F890A614EE6}" type="parTrans" cxnId="{4DE54E29-0FDC-483B-A0F2-59A13A517518}">
      <dgm:prSet/>
      <dgm:spPr/>
      <dgm:t>
        <a:bodyPr/>
        <a:lstStyle/>
        <a:p>
          <a:endParaRPr lang="en-US"/>
        </a:p>
      </dgm:t>
    </dgm:pt>
    <dgm:pt modelId="{C9393EFD-9C13-4191-8B89-1B0492EB7DCB}" type="sibTrans" cxnId="{4DE54E29-0FDC-483B-A0F2-59A13A517518}">
      <dgm:prSet/>
      <dgm:spPr/>
      <dgm:t>
        <a:bodyPr/>
        <a:lstStyle/>
        <a:p>
          <a:endParaRPr lang="en-US"/>
        </a:p>
      </dgm:t>
    </dgm:pt>
    <dgm:pt modelId="{68A50217-3323-4221-8C62-64AA09361E2D}" type="pres">
      <dgm:prSet presAssocID="{88FA739A-BF1A-4757-99E3-1CC21C32017D}" presName="linear" presStyleCnt="0">
        <dgm:presLayoutVars>
          <dgm:animLvl val="lvl"/>
          <dgm:resizeHandles val="exact"/>
        </dgm:presLayoutVars>
      </dgm:prSet>
      <dgm:spPr/>
    </dgm:pt>
    <dgm:pt modelId="{47ED340A-BACC-44AB-9269-DB40768EEE7C}" type="pres">
      <dgm:prSet presAssocID="{922744A8-9948-4A4B-873A-6791DD7FCE61}" presName="parentText" presStyleLbl="node1" presStyleIdx="0" presStyleCnt="3">
        <dgm:presLayoutVars>
          <dgm:chMax val="0"/>
          <dgm:bulletEnabled val="1"/>
        </dgm:presLayoutVars>
      </dgm:prSet>
      <dgm:spPr/>
    </dgm:pt>
    <dgm:pt modelId="{F0DAC3FA-1347-4ECB-894C-EC7073F1C2E9}" type="pres">
      <dgm:prSet presAssocID="{36F8D5F0-2E5A-4A54-B131-ADFAADF83F78}" presName="spacer" presStyleCnt="0"/>
      <dgm:spPr/>
    </dgm:pt>
    <dgm:pt modelId="{A7ACE81C-EB18-4903-A79A-A7FB7CBC0DAF}" type="pres">
      <dgm:prSet presAssocID="{8C956227-CF7C-414A-88BC-06D1B042CD79}" presName="parentText" presStyleLbl="node1" presStyleIdx="1" presStyleCnt="3">
        <dgm:presLayoutVars>
          <dgm:chMax val="0"/>
          <dgm:bulletEnabled val="1"/>
        </dgm:presLayoutVars>
      </dgm:prSet>
      <dgm:spPr/>
    </dgm:pt>
    <dgm:pt modelId="{0A8DB5C3-AC8F-4812-A0F3-D19DA49993F5}" type="pres">
      <dgm:prSet presAssocID="{6EB3B67C-A641-4F72-BBD3-F1C9A347BB71}" presName="spacer" presStyleCnt="0"/>
      <dgm:spPr/>
    </dgm:pt>
    <dgm:pt modelId="{CFE86B78-56DD-40C5-BB6A-D16B2413F734}" type="pres">
      <dgm:prSet presAssocID="{CFA45326-417E-4675-9EFE-CB22F9EA1615}" presName="parentText" presStyleLbl="node1" presStyleIdx="2" presStyleCnt="3">
        <dgm:presLayoutVars>
          <dgm:chMax val="0"/>
          <dgm:bulletEnabled val="1"/>
        </dgm:presLayoutVars>
      </dgm:prSet>
      <dgm:spPr/>
    </dgm:pt>
  </dgm:ptLst>
  <dgm:cxnLst>
    <dgm:cxn modelId="{11C73317-4ACC-4CF3-80D5-E1E7EB878286}" type="presOf" srcId="{922744A8-9948-4A4B-873A-6791DD7FCE61}" destId="{47ED340A-BACC-44AB-9269-DB40768EEE7C}" srcOrd="0" destOrd="0" presId="urn:microsoft.com/office/officeart/2005/8/layout/vList2"/>
    <dgm:cxn modelId="{4DE54E29-0FDC-483B-A0F2-59A13A517518}" srcId="{88FA739A-BF1A-4757-99E3-1CC21C32017D}" destId="{CFA45326-417E-4675-9EFE-CB22F9EA1615}" srcOrd="2" destOrd="0" parTransId="{62A18875-280D-47A2-BF07-2F890A614EE6}" sibTransId="{C9393EFD-9C13-4191-8B89-1B0492EB7DCB}"/>
    <dgm:cxn modelId="{9B65B92C-B682-4187-B237-683F5A607304}" srcId="{88FA739A-BF1A-4757-99E3-1CC21C32017D}" destId="{922744A8-9948-4A4B-873A-6791DD7FCE61}" srcOrd="0" destOrd="0" parTransId="{1EA5AFCE-C01D-48FB-B4A4-56FCBD40ED6F}" sibTransId="{36F8D5F0-2E5A-4A54-B131-ADFAADF83F78}"/>
    <dgm:cxn modelId="{25B81748-4246-4BC5-9ACA-462BB7EC4526}" srcId="{88FA739A-BF1A-4757-99E3-1CC21C32017D}" destId="{8C956227-CF7C-414A-88BC-06D1B042CD79}" srcOrd="1" destOrd="0" parTransId="{C0629CC4-A310-4BA1-9E62-9ACEC355B9D6}" sibTransId="{6EB3B67C-A641-4F72-BBD3-F1C9A347BB71}"/>
    <dgm:cxn modelId="{7F3E368A-E3C8-4E08-8338-834B05E2D4B9}" type="presOf" srcId="{88FA739A-BF1A-4757-99E3-1CC21C32017D}" destId="{68A50217-3323-4221-8C62-64AA09361E2D}" srcOrd="0" destOrd="0" presId="urn:microsoft.com/office/officeart/2005/8/layout/vList2"/>
    <dgm:cxn modelId="{C80635EB-D8F6-4F9F-AF71-65427A8CC882}" type="presOf" srcId="{CFA45326-417E-4675-9EFE-CB22F9EA1615}" destId="{CFE86B78-56DD-40C5-BB6A-D16B2413F734}" srcOrd="0" destOrd="0" presId="urn:microsoft.com/office/officeart/2005/8/layout/vList2"/>
    <dgm:cxn modelId="{7D893BF5-A25C-482C-972B-81C7A906C45A}" type="presOf" srcId="{8C956227-CF7C-414A-88BC-06D1B042CD79}" destId="{A7ACE81C-EB18-4903-A79A-A7FB7CBC0DAF}" srcOrd="0" destOrd="0" presId="urn:microsoft.com/office/officeart/2005/8/layout/vList2"/>
    <dgm:cxn modelId="{96D333A2-8BBB-4CBE-9BE2-79BCC002F46A}" type="presParOf" srcId="{68A50217-3323-4221-8C62-64AA09361E2D}" destId="{47ED340A-BACC-44AB-9269-DB40768EEE7C}" srcOrd="0" destOrd="0" presId="urn:microsoft.com/office/officeart/2005/8/layout/vList2"/>
    <dgm:cxn modelId="{86067EAB-28CE-4469-8DC7-9D5F723634CD}" type="presParOf" srcId="{68A50217-3323-4221-8C62-64AA09361E2D}" destId="{F0DAC3FA-1347-4ECB-894C-EC7073F1C2E9}" srcOrd="1" destOrd="0" presId="urn:microsoft.com/office/officeart/2005/8/layout/vList2"/>
    <dgm:cxn modelId="{777BDA59-7F45-4F06-9EC0-168F2D8B71A4}" type="presParOf" srcId="{68A50217-3323-4221-8C62-64AA09361E2D}" destId="{A7ACE81C-EB18-4903-A79A-A7FB7CBC0DAF}" srcOrd="2" destOrd="0" presId="urn:microsoft.com/office/officeart/2005/8/layout/vList2"/>
    <dgm:cxn modelId="{12517F6B-4EB2-4294-8C6C-06BEC39786F5}" type="presParOf" srcId="{68A50217-3323-4221-8C62-64AA09361E2D}" destId="{0A8DB5C3-AC8F-4812-A0F3-D19DA49993F5}" srcOrd="3" destOrd="0" presId="urn:microsoft.com/office/officeart/2005/8/layout/vList2"/>
    <dgm:cxn modelId="{DBF9798A-50F5-4E56-B73C-02F7BAF586D9}" type="presParOf" srcId="{68A50217-3323-4221-8C62-64AA09361E2D}" destId="{CFE86B78-56DD-40C5-BB6A-D16B2413F734}"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6276300-FBC4-40D0-9280-2F370A158B48}"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00270526-1A77-4397-87D8-F9E51D1F3546}">
      <dgm:prSet/>
      <dgm:spPr/>
      <dgm:t>
        <a:bodyPr/>
        <a:lstStyle/>
        <a:p>
          <a:r>
            <a:rPr lang="tr-TR"/>
            <a:t>2. Lisanslama</a:t>
          </a:r>
          <a:endParaRPr lang="en-US"/>
        </a:p>
      </dgm:t>
    </dgm:pt>
    <dgm:pt modelId="{FB8627FD-3F32-4B4D-AF57-D75126484B68}" type="parTrans" cxnId="{63F99F63-EC22-40A0-93C0-642859413865}">
      <dgm:prSet/>
      <dgm:spPr/>
      <dgm:t>
        <a:bodyPr/>
        <a:lstStyle/>
        <a:p>
          <a:endParaRPr lang="en-US"/>
        </a:p>
      </dgm:t>
    </dgm:pt>
    <dgm:pt modelId="{A2B6C5AF-2318-4D01-8801-0DA4F3B755C9}" type="sibTrans" cxnId="{63F99F63-EC22-40A0-93C0-642859413865}">
      <dgm:prSet/>
      <dgm:spPr/>
      <dgm:t>
        <a:bodyPr/>
        <a:lstStyle/>
        <a:p>
          <a:endParaRPr lang="en-US"/>
        </a:p>
      </dgm:t>
    </dgm:pt>
    <dgm:pt modelId="{41D4FAF9-BF65-4EF3-B2CC-B00CBC29EDE3}">
      <dgm:prSet/>
      <dgm:spPr/>
      <dgm:t>
        <a:bodyPr/>
        <a:lstStyle/>
        <a:p>
          <a:r>
            <a:rPr lang="tr-TR"/>
            <a:t>Lisanslama, lisans veren olarak bilinen bir şirketin yabancı bir firmaya fikri mülkiyetini kullanma hakkı verdiği bir anlaşmadır. Genellikle belirli bir süre içindir ve lisans veren karşılığında telif hakkı alır.</a:t>
          </a:r>
          <a:endParaRPr lang="en-US"/>
        </a:p>
      </dgm:t>
    </dgm:pt>
    <dgm:pt modelId="{D175EF58-3877-47BD-9A1F-5E7205F08002}" type="parTrans" cxnId="{DCE8D496-02E8-443A-B062-B356F8B502EA}">
      <dgm:prSet/>
      <dgm:spPr/>
      <dgm:t>
        <a:bodyPr/>
        <a:lstStyle/>
        <a:p>
          <a:endParaRPr lang="en-US"/>
        </a:p>
      </dgm:t>
    </dgm:pt>
    <dgm:pt modelId="{0065DE21-4A8F-4388-81DD-0670BFD8F773}" type="sibTrans" cxnId="{DCE8D496-02E8-443A-B062-B356F8B502EA}">
      <dgm:prSet/>
      <dgm:spPr/>
      <dgm:t>
        <a:bodyPr/>
        <a:lstStyle/>
        <a:p>
          <a:endParaRPr lang="en-US"/>
        </a:p>
      </dgm:t>
    </dgm:pt>
    <dgm:pt modelId="{EDAB4759-558A-4FA4-B4B0-8F2109AC37BD}">
      <dgm:prSet/>
      <dgm:spPr/>
      <dgm:t>
        <a:bodyPr/>
        <a:lstStyle/>
        <a:p>
          <a:r>
            <a:rPr lang="tr-TR"/>
            <a:t>Fikri mülkiyetin lisanslanması, patentler, telif hakları, üretim süreçleri ve ticari isimler dahildir.</a:t>
          </a:r>
          <a:endParaRPr lang="en-US"/>
        </a:p>
      </dgm:t>
    </dgm:pt>
    <dgm:pt modelId="{5C4705B2-D851-45B2-9DBB-E25BA522E550}" type="parTrans" cxnId="{0F7BCB07-078E-4870-8537-5F0D7F733A05}">
      <dgm:prSet/>
      <dgm:spPr/>
      <dgm:t>
        <a:bodyPr/>
        <a:lstStyle/>
        <a:p>
          <a:endParaRPr lang="en-US"/>
        </a:p>
      </dgm:t>
    </dgm:pt>
    <dgm:pt modelId="{7B2852C4-3477-4C0A-B6D0-3F02315F6584}" type="sibTrans" cxnId="{0F7BCB07-078E-4870-8537-5F0D7F733A05}">
      <dgm:prSet/>
      <dgm:spPr/>
      <dgm:t>
        <a:bodyPr/>
        <a:lstStyle/>
        <a:p>
          <a:endParaRPr lang="en-US"/>
        </a:p>
      </dgm:t>
    </dgm:pt>
    <dgm:pt modelId="{97D69B07-F971-4D4D-8C9A-33CF5A93C134}" type="pres">
      <dgm:prSet presAssocID="{16276300-FBC4-40D0-9280-2F370A158B48}" presName="root" presStyleCnt="0">
        <dgm:presLayoutVars>
          <dgm:dir/>
          <dgm:resizeHandles val="exact"/>
        </dgm:presLayoutVars>
      </dgm:prSet>
      <dgm:spPr/>
    </dgm:pt>
    <dgm:pt modelId="{77B433C4-7B90-4F21-BE0D-88B8D002F58F}" type="pres">
      <dgm:prSet presAssocID="{00270526-1A77-4397-87D8-F9E51D1F3546}" presName="compNode" presStyleCnt="0"/>
      <dgm:spPr/>
    </dgm:pt>
    <dgm:pt modelId="{9B9C00AD-0EBD-419C-A194-A91393CF727E}" type="pres">
      <dgm:prSet presAssocID="{00270526-1A77-4397-87D8-F9E51D1F3546}" presName="bgRect" presStyleLbl="bgShp" presStyleIdx="0" presStyleCnt="3"/>
      <dgm:spPr/>
    </dgm:pt>
    <dgm:pt modelId="{44D837B4-5EE5-4CFC-A926-B5E162E290D6}" type="pres">
      <dgm:prSet presAssocID="{00270526-1A77-4397-87D8-F9E51D1F3546}"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Onay işareti"/>
        </a:ext>
      </dgm:extLst>
    </dgm:pt>
    <dgm:pt modelId="{DAC67B03-FD97-44EE-BB5E-1E4DCEC799A8}" type="pres">
      <dgm:prSet presAssocID="{00270526-1A77-4397-87D8-F9E51D1F3546}" presName="spaceRect" presStyleCnt="0"/>
      <dgm:spPr/>
    </dgm:pt>
    <dgm:pt modelId="{63639CE2-1DE2-497B-B67F-5758EBA9C845}" type="pres">
      <dgm:prSet presAssocID="{00270526-1A77-4397-87D8-F9E51D1F3546}" presName="parTx" presStyleLbl="revTx" presStyleIdx="0" presStyleCnt="3">
        <dgm:presLayoutVars>
          <dgm:chMax val="0"/>
          <dgm:chPref val="0"/>
        </dgm:presLayoutVars>
      </dgm:prSet>
      <dgm:spPr/>
    </dgm:pt>
    <dgm:pt modelId="{390DD27E-2967-4A4B-BF9B-78F82A6D851F}" type="pres">
      <dgm:prSet presAssocID="{A2B6C5AF-2318-4D01-8801-0DA4F3B755C9}" presName="sibTrans" presStyleCnt="0"/>
      <dgm:spPr/>
    </dgm:pt>
    <dgm:pt modelId="{A683669A-CF86-44EA-AD62-5270F3182CB2}" type="pres">
      <dgm:prSet presAssocID="{41D4FAF9-BF65-4EF3-B2CC-B00CBC29EDE3}" presName="compNode" presStyleCnt="0"/>
      <dgm:spPr/>
    </dgm:pt>
    <dgm:pt modelId="{30471A6A-31E6-4AB6-8320-FE64F68953D9}" type="pres">
      <dgm:prSet presAssocID="{41D4FAF9-BF65-4EF3-B2CC-B00CBC29EDE3}" presName="bgRect" presStyleLbl="bgShp" presStyleIdx="1" presStyleCnt="3"/>
      <dgm:spPr/>
    </dgm:pt>
    <dgm:pt modelId="{0267AAA4-C9A2-4600-83F0-EFBAC76643F9}" type="pres">
      <dgm:prSet presAssocID="{41D4FAF9-BF65-4EF3-B2CC-B00CBC29EDE3}"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orular"/>
        </a:ext>
      </dgm:extLst>
    </dgm:pt>
    <dgm:pt modelId="{6D2B2A1A-1BED-4EE5-817F-E38EF16DD4CD}" type="pres">
      <dgm:prSet presAssocID="{41D4FAF9-BF65-4EF3-B2CC-B00CBC29EDE3}" presName="spaceRect" presStyleCnt="0"/>
      <dgm:spPr/>
    </dgm:pt>
    <dgm:pt modelId="{9831DED9-B367-4264-86FA-227665B8B8D4}" type="pres">
      <dgm:prSet presAssocID="{41D4FAF9-BF65-4EF3-B2CC-B00CBC29EDE3}" presName="parTx" presStyleLbl="revTx" presStyleIdx="1" presStyleCnt="3">
        <dgm:presLayoutVars>
          <dgm:chMax val="0"/>
          <dgm:chPref val="0"/>
        </dgm:presLayoutVars>
      </dgm:prSet>
      <dgm:spPr/>
    </dgm:pt>
    <dgm:pt modelId="{5EE320D4-12D3-4C36-B3FD-B49A0AD466BB}" type="pres">
      <dgm:prSet presAssocID="{0065DE21-4A8F-4388-81DD-0670BFD8F773}" presName="sibTrans" presStyleCnt="0"/>
      <dgm:spPr/>
    </dgm:pt>
    <dgm:pt modelId="{0CEA29B4-FF0B-426C-B66A-535019C42D40}" type="pres">
      <dgm:prSet presAssocID="{EDAB4759-558A-4FA4-B4B0-8F2109AC37BD}" presName="compNode" presStyleCnt="0"/>
      <dgm:spPr/>
    </dgm:pt>
    <dgm:pt modelId="{87DC51A6-49A0-439D-A830-010A10394037}" type="pres">
      <dgm:prSet presAssocID="{EDAB4759-558A-4FA4-B4B0-8F2109AC37BD}" presName="bgRect" presStyleLbl="bgShp" presStyleIdx="2" presStyleCnt="3"/>
      <dgm:spPr/>
    </dgm:pt>
    <dgm:pt modelId="{562F9C50-1DC2-432A-ADCB-ECE0E19C901B}" type="pres">
      <dgm:prSet presAssocID="{EDAB4759-558A-4FA4-B4B0-8F2109AC37BD}"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abrika"/>
        </a:ext>
      </dgm:extLst>
    </dgm:pt>
    <dgm:pt modelId="{79873626-7919-4660-8705-C82B8EAA17E3}" type="pres">
      <dgm:prSet presAssocID="{EDAB4759-558A-4FA4-B4B0-8F2109AC37BD}" presName="spaceRect" presStyleCnt="0"/>
      <dgm:spPr/>
    </dgm:pt>
    <dgm:pt modelId="{5B1BC4BA-7252-41BA-81DB-2DC582B00460}" type="pres">
      <dgm:prSet presAssocID="{EDAB4759-558A-4FA4-B4B0-8F2109AC37BD}" presName="parTx" presStyleLbl="revTx" presStyleIdx="2" presStyleCnt="3">
        <dgm:presLayoutVars>
          <dgm:chMax val="0"/>
          <dgm:chPref val="0"/>
        </dgm:presLayoutVars>
      </dgm:prSet>
      <dgm:spPr/>
    </dgm:pt>
  </dgm:ptLst>
  <dgm:cxnLst>
    <dgm:cxn modelId="{0F7BCB07-078E-4870-8537-5F0D7F733A05}" srcId="{16276300-FBC4-40D0-9280-2F370A158B48}" destId="{EDAB4759-558A-4FA4-B4B0-8F2109AC37BD}" srcOrd="2" destOrd="0" parTransId="{5C4705B2-D851-45B2-9DBB-E25BA522E550}" sibTransId="{7B2852C4-3477-4C0A-B6D0-3F02315F6584}"/>
    <dgm:cxn modelId="{63F99F63-EC22-40A0-93C0-642859413865}" srcId="{16276300-FBC4-40D0-9280-2F370A158B48}" destId="{00270526-1A77-4397-87D8-F9E51D1F3546}" srcOrd="0" destOrd="0" parTransId="{FB8627FD-3F32-4B4D-AF57-D75126484B68}" sibTransId="{A2B6C5AF-2318-4D01-8801-0DA4F3B755C9}"/>
    <dgm:cxn modelId="{0880626E-0534-4D21-9BF2-6DDAE5B6DA54}" type="presOf" srcId="{00270526-1A77-4397-87D8-F9E51D1F3546}" destId="{63639CE2-1DE2-497B-B67F-5758EBA9C845}" srcOrd="0" destOrd="0" presId="urn:microsoft.com/office/officeart/2018/2/layout/IconVerticalSolidList"/>
    <dgm:cxn modelId="{421C7283-3848-48C4-9294-A985092AE337}" type="presOf" srcId="{41D4FAF9-BF65-4EF3-B2CC-B00CBC29EDE3}" destId="{9831DED9-B367-4264-86FA-227665B8B8D4}" srcOrd="0" destOrd="0" presId="urn:microsoft.com/office/officeart/2018/2/layout/IconVerticalSolidList"/>
    <dgm:cxn modelId="{DCE8D496-02E8-443A-B062-B356F8B502EA}" srcId="{16276300-FBC4-40D0-9280-2F370A158B48}" destId="{41D4FAF9-BF65-4EF3-B2CC-B00CBC29EDE3}" srcOrd="1" destOrd="0" parTransId="{D175EF58-3877-47BD-9A1F-5E7205F08002}" sibTransId="{0065DE21-4A8F-4388-81DD-0670BFD8F773}"/>
    <dgm:cxn modelId="{864A82BC-D1D9-4725-B75A-5666794817E6}" type="presOf" srcId="{16276300-FBC4-40D0-9280-2F370A158B48}" destId="{97D69B07-F971-4D4D-8C9A-33CF5A93C134}" srcOrd="0" destOrd="0" presId="urn:microsoft.com/office/officeart/2018/2/layout/IconVerticalSolidList"/>
    <dgm:cxn modelId="{A63A2ED0-EF3C-42DF-9E53-0085114A177B}" type="presOf" srcId="{EDAB4759-558A-4FA4-B4B0-8F2109AC37BD}" destId="{5B1BC4BA-7252-41BA-81DB-2DC582B00460}" srcOrd="0" destOrd="0" presId="urn:microsoft.com/office/officeart/2018/2/layout/IconVerticalSolidList"/>
    <dgm:cxn modelId="{4AD266AA-2082-4EE1-BBCE-D270E61369F5}" type="presParOf" srcId="{97D69B07-F971-4D4D-8C9A-33CF5A93C134}" destId="{77B433C4-7B90-4F21-BE0D-88B8D002F58F}" srcOrd="0" destOrd="0" presId="urn:microsoft.com/office/officeart/2018/2/layout/IconVerticalSolidList"/>
    <dgm:cxn modelId="{1A6E633B-FC80-4B4A-8A36-21C2250B1F78}" type="presParOf" srcId="{77B433C4-7B90-4F21-BE0D-88B8D002F58F}" destId="{9B9C00AD-0EBD-419C-A194-A91393CF727E}" srcOrd="0" destOrd="0" presId="urn:microsoft.com/office/officeart/2018/2/layout/IconVerticalSolidList"/>
    <dgm:cxn modelId="{41ABACEC-6DB0-44DF-BDB0-A62C3B483A2A}" type="presParOf" srcId="{77B433C4-7B90-4F21-BE0D-88B8D002F58F}" destId="{44D837B4-5EE5-4CFC-A926-B5E162E290D6}" srcOrd="1" destOrd="0" presId="urn:microsoft.com/office/officeart/2018/2/layout/IconVerticalSolidList"/>
    <dgm:cxn modelId="{1473EB54-C02C-4F51-847D-EE615E52D130}" type="presParOf" srcId="{77B433C4-7B90-4F21-BE0D-88B8D002F58F}" destId="{DAC67B03-FD97-44EE-BB5E-1E4DCEC799A8}" srcOrd="2" destOrd="0" presId="urn:microsoft.com/office/officeart/2018/2/layout/IconVerticalSolidList"/>
    <dgm:cxn modelId="{E46A5273-0720-4FE3-AA8D-8E69A42CC726}" type="presParOf" srcId="{77B433C4-7B90-4F21-BE0D-88B8D002F58F}" destId="{63639CE2-1DE2-497B-B67F-5758EBA9C845}" srcOrd="3" destOrd="0" presId="urn:microsoft.com/office/officeart/2018/2/layout/IconVerticalSolidList"/>
    <dgm:cxn modelId="{BF75E9B6-0E24-481F-B0C9-A54E488A78D8}" type="presParOf" srcId="{97D69B07-F971-4D4D-8C9A-33CF5A93C134}" destId="{390DD27E-2967-4A4B-BF9B-78F82A6D851F}" srcOrd="1" destOrd="0" presId="urn:microsoft.com/office/officeart/2018/2/layout/IconVerticalSolidList"/>
    <dgm:cxn modelId="{5E987F12-37EE-4793-B909-7DEB1580D8ED}" type="presParOf" srcId="{97D69B07-F971-4D4D-8C9A-33CF5A93C134}" destId="{A683669A-CF86-44EA-AD62-5270F3182CB2}" srcOrd="2" destOrd="0" presId="urn:microsoft.com/office/officeart/2018/2/layout/IconVerticalSolidList"/>
    <dgm:cxn modelId="{6E811668-30A4-472C-832F-3C8EC3C7EA56}" type="presParOf" srcId="{A683669A-CF86-44EA-AD62-5270F3182CB2}" destId="{30471A6A-31E6-4AB6-8320-FE64F68953D9}" srcOrd="0" destOrd="0" presId="urn:microsoft.com/office/officeart/2018/2/layout/IconVerticalSolidList"/>
    <dgm:cxn modelId="{CFEEFB24-59E2-480C-A5EC-C04383C23DEB}" type="presParOf" srcId="{A683669A-CF86-44EA-AD62-5270F3182CB2}" destId="{0267AAA4-C9A2-4600-83F0-EFBAC76643F9}" srcOrd="1" destOrd="0" presId="urn:microsoft.com/office/officeart/2018/2/layout/IconVerticalSolidList"/>
    <dgm:cxn modelId="{47BA8FDF-1B5F-4FDB-B1FD-34486160B146}" type="presParOf" srcId="{A683669A-CF86-44EA-AD62-5270F3182CB2}" destId="{6D2B2A1A-1BED-4EE5-817F-E38EF16DD4CD}" srcOrd="2" destOrd="0" presId="urn:microsoft.com/office/officeart/2018/2/layout/IconVerticalSolidList"/>
    <dgm:cxn modelId="{98508867-E3A0-4CE8-BF77-D620D1235459}" type="presParOf" srcId="{A683669A-CF86-44EA-AD62-5270F3182CB2}" destId="{9831DED9-B367-4264-86FA-227665B8B8D4}" srcOrd="3" destOrd="0" presId="urn:microsoft.com/office/officeart/2018/2/layout/IconVerticalSolidList"/>
    <dgm:cxn modelId="{49EFD6A0-ADB5-4D5C-80FD-2557DCA79206}" type="presParOf" srcId="{97D69B07-F971-4D4D-8C9A-33CF5A93C134}" destId="{5EE320D4-12D3-4C36-B3FD-B49A0AD466BB}" srcOrd="3" destOrd="0" presId="urn:microsoft.com/office/officeart/2018/2/layout/IconVerticalSolidList"/>
    <dgm:cxn modelId="{DF5DBE2E-AE9F-4E61-8FAD-76FCC07B539C}" type="presParOf" srcId="{97D69B07-F971-4D4D-8C9A-33CF5A93C134}" destId="{0CEA29B4-FF0B-426C-B66A-535019C42D40}" srcOrd="4" destOrd="0" presId="urn:microsoft.com/office/officeart/2018/2/layout/IconVerticalSolidList"/>
    <dgm:cxn modelId="{91111C34-436C-46AD-9588-A6505A3B2467}" type="presParOf" srcId="{0CEA29B4-FF0B-426C-B66A-535019C42D40}" destId="{87DC51A6-49A0-439D-A830-010A10394037}" srcOrd="0" destOrd="0" presId="urn:microsoft.com/office/officeart/2018/2/layout/IconVerticalSolidList"/>
    <dgm:cxn modelId="{1D5F9E32-F4A1-4867-8FF6-2485F655C05A}" type="presParOf" srcId="{0CEA29B4-FF0B-426C-B66A-535019C42D40}" destId="{562F9C50-1DC2-432A-ADCB-ECE0E19C901B}" srcOrd="1" destOrd="0" presId="urn:microsoft.com/office/officeart/2018/2/layout/IconVerticalSolidList"/>
    <dgm:cxn modelId="{C0EB7C10-CD3D-449E-B2C1-6567FD4169B5}" type="presParOf" srcId="{0CEA29B4-FF0B-426C-B66A-535019C42D40}" destId="{79873626-7919-4660-8705-C82B8EAA17E3}" srcOrd="2" destOrd="0" presId="urn:microsoft.com/office/officeart/2018/2/layout/IconVerticalSolidList"/>
    <dgm:cxn modelId="{7EAED422-69AE-4181-A265-24DFD32726D0}" type="presParOf" srcId="{0CEA29B4-FF0B-426C-B66A-535019C42D40}" destId="{5B1BC4BA-7252-41BA-81DB-2DC582B00460}"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FB6173FE-5EDA-4594-BDE9-B45F3D4416C2}"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B604098D-7604-4FB0-8F66-CE07B41E7014}">
      <dgm:prSet/>
      <dgm:spPr/>
      <dgm:t>
        <a:bodyPr/>
        <a:lstStyle/>
        <a:p>
          <a:r>
            <a:rPr lang="tr-TR"/>
            <a:t>3. Franchising</a:t>
          </a:r>
          <a:endParaRPr lang="en-US"/>
        </a:p>
      </dgm:t>
    </dgm:pt>
    <dgm:pt modelId="{86C11E58-0045-4A3E-9708-519BE5C911BC}" type="parTrans" cxnId="{102422E4-BE39-4FF7-8357-0B66E6D706AA}">
      <dgm:prSet/>
      <dgm:spPr/>
      <dgm:t>
        <a:bodyPr/>
        <a:lstStyle/>
        <a:p>
          <a:endParaRPr lang="en-US"/>
        </a:p>
      </dgm:t>
    </dgm:pt>
    <dgm:pt modelId="{61586A48-004E-43DC-AD2C-F81FB900FB90}" type="sibTrans" cxnId="{102422E4-BE39-4FF7-8357-0B66E6D706AA}">
      <dgm:prSet/>
      <dgm:spPr/>
      <dgm:t>
        <a:bodyPr/>
        <a:lstStyle/>
        <a:p>
          <a:endParaRPr lang="en-US"/>
        </a:p>
      </dgm:t>
    </dgm:pt>
    <dgm:pt modelId="{D4889BAA-5A99-4EA0-AB94-12BE837D4E04}">
      <dgm:prSet/>
      <dgm:spPr/>
      <dgm:t>
        <a:bodyPr/>
        <a:lstStyle/>
        <a:p>
          <a:r>
            <a:rPr lang="tr-TR"/>
            <a:t>Lisanslama gibi, franchising de yabancı bir firmaya kendi adına iş yapma hakkı veren bir ana şirketi içerir. Bununla birlikte, franchise'lar genellikle işi yürütürken lisanslamaya göre daha katı yönergeleri takip etmek zorundadır.</a:t>
          </a:r>
          <a:endParaRPr lang="en-US"/>
        </a:p>
      </dgm:t>
    </dgm:pt>
    <dgm:pt modelId="{AA6953BD-B2CF-4168-84AC-1EAA49B4202D}" type="parTrans" cxnId="{AF3C1EF4-F4AF-4515-A386-2530B2F8BCBE}">
      <dgm:prSet/>
      <dgm:spPr/>
      <dgm:t>
        <a:bodyPr/>
        <a:lstStyle/>
        <a:p>
          <a:endParaRPr lang="en-US"/>
        </a:p>
      </dgm:t>
    </dgm:pt>
    <dgm:pt modelId="{571DCBCA-AEFE-45FA-B231-2CD7AB727AB4}" type="sibTrans" cxnId="{AF3C1EF4-F4AF-4515-A386-2530B2F8BCBE}">
      <dgm:prSet/>
      <dgm:spPr/>
      <dgm:t>
        <a:bodyPr/>
        <a:lstStyle/>
        <a:p>
          <a:endParaRPr lang="en-US"/>
        </a:p>
      </dgm:t>
    </dgm:pt>
    <dgm:pt modelId="{BA1107BA-4130-44BA-9306-8F344A0C0777}">
      <dgm:prSet/>
      <dgm:spPr/>
      <dgm:t>
        <a:bodyPr/>
        <a:lstStyle/>
        <a:p>
          <a:r>
            <a:rPr lang="tr-TR"/>
            <a:t>Bu tür uluslararası pazarlama, oteller, kiralama hizmetleri ve restoranlar gibi hizmet firmaları arasında da daha yaygındır. Öte yandan, lisanslama genellikle üretim ile sınırlıdır.</a:t>
          </a:r>
          <a:endParaRPr lang="en-US"/>
        </a:p>
      </dgm:t>
    </dgm:pt>
    <dgm:pt modelId="{779E62E6-168D-4AED-849E-614943ECB743}" type="parTrans" cxnId="{60F2725D-E14A-4702-B13C-37BC72008DF9}">
      <dgm:prSet/>
      <dgm:spPr/>
      <dgm:t>
        <a:bodyPr/>
        <a:lstStyle/>
        <a:p>
          <a:endParaRPr lang="en-US"/>
        </a:p>
      </dgm:t>
    </dgm:pt>
    <dgm:pt modelId="{7CAF3611-D807-4C38-9ACD-6A3574C4DCDB}" type="sibTrans" cxnId="{60F2725D-E14A-4702-B13C-37BC72008DF9}">
      <dgm:prSet/>
      <dgm:spPr/>
      <dgm:t>
        <a:bodyPr/>
        <a:lstStyle/>
        <a:p>
          <a:endParaRPr lang="en-US"/>
        </a:p>
      </dgm:t>
    </dgm:pt>
    <dgm:pt modelId="{56F9AA0C-81A4-47CE-80AC-955072FB64DF}" type="pres">
      <dgm:prSet presAssocID="{FB6173FE-5EDA-4594-BDE9-B45F3D4416C2}" presName="root" presStyleCnt="0">
        <dgm:presLayoutVars>
          <dgm:dir/>
          <dgm:resizeHandles val="exact"/>
        </dgm:presLayoutVars>
      </dgm:prSet>
      <dgm:spPr/>
    </dgm:pt>
    <dgm:pt modelId="{8C94B3BF-FF8C-4DBF-A135-FADAD05EAC04}" type="pres">
      <dgm:prSet presAssocID="{B604098D-7604-4FB0-8F66-CE07B41E7014}" presName="compNode" presStyleCnt="0"/>
      <dgm:spPr/>
    </dgm:pt>
    <dgm:pt modelId="{6582ED7E-1D47-4F2B-BFBE-18ECD7FD51EC}" type="pres">
      <dgm:prSet presAssocID="{B604098D-7604-4FB0-8F66-CE07B41E7014}" presName="bgRect" presStyleLbl="bgShp" presStyleIdx="0" presStyleCnt="3"/>
      <dgm:spPr/>
    </dgm:pt>
    <dgm:pt modelId="{A687B175-D010-4DC5-90AF-468BFDF53ADD}" type="pres">
      <dgm:prSet presAssocID="{B604098D-7604-4FB0-8F66-CE07B41E7014}"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Kiosk"/>
        </a:ext>
      </dgm:extLst>
    </dgm:pt>
    <dgm:pt modelId="{BD61257D-42F8-4988-A46B-2EA03BD97746}" type="pres">
      <dgm:prSet presAssocID="{B604098D-7604-4FB0-8F66-CE07B41E7014}" presName="spaceRect" presStyleCnt="0"/>
      <dgm:spPr/>
    </dgm:pt>
    <dgm:pt modelId="{18829413-724E-4523-B433-D5A7ED95549D}" type="pres">
      <dgm:prSet presAssocID="{B604098D-7604-4FB0-8F66-CE07B41E7014}" presName="parTx" presStyleLbl="revTx" presStyleIdx="0" presStyleCnt="3">
        <dgm:presLayoutVars>
          <dgm:chMax val="0"/>
          <dgm:chPref val="0"/>
        </dgm:presLayoutVars>
      </dgm:prSet>
      <dgm:spPr/>
    </dgm:pt>
    <dgm:pt modelId="{93B73777-EAEE-4816-B0E4-5131062670CE}" type="pres">
      <dgm:prSet presAssocID="{61586A48-004E-43DC-AD2C-F81FB900FB90}" presName="sibTrans" presStyleCnt="0"/>
      <dgm:spPr/>
    </dgm:pt>
    <dgm:pt modelId="{2FAF6981-BD13-4702-9163-6A17B00C0D14}" type="pres">
      <dgm:prSet presAssocID="{D4889BAA-5A99-4EA0-AB94-12BE837D4E04}" presName="compNode" presStyleCnt="0"/>
      <dgm:spPr/>
    </dgm:pt>
    <dgm:pt modelId="{6F54F606-61E4-4DCD-B403-7BCE0A7A286D}" type="pres">
      <dgm:prSet presAssocID="{D4889BAA-5A99-4EA0-AB94-12BE837D4E04}" presName="bgRect" presStyleLbl="bgShp" presStyleIdx="1" presStyleCnt="3"/>
      <dgm:spPr/>
    </dgm:pt>
    <dgm:pt modelId="{FEF12362-2393-43E6-A812-AEF43265B204}" type="pres">
      <dgm:prSet presAssocID="{D4889BAA-5A99-4EA0-AB94-12BE837D4E04}"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Office Worker"/>
        </a:ext>
      </dgm:extLst>
    </dgm:pt>
    <dgm:pt modelId="{FD2533BA-CBF0-4468-A129-CE538505553D}" type="pres">
      <dgm:prSet presAssocID="{D4889BAA-5A99-4EA0-AB94-12BE837D4E04}" presName="spaceRect" presStyleCnt="0"/>
      <dgm:spPr/>
    </dgm:pt>
    <dgm:pt modelId="{8051DBD3-B9E3-47C5-9D70-E609F019C3E4}" type="pres">
      <dgm:prSet presAssocID="{D4889BAA-5A99-4EA0-AB94-12BE837D4E04}" presName="parTx" presStyleLbl="revTx" presStyleIdx="1" presStyleCnt="3">
        <dgm:presLayoutVars>
          <dgm:chMax val="0"/>
          <dgm:chPref val="0"/>
        </dgm:presLayoutVars>
      </dgm:prSet>
      <dgm:spPr/>
    </dgm:pt>
    <dgm:pt modelId="{D8A54098-2A80-4F80-A895-640C0F484B14}" type="pres">
      <dgm:prSet presAssocID="{571DCBCA-AEFE-45FA-B231-2CD7AB727AB4}" presName="sibTrans" presStyleCnt="0"/>
      <dgm:spPr/>
    </dgm:pt>
    <dgm:pt modelId="{D62935D7-B4A5-4302-89F0-0B034DAF866D}" type="pres">
      <dgm:prSet presAssocID="{BA1107BA-4130-44BA-9306-8F344A0C0777}" presName="compNode" presStyleCnt="0"/>
      <dgm:spPr/>
    </dgm:pt>
    <dgm:pt modelId="{E6EDF04D-6F9C-487A-AE7D-3BF06398635A}" type="pres">
      <dgm:prSet presAssocID="{BA1107BA-4130-44BA-9306-8F344A0C0777}" presName="bgRect" presStyleLbl="bgShp" presStyleIdx="2" presStyleCnt="3"/>
      <dgm:spPr/>
    </dgm:pt>
    <dgm:pt modelId="{3C7D5441-56BB-477B-9AF2-6E35D5A5F16A}" type="pres">
      <dgm:prSet presAssocID="{BA1107BA-4130-44BA-9306-8F344A0C0777}"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Yapı"/>
        </a:ext>
      </dgm:extLst>
    </dgm:pt>
    <dgm:pt modelId="{E016CE79-1EC9-4D4F-81EF-B871FE737F8F}" type="pres">
      <dgm:prSet presAssocID="{BA1107BA-4130-44BA-9306-8F344A0C0777}" presName="spaceRect" presStyleCnt="0"/>
      <dgm:spPr/>
    </dgm:pt>
    <dgm:pt modelId="{390BEB64-6E08-4274-8C8D-393CAE27DFA1}" type="pres">
      <dgm:prSet presAssocID="{BA1107BA-4130-44BA-9306-8F344A0C0777}" presName="parTx" presStyleLbl="revTx" presStyleIdx="2" presStyleCnt="3">
        <dgm:presLayoutVars>
          <dgm:chMax val="0"/>
          <dgm:chPref val="0"/>
        </dgm:presLayoutVars>
      </dgm:prSet>
      <dgm:spPr/>
    </dgm:pt>
  </dgm:ptLst>
  <dgm:cxnLst>
    <dgm:cxn modelId="{60F2725D-E14A-4702-B13C-37BC72008DF9}" srcId="{FB6173FE-5EDA-4594-BDE9-B45F3D4416C2}" destId="{BA1107BA-4130-44BA-9306-8F344A0C0777}" srcOrd="2" destOrd="0" parTransId="{779E62E6-168D-4AED-849E-614943ECB743}" sibTransId="{7CAF3611-D807-4C38-9ACD-6A3574C4DCDB}"/>
    <dgm:cxn modelId="{AE2CF151-5049-46A6-A42C-7DA26E67A421}" type="presOf" srcId="{B604098D-7604-4FB0-8F66-CE07B41E7014}" destId="{18829413-724E-4523-B433-D5A7ED95549D}" srcOrd="0" destOrd="0" presId="urn:microsoft.com/office/officeart/2018/2/layout/IconVerticalSolidList"/>
    <dgm:cxn modelId="{E5082D89-38F5-44D2-BEA1-F774684F6FF2}" type="presOf" srcId="{FB6173FE-5EDA-4594-BDE9-B45F3D4416C2}" destId="{56F9AA0C-81A4-47CE-80AC-955072FB64DF}" srcOrd="0" destOrd="0" presId="urn:microsoft.com/office/officeart/2018/2/layout/IconVerticalSolidList"/>
    <dgm:cxn modelId="{7EBD5A90-35F0-4B4E-B42B-78DE241F6E14}" type="presOf" srcId="{BA1107BA-4130-44BA-9306-8F344A0C0777}" destId="{390BEB64-6E08-4274-8C8D-393CAE27DFA1}" srcOrd="0" destOrd="0" presId="urn:microsoft.com/office/officeart/2018/2/layout/IconVerticalSolidList"/>
    <dgm:cxn modelId="{102422E4-BE39-4FF7-8357-0B66E6D706AA}" srcId="{FB6173FE-5EDA-4594-BDE9-B45F3D4416C2}" destId="{B604098D-7604-4FB0-8F66-CE07B41E7014}" srcOrd="0" destOrd="0" parTransId="{86C11E58-0045-4A3E-9708-519BE5C911BC}" sibTransId="{61586A48-004E-43DC-AD2C-F81FB900FB90}"/>
    <dgm:cxn modelId="{433151F0-CBD4-463A-BF0B-EC54C2B63662}" type="presOf" srcId="{D4889BAA-5A99-4EA0-AB94-12BE837D4E04}" destId="{8051DBD3-B9E3-47C5-9D70-E609F019C3E4}" srcOrd="0" destOrd="0" presId="urn:microsoft.com/office/officeart/2018/2/layout/IconVerticalSolidList"/>
    <dgm:cxn modelId="{AF3C1EF4-F4AF-4515-A386-2530B2F8BCBE}" srcId="{FB6173FE-5EDA-4594-BDE9-B45F3D4416C2}" destId="{D4889BAA-5A99-4EA0-AB94-12BE837D4E04}" srcOrd="1" destOrd="0" parTransId="{AA6953BD-B2CF-4168-84AC-1EAA49B4202D}" sibTransId="{571DCBCA-AEFE-45FA-B231-2CD7AB727AB4}"/>
    <dgm:cxn modelId="{994F3415-0088-4E4E-AEA8-05DF48520FF4}" type="presParOf" srcId="{56F9AA0C-81A4-47CE-80AC-955072FB64DF}" destId="{8C94B3BF-FF8C-4DBF-A135-FADAD05EAC04}" srcOrd="0" destOrd="0" presId="urn:microsoft.com/office/officeart/2018/2/layout/IconVerticalSolidList"/>
    <dgm:cxn modelId="{57581FB5-3B9C-4824-820D-AF53AF138CFC}" type="presParOf" srcId="{8C94B3BF-FF8C-4DBF-A135-FADAD05EAC04}" destId="{6582ED7E-1D47-4F2B-BFBE-18ECD7FD51EC}" srcOrd="0" destOrd="0" presId="urn:microsoft.com/office/officeart/2018/2/layout/IconVerticalSolidList"/>
    <dgm:cxn modelId="{72DC0173-8B66-4B8B-9CF0-A2B283D8D8A3}" type="presParOf" srcId="{8C94B3BF-FF8C-4DBF-A135-FADAD05EAC04}" destId="{A687B175-D010-4DC5-90AF-468BFDF53ADD}" srcOrd="1" destOrd="0" presId="urn:microsoft.com/office/officeart/2018/2/layout/IconVerticalSolidList"/>
    <dgm:cxn modelId="{6A3DF8B2-DBE5-4BFA-BB28-31F544DA85C9}" type="presParOf" srcId="{8C94B3BF-FF8C-4DBF-A135-FADAD05EAC04}" destId="{BD61257D-42F8-4988-A46B-2EA03BD97746}" srcOrd="2" destOrd="0" presId="urn:microsoft.com/office/officeart/2018/2/layout/IconVerticalSolidList"/>
    <dgm:cxn modelId="{B153F3A1-2D4B-407A-A081-CEA6B1B2D72C}" type="presParOf" srcId="{8C94B3BF-FF8C-4DBF-A135-FADAD05EAC04}" destId="{18829413-724E-4523-B433-D5A7ED95549D}" srcOrd="3" destOrd="0" presId="urn:microsoft.com/office/officeart/2018/2/layout/IconVerticalSolidList"/>
    <dgm:cxn modelId="{74029830-6D70-4203-9CFD-34EC990EFED0}" type="presParOf" srcId="{56F9AA0C-81A4-47CE-80AC-955072FB64DF}" destId="{93B73777-EAEE-4816-B0E4-5131062670CE}" srcOrd="1" destOrd="0" presId="urn:microsoft.com/office/officeart/2018/2/layout/IconVerticalSolidList"/>
    <dgm:cxn modelId="{72B1392B-8B85-413E-8E22-F0F7DB7F54B6}" type="presParOf" srcId="{56F9AA0C-81A4-47CE-80AC-955072FB64DF}" destId="{2FAF6981-BD13-4702-9163-6A17B00C0D14}" srcOrd="2" destOrd="0" presId="urn:microsoft.com/office/officeart/2018/2/layout/IconVerticalSolidList"/>
    <dgm:cxn modelId="{C02061FF-B65F-4045-A997-0582B3E4AD01}" type="presParOf" srcId="{2FAF6981-BD13-4702-9163-6A17B00C0D14}" destId="{6F54F606-61E4-4DCD-B403-7BCE0A7A286D}" srcOrd="0" destOrd="0" presId="urn:microsoft.com/office/officeart/2018/2/layout/IconVerticalSolidList"/>
    <dgm:cxn modelId="{A332BA97-A5DB-4B47-A89F-0C8F2C97115D}" type="presParOf" srcId="{2FAF6981-BD13-4702-9163-6A17B00C0D14}" destId="{FEF12362-2393-43E6-A812-AEF43265B204}" srcOrd="1" destOrd="0" presId="urn:microsoft.com/office/officeart/2018/2/layout/IconVerticalSolidList"/>
    <dgm:cxn modelId="{6D2C77A5-9635-4125-AF7A-E516DAABF500}" type="presParOf" srcId="{2FAF6981-BD13-4702-9163-6A17B00C0D14}" destId="{FD2533BA-CBF0-4468-A129-CE538505553D}" srcOrd="2" destOrd="0" presId="urn:microsoft.com/office/officeart/2018/2/layout/IconVerticalSolidList"/>
    <dgm:cxn modelId="{EE5B451D-3EF5-4CE3-B718-F272EC87D0EF}" type="presParOf" srcId="{2FAF6981-BD13-4702-9163-6A17B00C0D14}" destId="{8051DBD3-B9E3-47C5-9D70-E609F019C3E4}" srcOrd="3" destOrd="0" presId="urn:microsoft.com/office/officeart/2018/2/layout/IconVerticalSolidList"/>
    <dgm:cxn modelId="{7ECB084B-BB8F-4009-8A09-7497AC04377A}" type="presParOf" srcId="{56F9AA0C-81A4-47CE-80AC-955072FB64DF}" destId="{D8A54098-2A80-4F80-A895-640C0F484B14}" srcOrd="3" destOrd="0" presId="urn:microsoft.com/office/officeart/2018/2/layout/IconVerticalSolidList"/>
    <dgm:cxn modelId="{BDC09A64-0C81-40B4-AAB9-A64AC82D1546}" type="presParOf" srcId="{56F9AA0C-81A4-47CE-80AC-955072FB64DF}" destId="{D62935D7-B4A5-4302-89F0-0B034DAF866D}" srcOrd="4" destOrd="0" presId="urn:microsoft.com/office/officeart/2018/2/layout/IconVerticalSolidList"/>
    <dgm:cxn modelId="{4CEF3575-35EF-40D0-A45C-355CB979A7FC}" type="presParOf" srcId="{D62935D7-B4A5-4302-89F0-0B034DAF866D}" destId="{E6EDF04D-6F9C-487A-AE7D-3BF06398635A}" srcOrd="0" destOrd="0" presId="urn:microsoft.com/office/officeart/2018/2/layout/IconVerticalSolidList"/>
    <dgm:cxn modelId="{82387C2B-3AE2-40CA-8936-149E47A02CB3}" type="presParOf" srcId="{D62935D7-B4A5-4302-89F0-0B034DAF866D}" destId="{3C7D5441-56BB-477B-9AF2-6E35D5A5F16A}" srcOrd="1" destOrd="0" presId="urn:microsoft.com/office/officeart/2018/2/layout/IconVerticalSolidList"/>
    <dgm:cxn modelId="{0ADB64FC-CF3E-40AA-B29C-C2D68EB130AB}" type="presParOf" srcId="{D62935D7-B4A5-4302-89F0-0B034DAF866D}" destId="{E016CE79-1EC9-4D4F-81EF-B871FE737F8F}" srcOrd="2" destOrd="0" presId="urn:microsoft.com/office/officeart/2018/2/layout/IconVerticalSolidList"/>
    <dgm:cxn modelId="{449A99F4-124C-4DAB-B1E1-501DA9BF28E4}" type="presParOf" srcId="{D62935D7-B4A5-4302-89F0-0B034DAF866D}" destId="{390BEB64-6E08-4274-8C8D-393CAE27DFA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AEB0C1F1-3872-4DE2-96A5-E8F55266570F}" type="doc">
      <dgm:prSet loTypeId="urn:microsoft.com/office/officeart/2016/7/layout/RepeatingBendingProcessNew" loCatId="process" qsTypeId="urn:microsoft.com/office/officeart/2005/8/quickstyle/simple5" qsCatId="simple" csTypeId="urn:microsoft.com/office/officeart/2005/8/colors/colorful2" csCatId="colorful"/>
      <dgm:spPr/>
      <dgm:t>
        <a:bodyPr/>
        <a:lstStyle/>
        <a:p>
          <a:endParaRPr lang="en-US"/>
        </a:p>
      </dgm:t>
    </dgm:pt>
    <dgm:pt modelId="{26A2BAE1-CA02-427E-A8C7-8A622AD685CC}">
      <dgm:prSet/>
      <dgm:spPr/>
      <dgm:t>
        <a:bodyPr/>
        <a:lstStyle/>
        <a:p>
          <a:r>
            <a:rPr lang="tr-TR"/>
            <a:t>4. Ortak Girişim</a:t>
          </a:r>
          <a:endParaRPr lang="en-US"/>
        </a:p>
      </dgm:t>
    </dgm:pt>
    <dgm:pt modelId="{028ECFB4-CFD2-496E-A8D5-91E22FFD599C}" type="parTrans" cxnId="{74D5C7D5-2043-4A60-BBA6-1C1C91EB7AC8}">
      <dgm:prSet/>
      <dgm:spPr/>
      <dgm:t>
        <a:bodyPr/>
        <a:lstStyle/>
        <a:p>
          <a:endParaRPr lang="en-US"/>
        </a:p>
      </dgm:t>
    </dgm:pt>
    <dgm:pt modelId="{E35671B6-4088-4614-9755-DEA4D48A75B9}" type="sibTrans" cxnId="{74D5C7D5-2043-4A60-BBA6-1C1C91EB7AC8}">
      <dgm:prSet/>
      <dgm:spPr/>
      <dgm:t>
        <a:bodyPr/>
        <a:lstStyle/>
        <a:p>
          <a:endParaRPr lang="en-US"/>
        </a:p>
      </dgm:t>
    </dgm:pt>
    <dgm:pt modelId="{267116AE-9A2F-4A36-8E5B-0360EE28E9B3}">
      <dgm:prSet/>
      <dgm:spPr/>
      <dgm:t>
        <a:bodyPr/>
        <a:lstStyle/>
        <a:p>
          <a:r>
            <a:rPr lang="tr-TR"/>
            <a:t>Ortak girişim, farklı ülkelerden iki işletmenin karşılıklı yararları için ortak çabalarını tanımlar. İki veya daha fazla şirketin, her şirketin aşağıdakileri yaptığı bir işletmeye ortaklaşa katılımıdır:</a:t>
          </a:r>
          <a:endParaRPr lang="en-US"/>
        </a:p>
      </dgm:t>
    </dgm:pt>
    <dgm:pt modelId="{45F915C8-B5FD-4AB8-9A2E-BF9D1C920EA5}" type="parTrans" cxnId="{2AA6FEF3-5F56-4735-97DA-FC778A7A4CB3}">
      <dgm:prSet/>
      <dgm:spPr/>
      <dgm:t>
        <a:bodyPr/>
        <a:lstStyle/>
        <a:p>
          <a:endParaRPr lang="en-US"/>
        </a:p>
      </dgm:t>
    </dgm:pt>
    <dgm:pt modelId="{83B23A12-40DD-4D01-B203-9F4490F82C43}" type="sibTrans" cxnId="{2AA6FEF3-5F56-4735-97DA-FC778A7A4CB3}">
      <dgm:prSet/>
      <dgm:spPr/>
      <dgm:t>
        <a:bodyPr/>
        <a:lstStyle/>
        <a:p>
          <a:endParaRPr lang="en-US"/>
        </a:p>
      </dgm:t>
    </dgm:pt>
    <dgm:pt modelId="{7EEBF0D0-5C0E-4E5C-8B4D-B400D6418520}">
      <dgm:prSet/>
      <dgm:spPr/>
      <dgm:t>
        <a:bodyPr/>
        <a:lstStyle/>
        <a:p>
          <a:r>
            <a:rPr lang="tr-TR"/>
            <a:t>Varlıklara ortak katkı</a:t>
          </a:r>
          <a:endParaRPr lang="en-US"/>
        </a:p>
      </dgm:t>
    </dgm:pt>
    <dgm:pt modelId="{81174411-3B9B-4FB8-AC49-26E19E5985D3}" type="parTrans" cxnId="{49FCBE30-E078-4A81-BA0A-BF29655B2EA5}">
      <dgm:prSet/>
      <dgm:spPr/>
      <dgm:t>
        <a:bodyPr/>
        <a:lstStyle/>
        <a:p>
          <a:endParaRPr lang="en-US"/>
        </a:p>
      </dgm:t>
    </dgm:pt>
    <dgm:pt modelId="{D053CF4E-8C83-48A6-A946-A9970EE93F10}" type="sibTrans" cxnId="{49FCBE30-E078-4A81-BA0A-BF29655B2EA5}">
      <dgm:prSet/>
      <dgm:spPr/>
      <dgm:t>
        <a:bodyPr/>
        <a:lstStyle/>
        <a:p>
          <a:endParaRPr lang="en-US"/>
        </a:p>
      </dgm:t>
    </dgm:pt>
    <dgm:pt modelId="{5F5B596A-26FB-422F-82EC-608FCB8E15BA}">
      <dgm:prSet/>
      <dgm:spPr/>
      <dgm:t>
        <a:bodyPr/>
        <a:lstStyle/>
        <a:p>
          <a:r>
            <a:rPr lang="tr-TR"/>
            <a:t>Varlığa bir dereceye kadar sahip olur</a:t>
          </a:r>
          <a:endParaRPr lang="en-US"/>
        </a:p>
      </dgm:t>
    </dgm:pt>
    <dgm:pt modelId="{D057DA17-BDC9-45C3-A79F-29675C0C3359}" type="parTrans" cxnId="{316EB0B4-A2F7-4FAC-B1CA-E1A3B7F63012}">
      <dgm:prSet/>
      <dgm:spPr/>
      <dgm:t>
        <a:bodyPr/>
        <a:lstStyle/>
        <a:p>
          <a:endParaRPr lang="en-US"/>
        </a:p>
      </dgm:t>
    </dgm:pt>
    <dgm:pt modelId="{385A4C11-5336-478C-9CC8-34E13320DEFF}" type="sibTrans" cxnId="{316EB0B4-A2F7-4FAC-B1CA-E1A3B7F63012}">
      <dgm:prSet/>
      <dgm:spPr/>
      <dgm:t>
        <a:bodyPr/>
        <a:lstStyle/>
        <a:p>
          <a:endParaRPr lang="en-US"/>
        </a:p>
      </dgm:t>
    </dgm:pt>
    <dgm:pt modelId="{612A908E-BD41-47C4-BF71-1645D73893D2}">
      <dgm:prSet/>
      <dgm:spPr/>
      <dgm:t>
        <a:bodyPr/>
        <a:lstStyle/>
        <a:p>
          <a:r>
            <a:rPr lang="tr-TR"/>
            <a:t>Hisse riski</a:t>
          </a:r>
          <a:endParaRPr lang="en-US"/>
        </a:p>
      </dgm:t>
    </dgm:pt>
    <dgm:pt modelId="{BDB05C63-73F9-4D9D-8FC8-24D31112C4D2}" type="parTrans" cxnId="{37CD8B7B-A741-4109-B27D-1914404345FA}">
      <dgm:prSet/>
      <dgm:spPr/>
      <dgm:t>
        <a:bodyPr/>
        <a:lstStyle/>
        <a:p>
          <a:endParaRPr lang="en-US"/>
        </a:p>
      </dgm:t>
    </dgm:pt>
    <dgm:pt modelId="{30B881A8-8140-423C-940E-51B5B0D14DC2}" type="sibTrans" cxnId="{37CD8B7B-A741-4109-B27D-1914404345FA}">
      <dgm:prSet/>
      <dgm:spPr/>
      <dgm:t>
        <a:bodyPr/>
        <a:lstStyle/>
        <a:p>
          <a:endParaRPr lang="en-US"/>
        </a:p>
      </dgm:t>
    </dgm:pt>
    <dgm:pt modelId="{5E9AB9C4-5ADA-4627-BF4A-D9074821398B}" type="pres">
      <dgm:prSet presAssocID="{AEB0C1F1-3872-4DE2-96A5-E8F55266570F}" presName="Name0" presStyleCnt="0">
        <dgm:presLayoutVars>
          <dgm:dir/>
          <dgm:resizeHandles val="exact"/>
        </dgm:presLayoutVars>
      </dgm:prSet>
      <dgm:spPr/>
    </dgm:pt>
    <dgm:pt modelId="{A395A938-2CC1-4F47-B038-BDEB8503AC6C}" type="pres">
      <dgm:prSet presAssocID="{26A2BAE1-CA02-427E-A8C7-8A622AD685CC}" presName="node" presStyleLbl="node1" presStyleIdx="0" presStyleCnt="5">
        <dgm:presLayoutVars>
          <dgm:bulletEnabled val="1"/>
        </dgm:presLayoutVars>
      </dgm:prSet>
      <dgm:spPr/>
    </dgm:pt>
    <dgm:pt modelId="{ACDE2815-B4A8-4052-BC9F-0F4AF95D5993}" type="pres">
      <dgm:prSet presAssocID="{E35671B6-4088-4614-9755-DEA4D48A75B9}" presName="sibTrans" presStyleLbl="sibTrans1D1" presStyleIdx="0" presStyleCnt="4"/>
      <dgm:spPr/>
    </dgm:pt>
    <dgm:pt modelId="{FC6721D7-B254-404F-99A5-11165E9A4EF4}" type="pres">
      <dgm:prSet presAssocID="{E35671B6-4088-4614-9755-DEA4D48A75B9}" presName="connectorText" presStyleLbl="sibTrans1D1" presStyleIdx="0" presStyleCnt="4"/>
      <dgm:spPr/>
    </dgm:pt>
    <dgm:pt modelId="{11123B02-E62C-4322-8F3B-D29A4156EC81}" type="pres">
      <dgm:prSet presAssocID="{267116AE-9A2F-4A36-8E5B-0360EE28E9B3}" presName="node" presStyleLbl="node1" presStyleIdx="1" presStyleCnt="5">
        <dgm:presLayoutVars>
          <dgm:bulletEnabled val="1"/>
        </dgm:presLayoutVars>
      </dgm:prSet>
      <dgm:spPr/>
    </dgm:pt>
    <dgm:pt modelId="{6BDB1AD2-D9FE-4C8B-93BE-D0CD930BA1B5}" type="pres">
      <dgm:prSet presAssocID="{83B23A12-40DD-4D01-B203-9F4490F82C43}" presName="sibTrans" presStyleLbl="sibTrans1D1" presStyleIdx="1" presStyleCnt="4"/>
      <dgm:spPr/>
    </dgm:pt>
    <dgm:pt modelId="{8F415294-BD4C-4413-9C4B-0192A5F30E82}" type="pres">
      <dgm:prSet presAssocID="{83B23A12-40DD-4D01-B203-9F4490F82C43}" presName="connectorText" presStyleLbl="sibTrans1D1" presStyleIdx="1" presStyleCnt="4"/>
      <dgm:spPr/>
    </dgm:pt>
    <dgm:pt modelId="{510677DB-2784-48A7-B0CF-7609022E8B13}" type="pres">
      <dgm:prSet presAssocID="{7EEBF0D0-5C0E-4E5C-8B4D-B400D6418520}" presName="node" presStyleLbl="node1" presStyleIdx="2" presStyleCnt="5">
        <dgm:presLayoutVars>
          <dgm:bulletEnabled val="1"/>
        </dgm:presLayoutVars>
      </dgm:prSet>
      <dgm:spPr/>
    </dgm:pt>
    <dgm:pt modelId="{7F3D3349-880D-4757-A539-138A1256A3E0}" type="pres">
      <dgm:prSet presAssocID="{D053CF4E-8C83-48A6-A946-A9970EE93F10}" presName="sibTrans" presStyleLbl="sibTrans1D1" presStyleIdx="2" presStyleCnt="4"/>
      <dgm:spPr/>
    </dgm:pt>
    <dgm:pt modelId="{984CBF42-ADAB-47DB-A670-4D535E6C9B5F}" type="pres">
      <dgm:prSet presAssocID="{D053CF4E-8C83-48A6-A946-A9970EE93F10}" presName="connectorText" presStyleLbl="sibTrans1D1" presStyleIdx="2" presStyleCnt="4"/>
      <dgm:spPr/>
    </dgm:pt>
    <dgm:pt modelId="{C4DC88FD-BD3A-42B7-B2A4-A71557BA5F34}" type="pres">
      <dgm:prSet presAssocID="{5F5B596A-26FB-422F-82EC-608FCB8E15BA}" presName="node" presStyleLbl="node1" presStyleIdx="3" presStyleCnt="5">
        <dgm:presLayoutVars>
          <dgm:bulletEnabled val="1"/>
        </dgm:presLayoutVars>
      </dgm:prSet>
      <dgm:spPr/>
    </dgm:pt>
    <dgm:pt modelId="{F7592ED4-4975-4E9C-8589-CDF7C09F651B}" type="pres">
      <dgm:prSet presAssocID="{385A4C11-5336-478C-9CC8-34E13320DEFF}" presName="sibTrans" presStyleLbl="sibTrans1D1" presStyleIdx="3" presStyleCnt="4"/>
      <dgm:spPr/>
    </dgm:pt>
    <dgm:pt modelId="{CD839B48-64F0-4DC5-B3B3-D60029B75DBF}" type="pres">
      <dgm:prSet presAssocID="{385A4C11-5336-478C-9CC8-34E13320DEFF}" presName="connectorText" presStyleLbl="sibTrans1D1" presStyleIdx="3" presStyleCnt="4"/>
      <dgm:spPr/>
    </dgm:pt>
    <dgm:pt modelId="{6F08CE10-3CFD-4057-88C2-20A4A907AFA3}" type="pres">
      <dgm:prSet presAssocID="{612A908E-BD41-47C4-BF71-1645D73893D2}" presName="node" presStyleLbl="node1" presStyleIdx="4" presStyleCnt="5">
        <dgm:presLayoutVars>
          <dgm:bulletEnabled val="1"/>
        </dgm:presLayoutVars>
      </dgm:prSet>
      <dgm:spPr/>
    </dgm:pt>
  </dgm:ptLst>
  <dgm:cxnLst>
    <dgm:cxn modelId="{944FF304-5EE2-4111-8159-3CB169C94191}" type="presOf" srcId="{7EEBF0D0-5C0E-4E5C-8B4D-B400D6418520}" destId="{510677DB-2784-48A7-B0CF-7609022E8B13}" srcOrd="0" destOrd="0" presId="urn:microsoft.com/office/officeart/2016/7/layout/RepeatingBendingProcessNew"/>
    <dgm:cxn modelId="{BB474110-FB0D-4A47-ADDA-3773193A1EF1}" type="presOf" srcId="{D053CF4E-8C83-48A6-A946-A9970EE93F10}" destId="{984CBF42-ADAB-47DB-A670-4D535E6C9B5F}" srcOrd="1" destOrd="0" presId="urn:microsoft.com/office/officeart/2016/7/layout/RepeatingBendingProcessNew"/>
    <dgm:cxn modelId="{18CF9D2A-2CE5-43C7-9D53-F0B599A50094}" type="presOf" srcId="{5F5B596A-26FB-422F-82EC-608FCB8E15BA}" destId="{C4DC88FD-BD3A-42B7-B2A4-A71557BA5F34}" srcOrd="0" destOrd="0" presId="urn:microsoft.com/office/officeart/2016/7/layout/RepeatingBendingProcessNew"/>
    <dgm:cxn modelId="{49FCBE30-E078-4A81-BA0A-BF29655B2EA5}" srcId="{AEB0C1F1-3872-4DE2-96A5-E8F55266570F}" destId="{7EEBF0D0-5C0E-4E5C-8B4D-B400D6418520}" srcOrd="2" destOrd="0" parTransId="{81174411-3B9B-4FB8-AC49-26E19E5985D3}" sibTransId="{D053CF4E-8C83-48A6-A946-A9970EE93F10}"/>
    <dgm:cxn modelId="{D142555D-DBF9-4468-B0B3-52ECCE312E6E}" type="presOf" srcId="{E35671B6-4088-4614-9755-DEA4D48A75B9}" destId="{ACDE2815-B4A8-4052-BC9F-0F4AF95D5993}" srcOrd="0" destOrd="0" presId="urn:microsoft.com/office/officeart/2016/7/layout/RepeatingBendingProcessNew"/>
    <dgm:cxn modelId="{BF9EED5D-0916-419C-96CB-38E0C74CBAE6}" type="presOf" srcId="{385A4C11-5336-478C-9CC8-34E13320DEFF}" destId="{F7592ED4-4975-4E9C-8589-CDF7C09F651B}" srcOrd="0" destOrd="0" presId="urn:microsoft.com/office/officeart/2016/7/layout/RepeatingBendingProcessNew"/>
    <dgm:cxn modelId="{D20D3A4F-D39B-41AC-9316-FFAC4EF0A86A}" type="presOf" srcId="{D053CF4E-8C83-48A6-A946-A9970EE93F10}" destId="{7F3D3349-880D-4757-A539-138A1256A3E0}" srcOrd="0" destOrd="0" presId="urn:microsoft.com/office/officeart/2016/7/layout/RepeatingBendingProcessNew"/>
    <dgm:cxn modelId="{CDBE8F70-A85F-4F6B-AC42-59414A51825E}" type="presOf" srcId="{385A4C11-5336-478C-9CC8-34E13320DEFF}" destId="{CD839B48-64F0-4DC5-B3B3-D60029B75DBF}" srcOrd="1" destOrd="0" presId="urn:microsoft.com/office/officeart/2016/7/layout/RepeatingBendingProcessNew"/>
    <dgm:cxn modelId="{057EBB52-06E2-47B3-A603-10E18B9BBD3B}" type="presOf" srcId="{26A2BAE1-CA02-427E-A8C7-8A622AD685CC}" destId="{A395A938-2CC1-4F47-B038-BDEB8503AC6C}" srcOrd="0" destOrd="0" presId="urn:microsoft.com/office/officeart/2016/7/layout/RepeatingBendingProcessNew"/>
    <dgm:cxn modelId="{37CD8B7B-A741-4109-B27D-1914404345FA}" srcId="{AEB0C1F1-3872-4DE2-96A5-E8F55266570F}" destId="{612A908E-BD41-47C4-BF71-1645D73893D2}" srcOrd="4" destOrd="0" parTransId="{BDB05C63-73F9-4D9D-8FC8-24D31112C4D2}" sibTransId="{30B881A8-8140-423C-940E-51B5B0D14DC2}"/>
    <dgm:cxn modelId="{AF9CB9A9-B85B-4336-86A0-FC1C05336E1B}" type="presOf" srcId="{83B23A12-40DD-4D01-B203-9F4490F82C43}" destId="{8F415294-BD4C-4413-9C4B-0192A5F30E82}" srcOrd="1" destOrd="0" presId="urn:microsoft.com/office/officeart/2016/7/layout/RepeatingBendingProcessNew"/>
    <dgm:cxn modelId="{4AC266AC-2E62-4139-A6D2-EBFDB82BCDEA}" type="presOf" srcId="{612A908E-BD41-47C4-BF71-1645D73893D2}" destId="{6F08CE10-3CFD-4057-88C2-20A4A907AFA3}" srcOrd="0" destOrd="0" presId="urn:microsoft.com/office/officeart/2016/7/layout/RepeatingBendingProcessNew"/>
    <dgm:cxn modelId="{316EB0B4-A2F7-4FAC-B1CA-E1A3B7F63012}" srcId="{AEB0C1F1-3872-4DE2-96A5-E8F55266570F}" destId="{5F5B596A-26FB-422F-82EC-608FCB8E15BA}" srcOrd="3" destOrd="0" parTransId="{D057DA17-BDC9-45C3-A79F-29675C0C3359}" sibTransId="{385A4C11-5336-478C-9CC8-34E13320DEFF}"/>
    <dgm:cxn modelId="{A72A6FBE-DC98-4791-8F6F-5F5C7463FB05}" type="presOf" srcId="{83B23A12-40DD-4D01-B203-9F4490F82C43}" destId="{6BDB1AD2-D9FE-4C8B-93BE-D0CD930BA1B5}" srcOrd="0" destOrd="0" presId="urn:microsoft.com/office/officeart/2016/7/layout/RepeatingBendingProcessNew"/>
    <dgm:cxn modelId="{80774BC8-F00C-4BF3-A830-FD55F723F5BB}" type="presOf" srcId="{AEB0C1F1-3872-4DE2-96A5-E8F55266570F}" destId="{5E9AB9C4-5ADA-4627-BF4A-D9074821398B}" srcOrd="0" destOrd="0" presId="urn:microsoft.com/office/officeart/2016/7/layout/RepeatingBendingProcessNew"/>
    <dgm:cxn modelId="{FCADA2CB-3E16-4379-B914-106E16812B7F}" type="presOf" srcId="{E35671B6-4088-4614-9755-DEA4D48A75B9}" destId="{FC6721D7-B254-404F-99A5-11165E9A4EF4}" srcOrd="1" destOrd="0" presId="urn:microsoft.com/office/officeart/2016/7/layout/RepeatingBendingProcessNew"/>
    <dgm:cxn modelId="{74D5C7D5-2043-4A60-BBA6-1C1C91EB7AC8}" srcId="{AEB0C1F1-3872-4DE2-96A5-E8F55266570F}" destId="{26A2BAE1-CA02-427E-A8C7-8A622AD685CC}" srcOrd="0" destOrd="0" parTransId="{028ECFB4-CFD2-496E-A8D5-91E22FFD599C}" sibTransId="{E35671B6-4088-4614-9755-DEA4D48A75B9}"/>
    <dgm:cxn modelId="{3904ACE1-E4FA-4950-9AC2-1A0376004026}" type="presOf" srcId="{267116AE-9A2F-4A36-8E5B-0360EE28E9B3}" destId="{11123B02-E62C-4322-8F3B-D29A4156EC81}" srcOrd="0" destOrd="0" presId="urn:microsoft.com/office/officeart/2016/7/layout/RepeatingBendingProcessNew"/>
    <dgm:cxn modelId="{2AA6FEF3-5F56-4735-97DA-FC778A7A4CB3}" srcId="{AEB0C1F1-3872-4DE2-96A5-E8F55266570F}" destId="{267116AE-9A2F-4A36-8E5B-0360EE28E9B3}" srcOrd="1" destOrd="0" parTransId="{45F915C8-B5FD-4AB8-9A2E-BF9D1C920EA5}" sibTransId="{83B23A12-40DD-4D01-B203-9F4490F82C43}"/>
    <dgm:cxn modelId="{B8DD2DD0-1D0F-48F9-A89A-2F520EFA0390}" type="presParOf" srcId="{5E9AB9C4-5ADA-4627-BF4A-D9074821398B}" destId="{A395A938-2CC1-4F47-B038-BDEB8503AC6C}" srcOrd="0" destOrd="0" presId="urn:microsoft.com/office/officeart/2016/7/layout/RepeatingBendingProcessNew"/>
    <dgm:cxn modelId="{157B0A2B-3BCD-4A5C-BF7B-44E581897935}" type="presParOf" srcId="{5E9AB9C4-5ADA-4627-BF4A-D9074821398B}" destId="{ACDE2815-B4A8-4052-BC9F-0F4AF95D5993}" srcOrd="1" destOrd="0" presId="urn:microsoft.com/office/officeart/2016/7/layout/RepeatingBendingProcessNew"/>
    <dgm:cxn modelId="{0CE5157B-7D01-41FB-8480-A32F1173B1C5}" type="presParOf" srcId="{ACDE2815-B4A8-4052-BC9F-0F4AF95D5993}" destId="{FC6721D7-B254-404F-99A5-11165E9A4EF4}" srcOrd="0" destOrd="0" presId="urn:microsoft.com/office/officeart/2016/7/layout/RepeatingBendingProcessNew"/>
    <dgm:cxn modelId="{C1863233-A7B8-448F-A31C-C8F861B7AAB9}" type="presParOf" srcId="{5E9AB9C4-5ADA-4627-BF4A-D9074821398B}" destId="{11123B02-E62C-4322-8F3B-D29A4156EC81}" srcOrd="2" destOrd="0" presId="urn:microsoft.com/office/officeart/2016/7/layout/RepeatingBendingProcessNew"/>
    <dgm:cxn modelId="{13B42B0B-E834-4807-9BC1-1FD748B79D54}" type="presParOf" srcId="{5E9AB9C4-5ADA-4627-BF4A-D9074821398B}" destId="{6BDB1AD2-D9FE-4C8B-93BE-D0CD930BA1B5}" srcOrd="3" destOrd="0" presId="urn:microsoft.com/office/officeart/2016/7/layout/RepeatingBendingProcessNew"/>
    <dgm:cxn modelId="{C2271B55-83DF-4F0C-BBD6-25B5536B1F6D}" type="presParOf" srcId="{6BDB1AD2-D9FE-4C8B-93BE-D0CD930BA1B5}" destId="{8F415294-BD4C-4413-9C4B-0192A5F30E82}" srcOrd="0" destOrd="0" presId="urn:microsoft.com/office/officeart/2016/7/layout/RepeatingBendingProcessNew"/>
    <dgm:cxn modelId="{51E79801-5DC3-40F8-AAA8-BF10ECAEF455}" type="presParOf" srcId="{5E9AB9C4-5ADA-4627-BF4A-D9074821398B}" destId="{510677DB-2784-48A7-B0CF-7609022E8B13}" srcOrd="4" destOrd="0" presId="urn:microsoft.com/office/officeart/2016/7/layout/RepeatingBendingProcessNew"/>
    <dgm:cxn modelId="{C1584875-D364-4FBC-9932-CD3009A8570E}" type="presParOf" srcId="{5E9AB9C4-5ADA-4627-BF4A-D9074821398B}" destId="{7F3D3349-880D-4757-A539-138A1256A3E0}" srcOrd="5" destOrd="0" presId="urn:microsoft.com/office/officeart/2016/7/layout/RepeatingBendingProcessNew"/>
    <dgm:cxn modelId="{47E72029-810C-4ECA-B95D-5BCC02202827}" type="presParOf" srcId="{7F3D3349-880D-4757-A539-138A1256A3E0}" destId="{984CBF42-ADAB-47DB-A670-4D535E6C9B5F}" srcOrd="0" destOrd="0" presId="urn:microsoft.com/office/officeart/2016/7/layout/RepeatingBendingProcessNew"/>
    <dgm:cxn modelId="{BD227C14-1006-4E4F-B30A-687FC3AA8F17}" type="presParOf" srcId="{5E9AB9C4-5ADA-4627-BF4A-D9074821398B}" destId="{C4DC88FD-BD3A-42B7-B2A4-A71557BA5F34}" srcOrd="6" destOrd="0" presId="urn:microsoft.com/office/officeart/2016/7/layout/RepeatingBendingProcessNew"/>
    <dgm:cxn modelId="{E554FBBD-4163-4D74-B51C-C52449F494AE}" type="presParOf" srcId="{5E9AB9C4-5ADA-4627-BF4A-D9074821398B}" destId="{F7592ED4-4975-4E9C-8589-CDF7C09F651B}" srcOrd="7" destOrd="0" presId="urn:microsoft.com/office/officeart/2016/7/layout/RepeatingBendingProcessNew"/>
    <dgm:cxn modelId="{652FEB5F-DBD9-4819-B927-049CF9A58806}" type="presParOf" srcId="{F7592ED4-4975-4E9C-8589-CDF7C09F651B}" destId="{CD839B48-64F0-4DC5-B3B3-D60029B75DBF}" srcOrd="0" destOrd="0" presId="urn:microsoft.com/office/officeart/2016/7/layout/RepeatingBendingProcessNew"/>
    <dgm:cxn modelId="{AC23B1FA-83E2-4627-AA64-359539FAE8D8}" type="presParOf" srcId="{5E9AB9C4-5ADA-4627-BF4A-D9074821398B}" destId="{6F08CE10-3CFD-4057-88C2-20A4A907AFA3}" srcOrd="8" destOrd="0" presId="urn:microsoft.com/office/officeart/2016/7/layout/RepeatingBendingProcessNew"/>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12D1B15B-8337-409C-9322-D71DE6DEB33A}"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F2A5EC10-A500-41E4-805D-A50A6ABB234C}">
      <dgm:prSet/>
      <dgm:spPr/>
      <dgm:t>
        <a:bodyPr/>
        <a:lstStyle/>
        <a:p>
          <a:r>
            <a:rPr lang="tr-TR"/>
            <a:t>1. Pazar Genişlemesi</a:t>
          </a:r>
          <a:endParaRPr lang="en-US"/>
        </a:p>
      </dgm:t>
    </dgm:pt>
    <dgm:pt modelId="{18F38D4D-6FAF-404D-9EB6-8AD9DEC2DEEF}" type="parTrans" cxnId="{B48D157B-E222-4C27-BC06-972524F80825}">
      <dgm:prSet/>
      <dgm:spPr/>
      <dgm:t>
        <a:bodyPr/>
        <a:lstStyle/>
        <a:p>
          <a:endParaRPr lang="en-US"/>
        </a:p>
      </dgm:t>
    </dgm:pt>
    <dgm:pt modelId="{92701079-1010-4094-8742-4755A0A78A8E}" type="sibTrans" cxnId="{B48D157B-E222-4C27-BC06-972524F80825}">
      <dgm:prSet/>
      <dgm:spPr/>
      <dgm:t>
        <a:bodyPr/>
        <a:lstStyle/>
        <a:p>
          <a:endParaRPr lang="en-US"/>
        </a:p>
      </dgm:t>
    </dgm:pt>
    <dgm:pt modelId="{316A1014-F4B9-44AC-BC17-1C806AB77AD9}">
      <dgm:prSet/>
      <dgm:spPr/>
      <dgm:t>
        <a:bodyPr/>
        <a:lstStyle/>
        <a:p>
          <a:r>
            <a:rPr lang="tr-TR"/>
            <a:t>Uluslararası pazarlamanın birincil avantajlarından biri pazar genişlemesidir. Bir markanın müşteri tabanını genişletmek için bir fırsat.</a:t>
          </a:r>
          <a:endParaRPr lang="en-US"/>
        </a:p>
      </dgm:t>
    </dgm:pt>
    <dgm:pt modelId="{A49DF925-C4AC-46AF-838C-302125438605}" type="parTrans" cxnId="{7B04CCC8-9A45-4909-AC86-D7868307F0DE}">
      <dgm:prSet/>
      <dgm:spPr/>
      <dgm:t>
        <a:bodyPr/>
        <a:lstStyle/>
        <a:p>
          <a:endParaRPr lang="en-US"/>
        </a:p>
      </dgm:t>
    </dgm:pt>
    <dgm:pt modelId="{13D11C96-7181-42EC-B028-D6E4D813D4A7}" type="sibTrans" cxnId="{7B04CCC8-9A45-4909-AC86-D7868307F0DE}">
      <dgm:prSet/>
      <dgm:spPr/>
      <dgm:t>
        <a:bodyPr/>
        <a:lstStyle/>
        <a:p>
          <a:endParaRPr lang="en-US"/>
        </a:p>
      </dgm:t>
    </dgm:pt>
    <dgm:pt modelId="{76F9595D-138E-4E98-8FE1-DEF23D912078}">
      <dgm:prSet/>
      <dgm:spPr/>
      <dgm:t>
        <a:bodyPr/>
        <a:lstStyle/>
        <a:p>
          <a:r>
            <a:rPr lang="tr-TR"/>
            <a:t>Yirmi yıl önce, bir ürün veya hizmeti pazarlama fikri, küçük işletmeler için düşünülemeyecek kadar pahalıydı. Ancak Google ve Facebook gibi yeni iletişim kanalları sayesinde artık durum böyle değil.</a:t>
          </a:r>
          <a:endParaRPr lang="en-US"/>
        </a:p>
      </dgm:t>
    </dgm:pt>
    <dgm:pt modelId="{C4097832-C8F6-47A8-983C-4FEEF6D4C8EA}" type="parTrans" cxnId="{6BDD30F7-E73B-432C-8B02-A0C4D0F4F32C}">
      <dgm:prSet/>
      <dgm:spPr/>
      <dgm:t>
        <a:bodyPr/>
        <a:lstStyle/>
        <a:p>
          <a:endParaRPr lang="en-US"/>
        </a:p>
      </dgm:t>
    </dgm:pt>
    <dgm:pt modelId="{25745DAE-4D29-48F3-8980-5EBC20762DDB}" type="sibTrans" cxnId="{6BDD30F7-E73B-432C-8B02-A0C4D0F4F32C}">
      <dgm:prSet/>
      <dgm:spPr/>
      <dgm:t>
        <a:bodyPr/>
        <a:lstStyle/>
        <a:p>
          <a:endParaRPr lang="en-US"/>
        </a:p>
      </dgm:t>
    </dgm:pt>
    <dgm:pt modelId="{35BA87B5-4166-40BE-8B09-C520D4A3C93C}">
      <dgm:prSet/>
      <dgm:spPr/>
      <dgm:t>
        <a:bodyPr/>
        <a:lstStyle/>
        <a:p>
          <a:r>
            <a:rPr lang="tr-TR"/>
            <a:t>Artık küçük işletmeler, bütçelerini aşmadan yurtdışında daha geniş bir müşteri tabanına erişebilirler. Sadece karı artırmakla kalmaz, uluslararası pazarlama da marka bilinirliğini artırır.</a:t>
          </a:r>
          <a:endParaRPr lang="en-US"/>
        </a:p>
      </dgm:t>
    </dgm:pt>
    <dgm:pt modelId="{FE338CB1-7358-4285-BADA-65B32B6D4863}" type="parTrans" cxnId="{5A2513E3-C524-430D-AB9F-C2D72D4899A0}">
      <dgm:prSet/>
      <dgm:spPr/>
      <dgm:t>
        <a:bodyPr/>
        <a:lstStyle/>
        <a:p>
          <a:endParaRPr lang="en-US"/>
        </a:p>
      </dgm:t>
    </dgm:pt>
    <dgm:pt modelId="{DD9F948A-9146-4C50-9A6E-C8FA209F85A1}" type="sibTrans" cxnId="{5A2513E3-C524-430D-AB9F-C2D72D4899A0}">
      <dgm:prSet/>
      <dgm:spPr/>
      <dgm:t>
        <a:bodyPr/>
        <a:lstStyle/>
        <a:p>
          <a:endParaRPr lang="en-US"/>
        </a:p>
      </dgm:t>
    </dgm:pt>
    <dgm:pt modelId="{414133A9-772D-4767-95A3-F91F2CBAA95D}" type="pres">
      <dgm:prSet presAssocID="{12D1B15B-8337-409C-9322-D71DE6DEB33A}" presName="linear" presStyleCnt="0">
        <dgm:presLayoutVars>
          <dgm:animLvl val="lvl"/>
          <dgm:resizeHandles val="exact"/>
        </dgm:presLayoutVars>
      </dgm:prSet>
      <dgm:spPr/>
    </dgm:pt>
    <dgm:pt modelId="{3CC4663A-8A98-4182-93CB-B672D7B622F9}" type="pres">
      <dgm:prSet presAssocID="{F2A5EC10-A500-41E4-805D-A50A6ABB234C}" presName="parentText" presStyleLbl="node1" presStyleIdx="0" presStyleCnt="4">
        <dgm:presLayoutVars>
          <dgm:chMax val="0"/>
          <dgm:bulletEnabled val="1"/>
        </dgm:presLayoutVars>
      </dgm:prSet>
      <dgm:spPr/>
    </dgm:pt>
    <dgm:pt modelId="{72B2B222-9140-4A64-9C91-CEDEC782FF00}" type="pres">
      <dgm:prSet presAssocID="{92701079-1010-4094-8742-4755A0A78A8E}" presName="spacer" presStyleCnt="0"/>
      <dgm:spPr/>
    </dgm:pt>
    <dgm:pt modelId="{8F836D3C-A94E-4FDD-BCEB-0206D15A6771}" type="pres">
      <dgm:prSet presAssocID="{316A1014-F4B9-44AC-BC17-1C806AB77AD9}" presName="parentText" presStyleLbl="node1" presStyleIdx="1" presStyleCnt="4">
        <dgm:presLayoutVars>
          <dgm:chMax val="0"/>
          <dgm:bulletEnabled val="1"/>
        </dgm:presLayoutVars>
      </dgm:prSet>
      <dgm:spPr/>
    </dgm:pt>
    <dgm:pt modelId="{4BAAC2FB-9FAF-4130-B85A-3C21C556696E}" type="pres">
      <dgm:prSet presAssocID="{13D11C96-7181-42EC-B028-D6E4D813D4A7}" presName="spacer" presStyleCnt="0"/>
      <dgm:spPr/>
    </dgm:pt>
    <dgm:pt modelId="{ECC78DB1-C2D8-4ACF-8A5B-6CE2E0F33FC6}" type="pres">
      <dgm:prSet presAssocID="{76F9595D-138E-4E98-8FE1-DEF23D912078}" presName="parentText" presStyleLbl="node1" presStyleIdx="2" presStyleCnt="4">
        <dgm:presLayoutVars>
          <dgm:chMax val="0"/>
          <dgm:bulletEnabled val="1"/>
        </dgm:presLayoutVars>
      </dgm:prSet>
      <dgm:spPr/>
    </dgm:pt>
    <dgm:pt modelId="{AB9D8F4B-6DF8-4293-81A9-BEC289EC21D4}" type="pres">
      <dgm:prSet presAssocID="{25745DAE-4D29-48F3-8980-5EBC20762DDB}" presName="spacer" presStyleCnt="0"/>
      <dgm:spPr/>
    </dgm:pt>
    <dgm:pt modelId="{CE9295AA-07A2-443D-A285-DFE21A785FFF}" type="pres">
      <dgm:prSet presAssocID="{35BA87B5-4166-40BE-8B09-C520D4A3C93C}" presName="parentText" presStyleLbl="node1" presStyleIdx="3" presStyleCnt="4">
        <dgm:presLayoutVars>
          <dgm:chMax val="0"/>
          <dgm:bulletEnabled val="1"/>
        </dgm:presLayoutVars>
      </dgm:prSet>
      <dgm:spPr/>
    </dgm:pt>
  </dgm:ptLst>
  <dgm:cxnLst>
    <dgm:cxn modelId="{00A46C18-A96C-4C79-8B15-B82F79630B5F}" type="presOf" srcId="{F2A5EC10-A500-41E4-805D-A50A6ABB234C}" destId="{3CC4663A-8A98-4182-93CB-B672D7B622F9}" srcOrd="0" destOrd="0" presId="urn:microsoft.com/office/officeart/2005/8/layout/vList2"/>
    <dgm:cxn modelId="{B48D157B-E222-4C27-BC06-972524F80825}" srcId="{12D1B15B-8337-409C-9322-D71DE6DEB33A}" destId="{F2A5EC10-A500-41E4-805D-A50A6ABB234C}" srcOrd="0" destOrd="0" parTransId="{18F38D4D-6FAF-404D-9EB6-8AD9DEC2DEEF}" sibTransId="{92701079-1010-4094-8742-4755A0A78A8E}"/>
    <dgm:cxn modelId="{8D3ACE9C-DE9F-42F9-84BD-58B81E38F836}" type="presOf" srcId="{35BA87B5-4166-40BE-8B09-C520D4A3C93C}" destId="{CE9295AA-07A2-443D-A285-DFE21A785FFF}" srcOrd="0" destOrd="0" presId="urn:microsoft.com/office/officeart/2005/8/layout/vList2"/>
    <dgm:cxn modelId="{EAB7B9AA-A7DF-4AA9-BD20-3F5CD470D6DA}" type="presOf" srcId="{12D1B15B-8337-409C-9322-D71DE6DEB33A}" destId="{414133A9-772D-4767-95A3-F91F2CBAA95D}" srcOrd="0" destOrd="0" presId="urn:microsoft.com/office/officeart/2005/8/layout/vList2"/>
    <dgm:cxn modelId="{7B04CCC8-9A45-4909-AC86-D7868307F0DE}" srcId="{12D1B15B-8337-409C-9322-D71DE6DEB33A}" destId="{316A1014-F4B9-44AC-BC17-1C806AB77AD9}" srcOrd="1" destOrd="0" parTransId="{A49DF925-C4AC-46AF-838C-302125438605}" sibTransId="{13D11C96-7181-42EC-B028-D6E4D813D4A7}"/>
    <dgm:cxn modelId="{461EBECB-87C5-4EF9-A898-F3AD173B8B13}" type="presOf" srcId="{316A1014-F4B9-44AC-BC17-1C806AB77AD9}" destId="{8F836D3C-A94E-4FDD-BCEB-0206D15A6771}" srcOrd="0" destOrd="0" presId="urn:microsoft.com/office/officeart/2005/8/layout/vList2"/>
    <dgm:cxn modelId="{5A2513E3-C524-430D-AB9F-C2D72D4899A0}" srcId="{12D1B15B-8337-409C-9322-D71DE6DEB33A}" destId="{35BA87B5-4166-40BE-8B09-C520D4A3C93C}" srcOrd="3" destOrd="0" parTransId="{FE338CB1-7358-4285-BADA-65B32B6D4863}" sibTransId="{DD9F948A-9146-4C50-9A6E-C8FA209F85A1}"/>
    <dgm:cxn modelId="{6BDD30F7-E73B-432C-8B02-A0C4D0F4F32C}" srcId="{12D1B15B-8337-409C-9322-D71DE6DEB33A}" destId="{76F9595D-138E-4E98-8FE1-DEF23D912078}" srcOrd="2" destOrd="0" parTransId="{C4097832-C8F6-47A8-983C-4FEEF6D4C8EA}" sibTransId="{25745DAE-4D29-48F3-8980-5EBC20762DDB}"/>
    <dgm:cxn modelId="{14E972FE-1D5A-4CE1-AC2C-8ED9CDFC8916}" type="presOf" srcId="{76F9595D-138E-4E98-8FE1-DEF23D912078}" destId="{ECC78DB1-C2D8-4ACF-8A5B-6CE2E0F33FC6}" srcOrd="0" destOrd="0" presId="urn:microsoft.com/office/officeart/2005/8/layout/vList2"/>
    <dgm:cxn modelId="{0F6B3CF1-50F5-43E1-9F9D-A5DD03C5A551}" type="presParOf" srcId="{414133A9-772D-4767-95A3-F91F2CBAA95D}" destId="{3CC4663A-8A98-4182-93CB-B672D7B622F9}" srcOrd="0" destOrd="0" presId="urn:microsoft.com/office/officeart/2005/8/layout/vList2"/>
    <dgm:cxn modelId="{595A2B64-F7BE-470E-9667-84779E2B55EF}" type="presParOf" srcId="{414133A9-772D-4767-95A3-F91F2CBAA95D}" destId="{72B2B222-9140-4A64-9C91-CEDEC782FF00}" srcOrd="1" destOrd="0" presId="urn:microsoft.com/office/officeart/2005/8/layout/vList2"/>
    <dgm:cxn modelId="{1EEA307C-4D6B-4F53-8462-7C2C8A416708}" type="presParOf" srcId="{414133A9-772D-4767-95A3-F91F2CBAA95D}" destId="{8F836D3C-A94E-4FDD-BCEB-0206D15A6771}" srcOrd="2" destOrd="0" presId="urn:microsoft.com/office/officeart/2005/8/layout/vList2"/>
    <dgm:cxn modelId="{F67C57E7-A243-4AF8-888E-911596064D83}" type="presParOf" srcId="{414133A9-772D-4767-95A3-F91F2CBAA95D}" destId="{4BAAC2FB-9FAF-4130-B85A-3C21C556696E}" srcOrd="3" destOrd="0" presId="urn:microsoft.com/office/officeart/2005/8/layout/vList2"/>
    <dgm:cxn modelId="{6C817BBA-814E-42AD-97F1-8950D094ABC0}" type="presParOf" srcId="{414133A9-772D-4767-95A3-F91F2CBAA95D}" destId="{ECC78DB1-C2D8-4ACF-8A5B-6CE2E0F33FC6}" srcOrd="4" destOrd="0" presId="urn:microsoft.com/office/officeart/2005/8/layout/vList2"/>
    <dgm:cxn modelId="{13A3869A-51A4-4A6E-AD2F-21A879570358}" type="presParOf" srcId="{414133A9-772D-4767-95A3-F91F2CBAA95D}" destId="{AB9D8F4B-6DF8-4293-81A9-BEC289EC21D4}" srcOrd="5" destOrd="0" presId="urn:microsoft.com/office/officeart/2005/8/layout/vList2"/>
    <dgm:cxn modelId="{F7EA33A0-A389-44CF-819B-5FBC451470FA}" type="presParOf" srcId="{414133A9-772D-4767-95A3-F91F2CBAA95D}" destId="{CE9295AA-07A2-443D-A285-DFE21A785FFF}"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827D563-4B72-46B5-98A6-F7BDA64383B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C006B5F-734E-4944-B652-48D265C1BC95}">
      <dgm:prSet/>
      <dgm:spPr/>
      <dgm:t>
        <a:bodyPr/>
        <a:lstStyle/>
        <a:p>
          <a:r>
            <a:rPr lang="tr-TR"/>
            <a:t>3. Fazla Üretimin Etkin Kullanımı</a:t>
          </a:r>
          <a:endParaRPr lang="en-US"/>
        </a:p>
      </dgm:t>
    </dgm:pt>
    <dgm:pt modelId="{93856C24-2287-4005-8E49-A003C3B239EE}" type="parTrans" cxnId="{8F5E7329-F473-4E8C-9535-F51C1A430068}">
      <dgm:prSet/>
      <dgm:spPr/>
      <dgm:t>
        <a:bodyPr/>
        <a:lstStyle/>
        <a:p>
          <a:endParaRPr lang="en-US"/>
        </a:p>
      </dgm:t>
    </dgm:pt>
    <dgm:pt modelId="{6F00065E-E210-47E5-B7BD-8C0A747795AE}" type="sibTrans" cxnId="{8F5E7329-F473-4E8C-9535-F51C1A430068}">
      <dgm:prSet/>
      <dgm:spPr/>
      <dgm:t>
        <a:bodyPr/>
        <a:lstStyle/>
        <a:p>
          <a:endParaRPr lang="en-US"/>
        </a:p>
      </dgm:t>
    </dgm:pt>
    <dgm:pt modelId="{686462FD-3F26-40F0-A79A-1D6E9ED24E14}">
      <dgm:prSet/>
      <dgm:spPr/>
      <dgm:t>
        <a:bodyPr/>
        <a:lstStyle/>
        <a:p>
          <a:r>
            <a:rPr lang="tr-TR"/>
            <a:t>Uluslararası pazarlama, üreticilerin fazla üretimi etkin bir şekilde kullanmalarına yardımcı olur.</a:t>
          </a:r>
          <a:endParaRPr lang="en-US"/>
        </a:p>
      </dgm:t>
    </dgm:pt>
    <dgm:pt modelId="{7B601DA6-AA65-486F-B36D-8566F11ACFAC}" type="parTrans" cxnId="{7813827D-F313-49D0-A90D-2E22C8830CF9}">
      <dgm:prSet/>
      <dgm:spPr/>
      <dgm:t>
        <a:bodyPr/>
        <a:lstStyle/>
        <a:p>
          <a:endParaRPr lang="en-US"/>
        </a:p>
      </dgm:t>
    </dgm:pt>
    <dgm:pt modelId="{D99540E2-FB2B-4E03-A499-B3E751CE9856}" type="sibTrans" cxnId="{7813827D-F313-49D0-A90D-2E22C8830CF9}">
      <dgm:prSet/>
      <dgm:spPr/>
      <dgm:t>
        <a:bodyPr/>
        <a:lstStyle/>
        <a:p>
          <a:endParaRPr lang="en-US"/>
        </a:p>
      </dgm:t>
    </dgm:pt>
    <dgm:pt modelId="{420F832A-8E6B-41D3-99FA-35AB3294F903}">
      <dgm:prSet/>
      <dgm:spPr/>
      <dgm:t>
        <a:bodyPr/>
        <a:lstStyle/>
        <a:p>
          <a:r>
            <a:rPr lang="tr-TR"/>
            <a:t>Bir ülkede fazla üretilen malların başka bir ülkeye nakliyesini içerir. Bu şekilde, ithalatçı ve ihracatçı ülkeler arasındaki ürün dövizleri her bir özel ihtiyacı karşılayabilir.</a:t>
          </a:r>
          <a:endParaRPr lang="en-US"/>
        </a:p>
      </dgm:t>
    </dgm:pt>
    <dgm:pt modelId="{7C9798FB-8BC2-40AF-8A6B-38B4B9F0216A}" type="parTrans" cxnId="{CE54276E-FB7C-4B6F-8162-A1F7E73691CF}">
      <dgm:prSet/>
      <dgm:spPr/>
      <dgm:t>
        <a:bodyPr/>
        <a:lstStyle/>
        <a:p>
          <a:endParaRPr lang="en-US"/>
        </a:p>
      </dgm:t>
    </dgm:pt>
    <dgm:pt modelId="{00BECA43-FEF3-40D2-AEB1-BC9898282CCD}" type="sibTrans" cxnId="{CE54276E-FB7C-4B6F-8162-A1F7E73691CF}">
      <dgm:prSet/>
      <dgm:spPr/>
      <dgm:t>
        <a:bodyPr/>
        <a:lstStyle/>
        <a:p>
          <a:endParaRPr lang="en-US"/>
        </a:p>
      </dgm:t>
    </dgm:pt>
    <dgm:pt modelId="{B26D315E-BF46-4A0C-82AB-565B9D6080F0}">
      <dgm:prSet/>
      <dgm:spPr/>
      <dgm:t>
        <a:bodyPr/>
        <a:lstStyle/>
        <a:p>
          <a:r>
            <a:rPr lang="tr-TR"/>
            <a:t>Diğer bir deyişle, yerli üretimde fazla olan hammadde, mal veya hizmetler dış pazarlara sevk edilebilir.</a:t>
          </a:r>
          <a:endParaRPr lang="en-US"/>
        </a:p>
      </dgm:t>
    </dgm:pt>
    <dgm:pt modelId="{983FE7AC-D401-44C3-BA7C-305E330FFE93}" type="parTrans" cxnId="{420A81C5-1763-4CE0-9054-CF33D09CE63D}">
      <dgm:prSet/>
      <dgm:spPr/>
      <dgm:t>
        <a:bodyPr/>
        <a:lstStyle/>
        <a:p>
          <a:endParaRPr lang="en-US"/>
        </a:p>
      </dgm:t>
    </dgm:pt>
    <dgm:pt modelId="{FE6121DB-7405-4E64-B2F5-5E2DEF994954}" type="sibTrans" cxnId="{420A81C5-1763-4CE0-9054-CF33D09CE63D}">
      <dgm:prSet/>
      <dgm:spPr/>
      <dgm:t>
        <a:bodyPr/>
        <a:lstStyle/>
        <a:p>
          <a:endParaRPr lang="en-US"/>
        </a:p>
      </dgm:t>
    </dgm:pt>
    <dgm:pt modelId="{148D6CAE-7534-4760-AB08-B954B19E2B90}" type="pres">
      <dgm:prSet presAssocID="{A827D563-4B72-46B5-98A6-F7BDA64383B8}" presName="linear" presStyleCnt="0">
        <dgm:presLayoutVars>
          <dgm:animLvl val="lvl"/>
          <dgm:resizeHandles val="exact"/>
        </dgm:presLayoutVars>
      </dgm:prSet>
      <dgm:spPr/>
    </dgm:pt>
    <dgm:pt modelId="{267A3E18-EDD7-45BC-B00A-EACAE2180D99}" type="pres">
      <dgm:prSet presAssocID="{6C006B5F-734E-4944-B652-48D265C1BC95}" presName="parentText" presStyleLbl="node1" presStyleIdx="0" presStyleCnt="4">
        <dgm:presLayoutVars>
          <dgm:chMax val="0"/>
          <dgm:bulletEnabled val="1"/>
        </dgm:presLayoutVars>
      </dgm:prSet>
      <dgm:spPr/>
    </dgm:pt>
    <dgm:pt modelId="{77CFF3A1-DF90-4BA4-8B87-7572708BE750}" type="pres">
      <dgm:prSet presAssocID="{6F00065E-E210-47E5-B7BD-8C0A747795AE}" presName="spacer" presStyleCnt="0"/>
      <dgm:spPr/>
    </dgm:pt>
    <dgm:pt modelId="{4A9D80B4-1217-495D-B82D-4911CBDD63A6}" type="pres">
      <dgm:prSet presAssocID="{686462FD-3F26-40F0-A79A-1D6E9ED24E14}" presName="parentText" presStyleLbl="node1" presStyleIdx="1" presStyleCnt="4">
        <dgm:presLayoutVars>
          <dgm:chMax val="0"/>
          <dgm:bulletEnabled val="1"/>
        </dgm:presLayoutVars>
      </dgm:prSet>
      <dgm:spPr/>
    </dgm:pt>
    <dgm:pt modelId="{76114584-2183-4847-B490-356FFF406B6B}" type="pres">
      <dgm:prSet presAssocID="{D99540E2-FB2B-4E03-A499-B3E751CE9856}" presName="spacer" presStyleCnt="0"/>
      <dgm:spPr/>
    </dgm:pt>
    <dgm:pt modelId="{BD0D6EF4-E856-4883-93E1-872B92059F85}" type="pres">
      <dgm:prSet presAssocID="{420F832A-8E6B-41D3-99FA-35AB3294F903}" presName="parentText" presStyleLbl="node1" presStyleIdx="2" presStyleCnt="4">
        <dgm:presLayoutVars>
          <dgm:chMax val="0"/>
          <dgm:bulletEnabled val="1"/>
        </dgm:presLayoutVars>
      </dgm:prSet>
      <dgm:spPr/>
    </dgm:pt>
    <dgm:pt modelId="{268B6AA8-699E-4441-9766-3E9648A7BFCD}" type="pres">
      <dgm:prSet presAssocID="{00BECA43-FEF3-40D2-AEB1-BC9898282CCD}" presName="spacer" presStyleCnt="0"/>
      <dgm:spPr/>
    </dgm:pt>
    <dgm:pt modelId="{F75F338C-8A62-4A3C-82A6-09112C3442D6}" type="pres">
      <dgm:prSet presAssocID="{B26D315E-BF46-4A0C-82AB-565B9D6080F0}" presName="parentText" presStyleLbl="node1" presStyleIdx="3" presStyleCnt="4">
        <dgm:presLayoutVars>
          <dgm:chMax val="0"/>
          <dgm:bulletEnabled val="1"/>
        </dgm:presLayoutVars>
      </dgm:prSet>
      <dgm:spPr/>
    </dgm:pt>
  </dgm:ptLst>
  <dgm:cxnLst>
    <dgm:cxn modelId="{8F5E7329-F473-4E8C-9535-F51C1A430068}" srcId="{A827D563-4B72-46B5-98A6-F7BDA64383B8}" destId="{6C006B5F-734E-4944-B652-48D265C1BC95}" srcOrd="0" destOrd="0" parTransId="{93856C24-2287-4005-8E49-A003C3B239EE}" sibTransId="{6F00065E-E210-47E5-B7BD-8C0A747795AE}"/>
    <dgm:cxn modelId="{CE54276E-FB7C-4B6F-8162-A1F7E73691CF}" srcId="{A827D563-4B72-46B5-98A6-F7BDA64383B8}" destId="{420F832A-8E6B-41D3-99FA-35AB3294F903}" srcOrd="2" destOrd="0" parTransId="{7C9798FB-8BC2-40AF-8A6B-38B4B9F0216A}" sibTransId="{00BECA43-FEF3-40D2-AEB1-BC9898282CCD}"/>
    <dgm:cxn modelId="{D5877E77-A3E6-455D-9640-565FDDA517C4}" type="presOf" srcId="{A827D563-4B72-46B5-98A6-F7BDA64383B8}" destId="{148D6CAE-7534-4760-AB08-B954B19E2B90}" srcOrd="0" destOrd="0" presId="urn:microsoft.com/office/officeart/2005/8/layout/vList2"/>
    <dgm:cxn modelId="{7813827D-F313-49D0-A90D-2E22C8830CF9}" srcId="{A827D563-4B72-46B5-98A6-F7BDA64383B8}" destId="{686462FD-3F26-40F0-A79A-1D6E9ED24E14}" srcOrd="1" destOrd="0" parTransId="{7B601DA6-AA65-486F-B36D-8566F11ACFAC}" sibTransId="{D99540E2-FB2B-4E03-A499-B3E751CE9856}"/>
    <dgm:cxn modelId="{5C1EC887-AFF5-4DF7-9201-445BD1EA7179}" type="presOf" srcId="{B26D315E-BF46-4A0C-82AB-565B9D6080F0}" destId="{F75F338C-8A62-4A3C-82A6-09112C3442D6}" srcOrd="0" destOrd="0" presId="urn:microsoft.com/office/officeart/2005/8/layout/vList2"/>
    <dgm:cxn modelId="{7AF07C9C-ED98-4717-AE25-66D3C875DD54}" type="presOf" srcId="{6C006B5F-734E-4944-B652-48D265C1BC95}" destId="{267A3E18-EDD7-45BC-B00A-EACAE2180D99}" srcOrd="0" destOrd="0" presId="urn:microsoft.com/office/officeart/2005/8/layout/vList2"/>
    <dgm:cxn modelId="{B54A06A0-36DD-4C99-80B7-046E34435E1D}" type="presOf" srcId="{420F832A-8E6B-41D3-99FA-35AB3294F903}" destId="{BD0D6EF4-E856-4883-93E1-872B92059F85}" srcOrd="0" destOrd="0" presId="urn:microsoft.com/office/officeart/2005/8/layout/vList2"/>
    <dgm:cxn modelId="{420A81C5-1763-4CE0-9054-CF33D09CE63D}" srcId="{A827D563-4B72-46B5-98A6-F7BDA64383B8}" destId="{B26D315E-BF46-4A0C-82AB-565B9D6080F0}" srcOrd="3" destOrd="0" parTransId="{983FE7AC-D401-44C3-BA7C-305E330FFE93}" sibTransId="{FE6121DB-7405-4E64-B2F5-5E2DEF994954}"/>
    <dgm:cxn modelId="{CBB696FD-F1D7-4A3C-B45D-D63FF41C65AC}" type="presOf" srcId="{686462FD-3F26-40F0-A79A-1D6E9ED24E14}" destId="{4A9D80B4-1217-495D-B82D-4911CBDD63A6}" srcOrd="0" destOrd="0" presId="urn:microsoft.com/office/officeart/2005/8/layout/vList2"/>
    <dgm:cxn modelId="{2697236F-AF38-40EF-8E74-745D49E71FB6}" type="presParOf" srcId="{148D6CAE-7534-4760-AB08-B954B19E2B90}" destId="{267A3E18-EDD7-45BC-B00A-EACAE2180D99}" srcOrd="0" destOrd="0" presId="urn:microsoft.com/office/officeart/2005/8/layout/vList2"/>
    <dgm:cxn modelId="{4DB32A5B-9F53-44BC-9CB3-8DD7ADFFB9B8}" type="presParOf" srcId="{148D6CAE-7534-4760-AB08-B954B19E2B90}" destId="{77CFF3A1-DF90-4BA4-8B87-7572708BE750}" srcOrd="1" destOrd="0" presId="urn:microsoft.com/office/officeart/2005/8/layout/vList2"/>
    <dgm:cxn modelId="{6BAFBC6F-4902-40F7-891B-BB185AF4D213}" type="presParOf" srcId="{148D6CAE-7534-4760-AB08-B954B19E2B90}" destId="{4A9D80B4-1217-495D-B82D-4911CBDD63A6}" srcOrd="2" destOrd="0" presId="urn:microsoft.com/office/officeart/2005/8/layout/vList2"/>
    <dgm:cxn modelId="{D7344123-C4B5-4BE3-A2CE-86BDCDAE9117}" type="presParOf" srcId="{148D6CAE-7534-4760-AB08-B954B19E2B90}" destId="{76114584-2183-4847-B490-356FFF406B6B}" srcOrd="3" destOrd="0" presId="urn:microsoft.com/office/officeart/2005/8/layout/vList2"/>
    <dgm:cxn modelId="{3D401AA2-2E2D-4950-94C4-B19553BCB03D}" type="presParOf" srcId="{148D6CAE-7534-4760-AB08-B954B19E2B90}" destId="{BD0D6EF4-E856-4883-93E1-872B92059F85}" srcOrd="4" destOrd="0" presId="urn:microsoft.com/office/officeart/2005/8/layout/vList2"/>
    <dgm:cxn modelId="{C928590B-6FC0-449F-885A-F490B5F0AE70}" type="presParOf" srcId="{148D6CAE-7534-4760-AB08-B954B19E2B90}" destId="{268B6AA8-699E-4441-9766-3E9648A7BFCD}" srcOrd="5" destOrd="0" presId="urn:microsoft.com/office/officeart/2005/8/layout/vList2"/>
    <dgm:cxn modelId="{0347DAA5-5C1C-4C2B-AB94-212E2DEBFF74}" type="presParOf" srcId="{148D6CAE-7534-4760-AB08-B954B19E2B90}" destId="{F75F338C-8A62-4A3C-82A6-09112C3442D6}"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E1E32B-C21D-404D-9407-10D40B0EA772}"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en-US"/>
        </a:p>
      </dgm:t>
    </dgm:pt>
    <dgm:pt modelId="{B3AF89E0-6AC1-4377-8A7A-24CE7DD27146}">
      <dgm:prSet/>
      <dgm:spPr/>
      <dgm:t>
        <a:bodyPr/>
        <a:lstStyle/>
        <a:p>
          <a:r>
            <a:rPr lang="tr-TR"/>
            <a:t>Daha geniş bir müşteri tabanının yanı sıra küresel pazarlama, potansiyel ekonomik gerilemelere karşı da koruma sağlar.</a:t>
          </a:r>
          <a:endParaRPr lang="en-US"/>
        </a:p>
      </dgm:t>
    </dgm:pt>
    <dgm:pt modelId="{92644D0D-D1CA-4C47-A7C5-F19BC71D1D58}" type="parTrans" cxnId="{360D80AD-5794-4B8E-8DC0-32904C9F48F0}">
      <dgm:prSet/>
      <dgm:spPr/>
      <dgm:t>
        <a:bodyPr/>
        <a:lstStyle/>
        <a:p>
          <a:endParaRPr lang="en-US"/>
        </a:p>
      </dgm:t>
    </dgm:pt>
    <dgm:pt modelId="{BA5F6A4F-C0B0-45B9-8FEF-BE29AB535886}" type="sibTrans" cxnId="{360D80AD-5794-4B8E-8DC0-32904C9F48F0}">
      <dgm:prSet/>
      <dgm:spPr/>
      <dgm:t>
        <a:bodyPr/>
        <a:lstStyle/>
        <a:p>
          <a:endParaRPr lang="en-US"/>
        </a:p>
      </dgm:t>
    </dgm:pt>
    <dgm:pt modelId="{E7E08B90-9BE1-4B85-BB76-395EDD91D0BD}">
      <dgm:prSet/>
      <dgm:spPr/>
      <dgm:t>
        <a:bodyPr/>
        <a:lstStyle/>
        <a:p>
          <a:r>
            <a:rPr lang="tr-TR"/>
            <a:t>Ev sahibi ve ev sahibi ülkeler arasındaki kültürel kısıtlamalar, uluslararası pazarlama stratejilerini engelleyebilir.</a:t>
          </a:r>
          <a:endParaRPr lang="en-US"/>
        </a:p>
      </dgm:t>
    </dgm:pt>
    <dgm:pt modelId="{52211735-2150-412E-B969-42516C44387B}" type="parTrans" cxnId="{F1238237-7B29-4F5D-A178-FCE588691EDA}">
      <dgm:prSet/>
      <dgm:spPr/>
      <dgm:t>
        <a:bodyPr/>
        <a:lstStyle/>
        <a:p>
          <a:endParaRPr lang="en-US"/>
        </a:p>
      </dgm:t>
    </dgm:pt>
    <dgm:pt modelId="{69B516A3-4DE8-4D57-9582-730EF2E47165}" type="sibTrans" cxnId="{F1238237-7B29-4F5D-A178-FCE588691EDA}">
      <dgm:prSet/>
      <dgm:spPr/>
      <dgm:t>
        <a:bodyPr/>
        <a:lstStyle/>
        <a:p>
          <a:endParaRPr lang="en-US"/>
        </a:p>
      </dgm:t>
    </dgm:pt>
    <dgm:pt modelId="{5774DA8F-388B-4EB8-8360-92AEC2E9B4C2}">
      <dgm:prSet/>
      <dgm:spPr/>
      <dgm:t>
        <a:bodyPr/>
        <a:lstStyle/>
        <a:p>
          <a:r>
            <a:rPr lang="tr-TR"/>
            <a:t>Uluslararası pazarlamanın diğer olumsuz yönleri arasında yüksek rekabet, hükümet kısıtlamaları ve savaş durumları yer alır.</a:t>
          </a:r>
          <a:endParaRPr lang="en-US"/>
        </a:p>
      </dgm:t>
    </dgm:pt>
    <dgm:pt modelId="{93ABFF60-1D75-481E-AD5F-7B7F59B6AA20}" type="parTrans" cxnId="{BD1923CF-55C5-42D6-B6C9-344CA81A4391}">
      <dgm:prSet/>
      <dgm:spPr/>
      <dgm:t>
        <a:bodyPr/>
        <a:lstStyle/>
        <a:p>
          <a:endParaRPr lang="en-US"/>
        </a:p>
      </dgm:t>
    </dgm:pt>
    <dgm:pt modelId="{B03F720F-FC3F-4402-ACB8-A2EF7A2DA19B}" type="sibTrans" cxnId="{BD1923CF-55C5-42D6-B6C9-344CA81A4391}">
      <dgm:prSet/>
      <dgm:spPr/>
      <dgm:t>
        <a:bodyPr/>
        <a:lstStyle/>
        <a:p>
          <a:endParaRPr lang="en-US"/>
        </a:p>
      </dgm:t>
    </dgm:pt>
    <dgm:pt modelId="{DA2BC1C8-6101-4A19-AB71-D1E712800F4B}" type="pres">
      <dgm:prSet presAssocID="{5EE1E32B-C21D-404D-9407-10D40B0EA772}" presName="linear" presStyleCnt="0">
        <dgm:presLayoutVars>
          <dgm:animLvl val="lvl"/>
          <dgm:resizeHandles val="exact"/>
        </dgm:presLayoutVars>
      </dgm:prSet>
      <dgm:spPr/>
    </dgm:pt>
    <dgm:pt modelId="{ED16FB4A-C190-4FA7-B1E0-86097735A777}" type="pres">
      <dgm:prSet presAssocID="{B3AF89E0-6AC1-4377-8A7A-24CE7DD27146}" presName="parentText" presStyleLbl="node1" presStyleIdx="0" presStyleCnt="3">
        <dgm:presLayoutVars>
          <dgm:chMax val="0"/>
          <dgm:bulletEnabled val="1"/>
        </dgm:presLayoutVars>
      </dgm:prSet>
      <dgm:spPr/>
    </dgm:pt>
    <dgm:pt modelId="{3A846B67-D480-4EF4-AD93-C56A97632110}" type="pres">
      <dgm:prSet presAssocID="{BA5F6A4F-C0B0-45B9-8FEF-BE29AB535886}" presName="spacer" presStyleCnt="0"/>
      <dgm:spPr/>
    </dgm:pt>
    <dgm:pt modelId="{4AD2CFD9-10F2-47E5-8BE2-AEFE07C84F8B}" type="pres">
      <dgm:prSet presAssocID="{E7E08B90-9BE1-4B85-BB76-395EDD91D0BD}" presName="parentText" presStyleLbl="node1" presStyleIdx="1" presStyleCnt="3">
        <dgm:presLayoutVars>
          <dgm:chMax val="0"/>
          <dgm:bulletEnabled val="1"/>
        </dgm:presLayoutVars>
      </dgm:prSet>
      <dgm:spPr/>
    </dgm:pt>
    <dgm:pt modelId="{162371D3-9812-44C3-9BF4-459AB135171E}" type="pres">
      <dgm:prSet presAssocID="{69B516A3-4DE8-4D57-9582-730EF2E47165}" presName="spacer" presStyleCnt="0"/>
      <dgm:spPr/>
    </dgm:pt>
    <dgm:pt modelId="{27951B3C-B108-4796-BF60-872D0571E0F5}" type="pres">
      <dgm:prSet presAssocID="{5774DA8F-388B-4EB8-8360-92AEC2E9B4C2}" presName="parentText" presStyleLbl="node1" presStyleIdx="2" presStyleCnt="3">
        <dgm:presLayoutVars>
          <dgm:chMax val="0"/>
          <dgm:bulletEnabled val="1"/>
        </dgm:presLayoutVars>
      </dgm:prSet>
      <dgm:spPr/>
    </dgm:pt>
  </dgm:ptLst>
  <dgm:cxnLst>
    <dgm:cxn modelId="{F1238237-7B29-4F5D-A178-FCE588691EDA}" srcId="{5EE1E32B-C21D-404D-9407-10D40B0EA772}" destId="{E7E08B90-9BE1-4B85-BB76-395EDD91D0BD}" srcOrd="1" destOrd="0" parTransId="{52211735-2150-412E-B969-42516C44387B}" sibTransId="{69B516A3-4DE8-4D57-9582-730EF2E47165}"/>
    <dgm:cxn modelId="{D370523F-9406-4559-AB74-BF16EE195692}" type="presOf" srcId="{5774DA8F-388B-4EB8-8360-92AEC2E9B4C2}" destId="{27951B3C-B108-4796-BF60-872D0571E0F5}" srcOrd="0" destOrd="0" presId="urn:microsoft.com/office/officeart/2005/8/layout/vList2"/>
    <dgm:cxn modelId="{7A67EA60-0FF9-426D-9F8A-96515EF28D65}" type="presOf" srcId="{E7E08B90-9BE1-4B85-BB76-395EDD91D0BD}" destId="{4AD2CFD9-10F2-47E5-8BE2-AEFE07C84F8B}" srcOrd="0" destOrd="0" presId="urn:microsoft.com/office/officeart/2005/8/layout/vList2"/>
    <dgm:cxn modelId="{5B96AA41-9694-4F77-810F-999B6ADF4A73}" type="presOf" srcId="{B3AF89E0-6AC1-4377-8A7A-24CE7DD27146}" destId="{ED16FB4A-C190-4FA7-B1E0-86097735A777}" srcOrd="0" destOrd="0" presId="urn:microsoft.com/office/officeart/2005/8/layout/vList2"/>
    <dgm:cxn modelId="{37211687-E480-4789-A818-BD05EBDEF224}" type="presOf" srcId="{5EE1E32B-C21D-404D-9407-10D40B0EA772}" destId="{DA2BC1C8-6101-4A19-AB71-D1E712800F4B}" srcOrd="0" destOrd="0" presId="urn:microsoft.com/office/officeart/2005/8/layout/vList2"/>
    <dgm:cxn modelId="{360D80AD-5794-4B8E-8DC0-32904C9F48F0}" srcId="{5EE1E32B-C21D-404D-9407-10D40B0EA772}" destId="{B3AF89E0-6AC1-4377-8A7A-24CE7DD27146}" srcOrd="0" destOrd="0" parTransId="{92644D0D-D1CA-4C47-A7C5-F19BC71D1D58}" sibTransId="{BA5F6A4F-C0B0-45B9-8FEF-BE29AB535886}"/>
    <dgm:cxn modelId="{BD1923CF-55C5-42D6-B6C9-344CA81A4391}" srcId="{5EE1E32B-C21D-404D-9407-10D40B0EA772}" destId="{5774DA8F-388B-4EB8-8360-92AEC2E9B4C2}" srcOrd="2" destOrd="0" parTransId="{93ABFF60-1D75-481E-AD5F-7B7F59B6AA20}" sibTransId="{B03F720F-FC3F-4402-ACB8-A2EF7A2DA19B}"/>
    <dgm:cxn modelId="{062F18B1-074E-44B1-B184-8B90A4A97A9E}" type="presParOf" srcId="{DA2BC1C8-6101-4A19-AB71-D1E712800F4B}" destId="{ED16FB4A-C190-4FA7-B1E0-86097735A777}" srcOrd="0" destOrd="0" presId="urn:microsoft.com/office/officeart/2005/8/layout/vList2"/>
    <dgm:cxn modelId="{3F85C3EC-D629-4773-BBDB-1D3AF67ABFCB}" type="presParOf" srcId="{DA2BC1C8-6101-4A19-AB71-D1E712800F4B}" destId="{3A846B67-D480-4EF4-AD93-C56A97632110}" srcOrd="1" destOrd="0" presId="urn:microsoft.com/office/officeart/2005/8/layout/vList2"/>
    <dgm:cxn modelId="{7F716199-7BFF-457D-B270-34A4113C247D}" type="presParOf" srcId="{DA2BC1C8-6101-4A19-AB71-D1E712800F4B}" destId="{4AD2CFD9-10F2-47E5-8BE2-AEFE07C84F8B}" srcOrd="2" destOrd="0" presId="urn:microsoft.com/office/officeart/2005/8/layout/vList2"/>
    <dgm:cxn modelId="{9BFFB12B-92C2-490F-8612-AE6091F07A61}" type="presParOf" srcId="{DA2BC1C8-6101-4A19-AB71-D1E712800F4B}" destId="{162371D3-9812-44C3-9BF4-459AB135171E}" srcOrd="3" destOrd="0" presId="urn:microsoft.com/office/officeart/2005/8/layout/vList2"/>
    <dgm:cxn modelId="{4CFC6425-96A3-478B-8611-C32ACFF278AC}" type="presParOf" srcId="{DA2BC1C8-6101-4A19-AB71-D1E712800F4B}" destId="{27951B3C-B108-4796-BF60-872D0571E0F5}" srcOrd="4"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686C308E-DFB3-43C6-9231-B5E7B8EB6C13}" type="doc">
      <dgm:prSet loTypeId="urn:microsoft.com/office/officeart/2005/8/layout/process4" loCatId="process" qsTypeId="urn:microsoft.com/office/officeart/2005/8/quickstyle/simple5" qsCatId="simple" csTypeId="urn:microsoft.com/office/officeart/2005/8/colors/colorful1" csCatId="colorful"/>
      <dgm:spPr/>
      <dgm:t>
        <a:bodyPr/>
        <a:lstStyle/>
        <a:p>
          <a:endParaRPr lang="en-US"/>
        </a:p>
      </dgm:t>
    </dgm:pt>
    <dgm:pt modelId="{58CCE7DB-76C7-4700-BFEA-07E99A1613F3}">
      <dgm:prSet/>
      <dgm:spPr/>
      <dgm:t>
        <a:bodyPr/>
        <a:lstStyle/>
        <a:p>
          <a:r>
            <a:rPr lang="tr-TR"/>
            <a:t>5. İstihdam fırsatları</a:t>
          </a:r>
          <a:endParaRPr lang="en-US"/>
        </a:p>
      </dgm:t>
    </dgm:pt>
    <dgm:pt modelId="{0736AF6C-081F-4CB5-8A36-5CA3EDB2DF1C}" type="parTrans" cxnId="{54599D75-A40C-4D22-8106-A7BDF3EDD72F}">
      <dgm:prSet/>
      <dgm:spPr/>
      <dgm:t>
        <a:bodyPr/>
        <a:lstStyle/>
        <a:p>
          <a:endParaRPr lang="en-US"/>
        </a:p>
      </dgm:t>
    </dgm:pt>
    <dgm:pt modelId="{949DD04D-13AF-494D-AA3A-DC67EB618112}" type="sibTrans" cxnId="{54599D75-A40C-4D22-8106-A7BDF3EDD72F}">
      <dgm:prSet/>
      <dgm:spPr/>
      <dgm:t>
        <a:bodyPr/>
        <a:lstStyle/>
        <a:p>
          <a:endParaRPr lang="en-US"/>
        </a:p>
      </dgm:t>
    </dgm:pt>
    <dgm:pt modelId="{AB4FAAF1-8020-4344-8E5C-C7B297FAF471}">
      <dgm:prSet/>
      <dgm:spPr/>
      <dgm:t>
        <a:bodyPr/>
        <a:lstStyle/>
        <a:p>
          <a:r>
            <a:rPr lang="tr-TR"/>
            <a:t>Küresel pazarlama, yabancı bir ülkede istihdam olanaklarını artırır.</a:t>
          </a:r>
          <a:endParaRPr lang="en-US"/>
        </a:p>
      </dgm:t>
    </dgm:pt>
    <dgm:pt modelId="{E9CB1561-C1A4-4906-B010-6AC4E02AA532}" type="parTrans" cxnId="{9779373A-1270-4293-8DA7-48B02F9CF148}">
      <dgm:prSet/>
      <dgm:spPr/>
      <dgm:t>
        <a:bodyPr/>
        <a:lstStyle/>
        <a:p>
          <a:endParaRPr lang="en-US"/>
        </a:p>
      </dgm:t>
    </dgm:pt>
    <dgm:pt modelId="{8421D7AE-231D-4192-9D55-20242DDC80C5}" type="sibTrans" cxnId="{9779373A-1270-4293-8DA7-48B02F9CF148}">
      <dgm:prSet/>
      <dgm:spPr/>
      <dgm:t>
        <a:bodyPr/>
        <a:lstStyle/>
        <a:p>
          <a:endParaRPr lang="en-US"/>
        </a:p>
      </dgm:t>
    </dgm:pt>
    <dgm:pt modelId="{159430D4-364E-41AC-848B-2FEB9108E83D}">
      <dgm:prSet/>
      <dgm:spPr/>
      <dgm:t>
        <a:bodyPr/>
        <a:lstStyle/>
        <a:p>
          <a:r>
            <a:rPr lang="tr-TR"/>
            <a:t>Uluslararası pazarlama, bir markanın kendi ülkesinde bulunmayabilecek özel yeteneklere erişim sağlar. Bunlar, diğerleri arasında pazarlama yöneticileri, pazarlama koordinatörleri ve çevirmenleri içerir.</a:t>
          </a:r>
          <a:endParaRPr lang="en-US"/>
        </a:p>
      </dgm:t>
    </dgm:pt>
    <dgm:pt modelId="{D11A734F-94FC-4699-B9E6-CAFFB7A7F327}" type="parTrans" cxnId="{F97750B7-BDFF-4A84-A480-9A991AF5A9CA}">
      <dgm:prSet/>
      <dgm:spPr/>
      <dgm:t>
        <a:bodyPr/>
        <a:lstStyle/>
        <a:p>
          <a:endParaRPr lang="en-US"/>
        </a:p>
      </dgm:t>
    </dgm:pt>
    <dgm:pt modelId="{1F132F1B-67F6-4AB5-BCC1-E8274A3AD95C}" type="sibTrans" cxnId="{F97750B7-BDFF-4A84-A480-9A991AF5A9CA}">
      <dgm:prSet/>
      <dgm:spPr/>
      <dgm:t>
        <a:bodyPr/>
        <a:lstStyle/>
        <a:p>
          <a:endParaRPr lang="en-US"/>
        </a:p>
      </dgm:t>
    </dgm:pt>
    <dgm:pt modelId="{77E040F7-1E2A-4C80-A238-DA6A6FC61ACC}">
      <dgm:prSet/>
      <dgm:spPr/>
      <dgm:t>
        <a:bodyPr/>
        <a:lstStyle/>
        <a:p>
          <a:r>
            <a:rPr lang="tr-TR"/>
            <a:t>Sonuç olarak, şirketler genellikle evde yararlı olabilecek benzersiz becerilere sahip işçileri işe alır.</a:t>
          </a:r>
          <a:endParaRPr lang="en-US"/>
        </a:p>
      </dgm:t>
    </dgm:pt>
    <dgm:pt modelId="{FB82C7A9-3286-4C22-83C3-2D7353083C57}" type="parTrans" cxnId="{B1D873E8-B1C4-48D6-A4C4-862BDBD261E4}">
      <dgm:prSet/>
      <dgm:spPr/>
      <dgm:t>
        <a:bodyPr/>
        <a:lstStyle/>
        <a:p>
          <a:endParaRPr lang="en-US"/>
        </a:p>
      </dgm:t>
    </dgm:pt>
    <dgm:pt modelId="{D482A1B4-87B6-41AA-8F3C-D1287A209545}" type="sibTrans" cxnId="{B1D873E8-B1C4-48D6-A4C4-862BDBD261E4}">
      <dgm:prSet/>
      <dgm:spPr/>
      <dgm:t>
        <a:bodyPr/>
        <a:lstStyle/>
        <a:p>
          <a:endParaRPr lang="en-US"/>
        </a:p>
      </dgm:t>
    </dgm:pt>
    <dgm:pt modelId="{F84490EE-3996-4D1B-8EE5-45B5FFE77A1E}">
      <dgm:prSet/>
      <dgm:spPr/>
      <dgm:t>
        <a:bodyPr/>
        <a:lstStyle/>
        <a:p>
          <a:r>
            <a:rPr lang="tr-TR"/>
            <a:t>Örneğin, reklamverenlerin yüzde 71'inden fazlası, en iyi reklam kampanyalarından bazılarının yurtdışında geliştirildiğine inanıyor. Dolayısıyla, benzer bir stratejiyi evde uygulamak rekabet avantajı sağlayabilir.</a:t>
          </a:r>
          <a:endParaRPr lang="en-US"/>
        </a:p>
      </dgm:t>
    </dgm:pt>
    <dgm:pt modelId="{BA08750E-D038-4DE4-A91D-7BE5248CA98B}" type="parTrans" cxnId="{D52EB164-D1BE-4355-AB7F-D1418B564729}">
      <dgm:prSet/>
      <dgm:spPr/>
      <dgm:t>
        <a:bodyPr/>
        <a:lstStyle/>
        <a:p>
          <a:endParaRPr lang="en-US"/>
        </a:p>
      </dgm:t>
    </dgm:pt>
    <dgm:pt modelId="{8C425732-FFF2-4447-B55A-0E3156C248DE}" type="sibTrans" cxnId="{D52EB164-D1BE-4355-AB7F-D1418B564729}">
      <dgm:prSet/>
      <dgm:spPr/>
      <dgm:t>
        <a:bodyPr/>
        <a:lstStyle/>
        <a:p>
          <a:endParaRPr lang="en-US"/>
        </a:p>
      </dgm:t>
    </dgm:pt>
    <dgm:pt modelId="{D8D53F30-0898-4961-B266-D06C35AE610E}" type="pres">
      <dgm:prSet presAssocID="{686C308E-DFB3-43C6-9231-B5E7B8EB6C13}" presName="Name0" presStyleCnt="0">
        <dgm:presLayoutVars>
          <dgm:dir/>
          <dgm:animLvl val="lvl"/>
          <dgm:resizeHandles val="exact"/>
        </dgm:presLayoutVars>
      </dgm:prSet>
      <dgm:spPr/>
    </dgm:pt>
    <dgm:pt modelId="{6C029B91-2D9C-47C6-ACD4-84B4AB53674B}" type="pres">
      <dgm:prSet presAssocID="{F84490EE-3996-4D1B-8EE5-45B5FFE77A1E}" presName="boxAndChildren" presStyleCnt="0"/>
      <dgm:spPr/>
    </dgm:pt>
    <dgm:pt modelId="{E71E8C1C-5FBC-4C9E-A44A-EAA3DACEABE1}" type="pres">
      <dgm:prSet presAssocID="{F84490EE-3996-4D1B-8EE5-45B5FFE77A1E}" presName="parentTextBox" presStyleLbl="node1" presStyleIdx="0" presStyleCnt="5"/>
      <dgm:spPr/>
    </dgm:pt>
    <dgm:pt modelId="{BB9FBDB7-617D-4C10-9C1F-8E9E10C1DAC9}" type="pres">
      <dgm:prSet presAssocID="{D482A1B4-87B6-41AA-8F3C-D1287A209545}" presName="sp" presStyleCnt="0"/>
      <dgm:spPr/>
    </dgm:pt>
    <dgm:pt modelId="{AE763181-9DBF-49EE-BE4F-C6C4BFAB048C}" type="pres">
      <dgm:prSet presAssocID="{77E040F7-1E2A-4C80-A238-DA6A6FC61ACC}" presName="arrowAndChildren" presStyleCnt="0"/>
      <dgm:spPr/>
    </dgm:pt>
    <dgm:pt modelId="{BC101CB4-9E7C-4E5A-90FB-5183EAF33975}" type="pres">
      <dgm:prSet presAssocID="{77E040F7-1E2A-4C80-A238-DA6A6FC61ACC}" presName="parentTextArrow" presStyleLbl="node1" presStyleIdx="1" presStyleCnt="5"/>
      <dgm:spPr/>
    </dgm:pt>
    <dgm:pt modelId="{924F6C69-FC4D-49DA-9BDF-45764C018015}" type="pres">
      <dgm:prSet presAssocID="{1F132F1B-67F6-4AB5-BCC1-E8274A3AD95C}" presName="sp" presStyleCnt="0"/>
      <dgm:spPr/>
    </dgm:pt>
    <dgm:pt modelId="{28524700-BBDA-430B-B9BA-0A6E7EA69A95}" type="pres">
      <dgm:prSet presAssocID="{159430D4-364E-41AC-848B-2FEB9108E83D}" presName="arrowAndChildren" presStyleCnt="0"/>
      <dgm:spPr/>
    </dgm:pt>
    <dgm:pt modelId="{C6833B52-A7A8-4108-A506-0253DF2CB7B4}" type="pres">
      <dgm:prSet presAssocID="{159430D4-364E-41AC-848B-2FEB9108E83D}" presName="parentTextArrow" presStyleLbl="node1" presStyleIdx="2" presStyleCnt="5"/>
      <dgm:spPr/>
    </dgm:pt>
    <dgm:pt modelId="{E4ECFAED-56B3-4C77-B608-28C859A32B8F}" type="pres">
      <dgm:prSet presAssocID="{8421D7AE-231D-4192-9D55-20242DDC80C5}" presName="sp" presStyleCnt="0"/>
      <dgm:spPr/>
    </dgm:pt>
    <dgm:pt modelId="{213C87E3-856C-4B09-8C12-88F3C5058118}" type="pres">
      <dgm:prSet presAssocID="{AB4FAAF1-8020-4344-8E5C-C7B297FAF471}" presName="arrowAndChildren" presStyleCnt="0"/>
      <dgm:spPr/>
    </dgm:pt>
    <dgm:pt modelId="{8CA7B8D9-21B3-465E-88A2-FD17D9496A26}" type="pres">
      <dgm:prSet presAssocID="{AB4FAAF1-8020-4344-8E5C-C7B297FAF471}" presName="parentTextArrow" presStyleLbl="node1" presStyleIdx="3" presStyleCnt="5"/>
      <dgm:spPr/>
    </dgm:pt>
    <dgm:pt modelId="{5D0D960D-1C4A-4300-8A21-AD0A1600A5AD}" type="pres">
      <dgm:prSet presAssocID="{949DD04D-13AF-494D-AA3A-DC67EB618112}" presName="sp" presStyleCnt="0"/>
      <dgm:spPr/>
    </dgm:pt>
    <dgm:pt modelId="{9EB66567-AC41-4C74-BABE-8D38EE5AD1B8}" type="pres">
      <dgm:prSet presAssocID="{58CCE7DB-76C7-4700-BFEA-07E99A1613F3}" presName="arrowAndChildren" presStyleCnt="0"/>
      <dgm:spPr/>
    </dgm:pt>
    <dgm:pt modelId="{CA79B6B6-B472-4ED6-AC4F-EFC839B01342}" type="pres">
      <dgm:prSet presAssocID="{58CCE7DB-76C7-4700-BFEA-07E99A1613F3}" presName="parentTextArrow" presStyleLbl="node1" presStyleIdx="4" presStyleCnt="5"/>
      <dgm:spPr/>
    </dgm:pt>
  </dgm:ptLst>
  <dgm:cxnLst>
    <dgm:cxn modelId="{C6A97C28-C733-4024-9B8D-F4096086B6AB}" type="presOf" srcId="{159430D4-364E-41AC-848B-2FEB9108E83D}" destId="{C6833B52-A7A8-4108-A506-0253DF2CB7B4}" srcOrd="0" destOrd="0" presId="urn:microsoft.com/office/officeart/2005/8/layout/process4"/>
    <dgm:cxn modelId="{9779373A-1270-4293-8DA7-48B02F9CF148}" srcId="{686C308E-DFB3-43C6-9231-B5E7B8EB6C13}" destId="{AB4FAAF1-8020-4344-8E5C-C7B297FAF471}" srcOrd="1" destOrd="0" parTransId="{E9CB1561-C1A4-4906-B010-6AC4E02AA532}" sibTransId="{8421D7AE-231D-4192-9D55-20242DDC80C5}"/>
    <dgm:cxn modelId="{D52EB164-D1BE-4355-AB7F-D1418B564729}" srcId="{686C308E-DFB3-43C6-9231-B5E7B8EB6C13}" destId="{F84490EE-3996-4D1B-8EE5-45B5FFE77A1E}" srcOrd="4" destOrd="0" parTransId="{BA08750E-D038-4DE4-A91D-7BE5248CA98B}" sibTransId="{8C425732-FFF2-4447-B55A-0E3156C248DE}"/>
    <dgm:cxn modelId="{A5F3CF44-2044-414F-9297-BCC90FF2E0AD}" type="presOf" srcId="{77E040F7-1E2A-4C80-A238-DA6A6FC61ACC}" destId="{BC101CB4-9E7C-4E5A-90FB-5183EAF33975}" srcOrd="0" destOrd="0" presId="urn:microsoft.com/office/officeart/2005/8/layout/process4"/>
    <dgm:cxn modelId="{54599D75-A40C-4D22-8106-A7BDF3EDD72F}" srcId="{686C308E-DFB3-43C6-9231-B5E7B8EB6C13}" destId="{58CCE7DB-76C7-4700-BFEA-07E99A1613F3}" srcOrd="0" destOrd="0" parTransId="{0736AF6C-081F-4CB5-8A36-5CA3EDB2DF1C}" sibTransId="{949DD04D-13AF-494D-AA3A-DC67EB618112}"/>
    <dgm:cxn modelId="{7A55E476-2D16-42AF-AE88-D0B78B941DE4}" type="presOf" srcId="{F84490EE-3996-4D1B-8EE5-45B5FFE77A1E}" destId="{E71E8C1C-5FBC-4C9E-A44A-EAA3DACEABE1}" srcOrd="0" destOrd="0" presId="urn:microsoft.com/office/officeart/2005/8/layout/process4"/>
    <dgm:cxn modelId="{D2456757-9267-489E-9A92-A4E6117F337C}" type="presOf" srcId="{686C308E-DFB3-43C6-9231-B5E7B8EB6C13}" destId="{D8D53F30-0898-4961-B266-D06C35AE610E}" srcOrd="0" destOrd="0" presId="urn:microsoft.com/office/officeart/2005/8/layout/process4"/>
    <dgm:cxn modelId="{35ECBD90-6D89-4F64-AF5A-5ADEF14948E4}" type="presOf" srcId="{58CCE7DB-76C7-4700-BFEA-07E99A1613F3}" destId="{CA79B6B6-B472-4ED6-AC4F-EFC839B01342}" srcOrd="0" destOrd="0" presId="urn:microsoft.com/office/officeart/2005/8/layout/process4"/>
    <dgm:cxn modelId="{7AB862AA-B262-4A38-8BB5-65F47E5C485F}" type="presOf" srcId="{AB4FAAF1-8020-4344-8E5C-C7B297FAF471}" destId="{8CA7B8D9-21B3-465E-88A2-FD17D9496A26}" srcOrd="0" destOrd="0" presId="urn:microsoft.com/office/officeart/2005/8/layout/process4"/>
    <dgm:cxn modelId="{F97750B7-BDFF-4A84-A480-9A991AF5A9CA}" srcId="{686C308E-DFB3-43C6-9231-B5E7B8EB6C13}" destId="{159430D4-364E-41AC-848B-2FEB9108E83D}" srcOrd="2" destOrd="0" parTransId="{D11A734F-94FC-4699-B9E6-CAFFB7A7F327}" sibTransId="{1F132F1B-67F6-4AB5-BCC1-E8274A3AD95C}"/>
    <dgm:cxn modelId="{B1D873E8-B1C4-48D6-A4C4-862BDBD261E4}" srcId="{686C308E-DFB3-43C6-9231-B5E7B8EB6C13}" destId="{77E040F7-1E2A-4C80-A238-DA6A6FC61ACC}" srcOrd="3" destOrd="0" parTransId="{FB82C7A9-3286-4C22-83C3-2D7353083C57}" sibTransId="{D482A1B4-87B6-41AA-8F3C-D1287A209545}"/>
    <dgm:cxn modelId="{7E2D68F8-B64C-4009-8673-1246B9A35206}" type="presParOf" srcId="{D8D53F30-0898-4961-B266-D06C35AE610E}" destId="{6C029B91-2D9C-47C6-ACD4-84B4AB53674B}" srcOrd="0" destOrd="0" presId="urn:microsoft.com/office/officeart/2005/8/layout/process4"/>
    <dgm:cxn modelId="{298D476B-7547-4517-9053-2782F34E8B41}" type="presParOf" srcId="{6C029B91-2D9C-47C6-ACD4-84B4AB53674B}" destId="{E71E8C1C-5FBC-4C9E-A44A-EAA3DACEABE1}" srcOrd="0" destOrd="0" presId="urn:microsoft.com/office/officeart/2005/8/layout/process4"/>
    <dgm:cxn modelId="{C67A566E-E316-4418-A9C7-A07F94447D54}" type="presParOf" srcId="{D8D53F30-0898-4961-B266-D06C35AE610E}" destId="{BB9FBDB7-617D-4C10-9C1F-8E9E10C1DAC9}" srcOrd="1" destOrd="0" presId="urn:microsoft.com/office/officeart/2005/8/layout/process4"/>
    <dgm:cxn modelId="{1CA2262F-9605-4F1A-9320-05A9B66BD4BD}" type="presParOf" srcId="{D8D53F30-0898-4961-B266-D06C35AE610E}" destId="{AE763181-9DBF-49EE-BE4F-C6C4BFAB048C}" srcOrd="2" destOrd="0" presId="urn:microsoft.com/office/officeart/2005/8/layout/process4"/>
    <dgm:cxn modelId="{71EA221B-D036-4B67-8975-F0A92A40A7B6}" type="presParOf" srcId="{AE763181-9DBF-49EE-BE4F-C6C4BFAB048C}" destId="{BC101CB4-9E7C-4E5A-90FB-5183EAF33975}" srcOrd="0" destOrd="0" presId="urn:microsoft.com/office/officeart/2005/8/layout/process4"/>
    <dgm:cxn modelId="{84C8AA94-CAB6-4421-BBA4-DA716DB8D6C1}" type="presParOf" srcId="{D8D53F30-0898-4961-B266-D06C35AE610E}" destId="{924F6C69-FC4D-49DA-9BDF-45764C018015}" srcOrd="3" destOrd="0" presId="urn:microsoft.com/office/officeart/2005/8/layout/process4"/>
    <dgm:cxn modelId="{C14CA8F0-EFE2-4236-AD69-E696BCF475C5}" type="presParOf" srcId="{D8D53F30-0898-4961-B266-D06C35AE610E}" destId="{28524700-BBDA-430B-B9BA-0A6E7EA69A95}" srcOrd="4" destOrd="0" presId="urn:microsoft.com/office/officeart/2005/8/layout/process4"/>
    <dgm:cxn modelId="{CD42F0C1-7C54-44D8-8111-61722EF97305}" type="presParOf" srcId="{28524700-BBDA-430B-B9BA-0A6E7EA69A95}" destId="{C6833B52-A7A8-4108-A506-0253DF2CB7B4}" srcOrd="0" destOrd="0" presId="urn:microsoft.com/office/officeart/2005/8/layout/process4"/>
    <dgm:cxn modelId="{76F35419-39D7-4E5E-85B7-CF3B675B2F63}" type="presParOf" srcId="{D8D53F30-0898-4961-B266-D06C35AE610E}" destId="{E4ECFAED-56B3-4C77-B608-28C859A32B8F}" srcOrd="5" destOrd="0" presId="urn:microsoft.com/office/officeart/2005/8/layout/process4"/>
    <dgm:cxn modelId="{D9DA9ED0-F38B-4B3A-BE59-523F0F0A456A}" type="presParOf" srcId="{D8D53F30-0898-4961-B266-D06C35AE610E}" destId="{213C87E3-856C-4B09-8C12-88F3C5058118}" srcOrd="6" destOrd="0" presId="urn:microsoft.com/office/officeart/2005/8/layout/process4"/>
    <dgm:cxn modelId="{349EC1E4-56A1-4068-995F-84E852BC2780}" type="presParOf" srcId="{213C87E3-856C-4B09-8C12-88F3C5058118}" destId="{8CA7B8D9-21B3-465E-88A2-FD17D9496A26}" srcOrd="0" destOrd="0" presId="urn:microsoft.com/office/officeart/2005/8/layout/process4"/>
    <dgm:cxn modelId="{917498E3-93CD-4B70-8D1F-C5F793D51098}" type="presParOf" srcId="{D8D53F30-0898-4961-B266-D06C35AE610E}" destId="{5D0D960D-1C4A-4300-8A21-AD0A1600A5AD}" srcOrd="7" destOrd="0" presId="urn:microsoft.com/office/officeart/2005/8/layout/process4"/>
    <dgm:cxn modelId="{83602665-69AC-485B-96FF-36334C15D4F3}" type="presParOf" srcId="{D8D53F30-0898-4961-B266-D06C35AE610E}" destId="{9EB66567-AC41-4C74-BABE-8D38EE5AD1B8}" srcOrd="8" destOrd="0" presId="urn:microsoft.com/office/officeart/2005/8/layout/process4"/>
    <dgm:cxn modelId="{B170E397-CDDE-4F7D-ABCB-6150F890621F}" type="presParOf" srcId="{9EB66567-AC41-4C74-BABE-8D38EE5AD1B8}" destId="{CA79B6B6-B472-4ED6-AC4F-EFC839B01342}"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D3FF4788-A118-4BD9-9DC6-3987F3B96CE5}"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0258F7DC-668C-4BAF-910D-0D05EFFCC8BE}">
      <dgm:prSet/>
      <dgm:spPr/>
      <dgm:t>
        <a:bodyPr/>
        <a:lstStyle/>
        <a:p>
          <a:r>
            <a:rPr lang="tr-TR"/>
            <a:t>3. Savaş Durumları</a:t>
          </a:r>
          <a:endParaRPr lang="en-US"/>
        </a:p>
      </dgm:t>
    </dgm:pt>
    <dgm:pt modelId="{D51F548E-0C03-4E35-8129-8BBFEFF3965C}" type="parTrans" cxnId="{83BED568-F901-4489-949E-9DB7195E1504}">
      <dgm:prSet/>
      <dgm:spPr/>
      <dgm:t>
        <a:bodyPr/>
        <a:lstStyle/>
        <a:p>
          <a:endParaRPr lang="en-US"/>
        </a:p>
      </dgm:t>
    </dgm:pt>
    <dgm:pt modelId="{CADDBCAE-CB99-4899-9160-69EFC619EAA8}" type="sibTrans" cxnId="{83BED568-F901-4489-949E-9DB7195E1504}">
      <dgm:prSet/>
      <dgm:spPr/>
      <dgm:t>
        <a:bodyPr/>
        <a:lstStyle/>
        <a:p>
          <a:endParaRPr lang="en-US"/>
        </a:p>
      </dgm:t>
    </dgm:pt>
    <dgm:pt modelId="{C082D35F-DD8F-40E9-88B1-1AF30CA09BD9}">
      <dgm:prSet/>
      <dgm:spPr/>
      <dgm:t>
        <a:bodyPr/>
        <a:lstStyle/>
        <a:p>
          <a:r>
            <a:rPr lang="tr-TR"/>
            <a:t>Uluslar arasındaki gerilimler ve savaş benzeri durumlar uluslararası pazarlamayı ciddi şekilde etkileyebilir.</a:t>
          </a:r>
          <a:endParaRPr lang="en-US"/>
        </a:p>
      </dgm:t>
    </dgm:pt>
    <dgm:pt modelId="{CB733CF8-EF47-4178-AACF-AF6205FAA3A5}" type="parTrans" cxnId="{95259DBD-5602-4389-848F-5D96C2A69D54}">
      <dgm:prSet/>
      <dgm:spPr/>
      <dgm:t>
        <a:bodyPr/>
        <a:lstStyle/>
        <a:p>
          <a:endParaRPr lang="en-US"/>
        </a:p>
      </dgm:t>
    </dgm:pt>
    <dgm:pt modelId="{4F6101A4-0303-462F-916F-F4664D43F810}" type="sibTrans" cxnId="{95259DBD-5602-4389-848F-5D96C2A69D54}">
      <dgm:prSet/>
      <dgm:spPr/>
      <dgm:t>
        <a:bodyPr/>
        <a:lstStyle/>
        <a:p>
          <a:endParaRPr lang="en-US"/>
        </a:p>
      </dgm:t>
    </dgm:pt>
    <dgm:pt modelId="{80D46511-46F9-4404-90F6-30BB94E5703B}">
      <dgm:prSet/>
      <dgm:spPr/>
      <dgm:t>
        <a:bodyPr/>
        <a:lstStyle/>
        <a:p>
          <a:r>
            <a:rPr lang="tr-TR"/>
            <a:t>Sonuç olarak, diğer ülkelerde ürün ve hizmet satabilme kabiliyeti diplomatik ilişkilere tabidir. Bu ülkeler dostça kaldıkları sürece ticaret sorunsuz ilerleyecektir.</a:t>
          </a:r>
          <a:endParaRPr lang="en-US"/>
        </a:p>
      </dgm:t>
    </dgm:pt>
    <dgm:pt modelId="{52D713B6-95DA-40C1-91FC-9608143E5A2A}" type="parTrans" cxnId="{1A79630D-33BB-49A5-86D7-2EDD6BDBB21F}">
      <dgm:prSet/>
      <dgm:spPr/>
      <dgm:t>
        <a:bodyPr/>
        <a:lstStyle/>
        <a:p>
          <a:endParaRPr lang="en-US"/>
        </a:p>
      </dgm:t>
    </dgm:pt>
    <dgm:pt modelId="{9F8230AB-FE0E-43BE-BB08-64C3FC0D9CFF}" type="sibTrans" cxnId="{1A79630D-33BB-49A5-86D7-2EDD6BDBB21F}">
      <dgm:prSet/>
      <dgm:spPr/>
      <dgm:t>
        <a:bodyPr/>
        <a:lstStyle/>
        <a:p>
          <a:endParaRPr lang="en-US"/>
        </a:p>
      </dgm:t>
    </dgm:pt>
    <dgm:pt modelId="{2B9D4CA4-8298-4DF5-B57A-6DD4721C8A1F}">
      <dgm:prSet/>
      <dgm:spPr/>
      <dgm:t>
        <a:bodyPr/>
        <a:lstStyle/>
        <a:p>
          <a:r>
            <a:rPr lang="tr-TR"/>
            <a:t>Ancak ev sahibi ülkedeki herhangi bir gerginlik büyük kayıplara yol açabilir. Bazı durumlarda, işlemlerin tamamen durdurulmasına neden olabilir.</a:t>
          </a:r>
          <a:endParaRPr lang="en-US"/>
        </a:p>
      </dgm:t>
    </dgm:pt>
    <dgm:pt modelId="{36B55F57-6C31-4743-83F0-7674BF7AE538}" type="parTrans" cxnId="{91AFA5D2-C51B-4E9B-9A93-83845EB442C0}">
      <dgm:prSet/>
      <dgm:spPr/>
      <dgm:t>
        <a:bodyPr/>
        <a:lstStyle/>
        <a:p>
          <a:endParaRPr lang="en-US"/>
        </a:p>
      </dgm:t>
    </dgm:pt>
    <dgm:pt modelId="{4AF87B5E-F210-4CD4-ADC9-246A90AD90DE}" type="sibTrans" cxnId="{91AFA5D2-C51B-4E9B-9A93-83845EB442C0}">
      <dgm:prSet/>
      <dgm:spPr/>
      <dgm:t>
        <a:bodyPr/>
        <a:lstStyle/>
        <a:p>
          <a:endParaRPr lang="en-US"/>
        </a:p>
      </dgm:t>
    </dgm:pt>
    <dgm:pt modelId="{063DE3F2-7086-4B94-A3B2-2FE282ABDC5E}">
      <dgm:prSet/>
      <dgm:spPr/>
      <dgm:t>
        <a:bodyPr/>
        <a:lstStyle/>
        <a:p>
          <a:r>
            <a:rPr lang="tr-TR"/>
            <a:t>4. Yüksek Rekabet</a:t>
          </a:r>
          <a:endParaRPr lang="en-US"/>
        </a:p>
      </dgm:t>
    </dgm:pt>
    <dgm:pt modelId="{08FB235D-6DFA-4373-B676-AA804B42D2D7}" type="parTrans" cxnId="{38B63C22-63D1-4265-8D28-4058770DB3A7}">
      <dgm:prSet/>
      <dgm:spPr/>
      <dgm:t>
        <a:bodyPr/>
        <a:lstStyle/>
        <a:p>
          <a:endParaRPr lang="en-US"/>
        </a:p>
      </dgm:t>
    </dgm:pt>
    <dgm:pt modelId="{30A442D0-F006-4DF7-9D05-684053D36F68}" type="sibTrans" cxnId="{38B63C22-63D1-4265-8D28-4058770DB3A7}">
      <dgm:prSet/>
      <dgm:spPr/>
      <dgm:t>
        <a:bodyPr/>
        <a:lstStyle/>
        <a:p>
          <a:endParaRPr lang="en-US"/>
        </a:p>
      </dgm:t>
    </dgm:pt>
    <dgm:pt modelId="{45159919-BD60-4F4E-B4CC-FBF18205F35F}">
      <dgm:prSet/>
      <dgm:spPr/>
      <dgm:t>
        <a:bodyPr/>
        <a:lstStyle/>
        <a:p>
          <a:r>
            <a:rPr lang="tr-TR"/>
            <a:t>Dış pazara giren markalar genellikle hem yerel firmalarla hem de uluslararası markalarla rekabet etmek zorundadır. Sonuç olarak, küresel pazarlamada rekabet derecesi genellikle yüksektir.</a:t>
          </a:r>
          <a:endParaRPr lang="en-US"/>
        </a:p>
      </dgm:t>
    </dgm:pt>
    <dgm:pt modelId="{97078281-752A-4289-B807-DCF40C36FD76}" type="parTrans" cxnId="{102CCA68-39A1-460A-BD05-E99468EF3870}">
      <dgm:prSet/>
      <dgm:spPr/>
      <dgm:t>
        <a:bodyPr/>
        <a:lstStyle/>
        <a:p>
          <a:endParaRPr lang="en-US"/>
        </a:p>
      </dgm:t>
    </dgm:pt>
    <dgm:pt modelId="{190D00BC-5719-4ED2-AA7F-B9EDD4738CD9}" type="sibTrans" cxnId="{102CCA68-39A1-460A-BD05-E99468EF3870}">
      <dgm:prSet/>
      <dgm:spPr/>
      <dgm:t>
        <a:bodyPr/>
        <a:lstStyle/>
        <a:p>
          <a:endParaRPr lang="en-US"/>
        </a:p>
      </dgm:t>
    </dgm:pt>
    <dgm:pt modelId="{B8C6AED8-41CF-4D4A-9B60-AF2C39DBD96C}" type="pres">
      <dgm:prSet presAssocID="{D3FF4788-A118-4BD9-9DC6-3987F3B96CE5}" presName="linear" presStyleCnt="0">
        <dgm:presLayoutVars>
          <dgm:animLvl val="lvl"/>
          <dgm:resizeHandles val="exact"/>
        </dgm:presLayoutVars>
      </dgm:prSet>
      <dgm:spPr/>
    </dgm:pt>
    <dgm:pt modelId="{D249246C-F8DD-48AA-B346-CC70BB453614}" type="pres">
      <dgm:prSet presAssocID="{0258F7DC-668C-4BAF-910D-0D05EFFCC8BE}" presName="parentText" presStyleLbl="node1" presStyleIdx="0" presStyleCnt="6">
        <dgm:presLayoutVars>
          <dgm:chMax val="0"/>
          <dgm:bulletEnabled val="1"/>
        </dgm:presLayoutVars>
      </dgm:prSet>
      <dgm:spPr/>
    </dgm:pt>
    <dgm:pt modelId="{5C24B0FC-B888-42E7-83F3-802BB33E840E}" type="pres">
      <dgm:prSet presAssocID="{CADDBCAE-CB99-4899-9160-69EFC619EAA8}" presName="spacer" presStyleCnt="0"/>
      <dgm:spPr/>
    </dgm:pt>
    <dgm:pt modelId="{AB970D76-4B8F-41C3-A6FB-9EEFC3F76E94}" type="pres">
      <dgm:prSet presAssocID="{C082D35F-DD8F-40E9-88B1-1AF30CA09BD9}" presName="parentText" presStyleLbl="node1" presStyleIdx="1" presStyleCnt="6">
        <dgm:presLayoutVars>
          <dgm:chMax val="0"/>
          <dgm:bulletEnabled val="1"/>
        </dgm:presLayoutVars>
      </dgm:prSet>
      <dgm:spPr/>
    </dgm:pt>
    <dgm:pt modelId="{93510470-DE45-4318-BA5E-6932D9A90C25}" type="pres">
      <dgm:prSet presAssocID="{4F6101A4-0303-462F-916F-F4664D43F810}" presName="spacer" presStyleCnt="0"/>
      <dgm:spPr/>
    </dgm:pt>
    <dgm:pt modelId="{4A5DD09A-DED8-4B0A-818B-8C6665293AA3}" type="pres">
      <dgm:prSet presAssocID="{80D46511-46F9-4404-90F6-30BB94E5703B}" presName="parentText" presStyleLbl="node1" presStyleIdx="2" presStyleCnt="6">
        <dgm:presLayoutVars>
          <dgm:chMax val="0"/>
          <dgm:bulletEnabled val="1"/>
        </dgm:presLayoutVars>
      </dgm:prSet>
      <dgm:spPr/>
    </dgm:pt>
    <dgm:pt modelId="{FC92863D-A34E-47AC-B888-0051A6D66C17}" type="pres">
      <dgm:prSet presAssocID="{9F8230AB-FE0E-43BE-BB08-64C3FC0D9CFF}" presName="spacer" presStyleCnt="0"/>
      <dgm:spPr/>
    </dgm:pt>
    <dgm:pt modelId="{479B0B4B-2891-4966-839B-1AC6650C882D}" type="pres">
      <dgm:prSet presAssocID="{2B9D4CA4-8298-4DF5-B57A-6DD4721C8A1F}" presName="parentText" presStyleLbl="node1" presStyleIdx="3" presStyleCnt="6">
        <dgm:presLayoutVars>
          <dgm:chMax val="0"/>
          <dgm:bulletEnabled val="1"/>
        </dgm:presLayoutVars>
      </dgm:prSet>
      <dgm:spPr/>
    </dgm:pt>
    <dgm:pt modelId="{0BB537B9-E037-4089-B0E3-D18E4053D66A}" type="pres">
      <dgm:prSet presAssocID="{4AF87B5E-F210-4CD4-ADC9-246A90AD90DE}" presName="spacer" presStyleCnt="0"/>
      <dgm:spPr/>
    </dgm:pt>
    <dgm:pt modelId="{77D740AF-F856-4830-A981-08F5E9AEFBCE}" type="pres">
      <dgm:prSet presAssocID="{063DE3F2-7086-4B94-A3B2-2FE282ABDC5E}" presName="parentText" presStyleLbl="node1" presStyleIdx="4" presStyleCnt="6">
        <dgm:presLayoutVars>
          <dgm:chMax val="0"/>
          <dgm:bulletEnabled val="1"/>
        </dgm:presLayoutVars>
      </dgm:prSet>
      <dgm:spPr/>
    </dgm:pt>
    <dgm:pt modelId="{6AF49151-6D01-4577-9A46-561190B3A7E9}" type="pres">
      <dgm:prSet presAssocID="{30A442D0-F006-4DF7-9D05-684053D36F68}" presName="spacer" presStyleCnt="0"/>
      <dgm:spPr/>
    </dgm:pt>
    <dgm:pt modelId="{22398DD5-C327-4AAA-AF1B-DFA88A28ADD6}" type="pres">
      <dgm:prSet presAssocID="{45159919-BD60-4F4E-B4CC-FBF18205F35F}" presName="parentText" presStyleLbl="node1" presStyleIdx="5" presStyleCnt="6">
        <dgm:presLayoutVars>
          <dgm:chMax val="0"/>
          <dgm:bulletEnabled val="1"/>
        </dgm:presLayoutVars>
      </dgm:prSet>
      <dgm:spPr/>
    </dgm:pt>
  </dgm:ptLst>
  <dgm:cxnLst>
    <dgm:cxn modelId="{0B571505-5F3C-4C91-8E9C-C29E6AE44598}" type="presOf" srcId="{063DE3F2-7086-4B94-A3B2-2FE282ABDC5E}" destId="{77D740AF-F856-4830-A981-08F5E9AEFBCE}" srcOrd="0" destOrd="0" presId="urn:microsoft.com/office/officeart/2005/8/layout/vList2"/>
    <dgm:cxn modelId="{8F121206-7545-4F48-A7D5-26A85F524FEB}" type="presOf" srcId="{2B9D4CA4-8298-4DF5-B57A-6DD4721C8A1F}" destId="{479B0B4B-2891-4966-839B-1AC6650C882D}" srcOrd="0" destOrd="0" presId="urn:microsoft.com/office/officeart/2005/8/layout/vList2"/>
    <dgm:cxn modelId="{1A79630D-33BB-49A5-86D7-2EDD6BDBB21F}" srcId="{D3FF4788-A118-4BD9-9DC6-3987F3B96CE5}" destId="{80D46511-46F9-4404-90F6-30BB94E5703B}" srcOrd="2" destOrd="0" parTransId="{52D713B6-95DA-40C1-91FC-9608143E5A2A}" sibTransId="{9F8230AB-FE0E-43BE-BB08-64C3FC0D9CFF}"/>
    <dgm:cxn modelId="{38B63C22-63D1-4265-8D28-4058770DB3A7}" srcId="{D3FF4788-A118-4BD9-9DC6-3987F3B96CE5}" destId="{063DE3F2-7086-4B94-A3B2-2FE282ABDC5E}" srcOrd="4" destOrd="0" parTransId="{08FB235D-6DFA-4373-B676-AA804B42D2D7}" sibTransId="{30A442D0-F006-4DF7-9D05-684053D36F68}"/>
    <dgm:cxn modelId="{66B40966-E2C1-4614-99D9-9920F0321F67}" type="presOf" srcId="{0258F7DC-668C-4BAF-910D-0D05EFFCC8BE}" destId="{D249246C-F8DD-48AA-B346-CC70BB453614}" srcOrd="0" destOrd="0" presId="urn:microsoft.com/office/officeart/2005/8/layout/vList2"/>
    <dgm:cxn modelId="{102CCA68-39A1-460A-BD05-E99468EF3870}" srcId="{D3FF4788-A118-4BD9-9DC6-3987F3B96CE5}" destId="{45159919-BD60-4F4E-B4CC-FBF18205F35F}" srcOrd="5" destOrd="0" parTransId="{97078281-752A-4289-B807-DCF40C36FD76}" sibTransId="{190D00BC-5719-4ED2-AA7F-B9EDD4738CD9}"/>
    <dgm:cxn modelId="{83BED568-F901-4489-949E-9DB7195E1504}" srcId="{D3FF4788-A118-4BD9-9DC6-3987F3B96CE5}" destId="{0258F7DC-668C-4BAF-910D-0D05EFFCC8BE}" srcOrd="0" destOrd="0" parTransId="{D51F548E-0C03-4E35-8129-8BBFEFF3965C}" sibTransId="{CADDBCAE-CB99-4899-9160-69EFC619EAA8}"/>
    <dgm:cxn modelId="{E00D1B75-5918-4754-ADD3-4CAC6065EBDB}" type="presOf" srcId="{45159919-BD60-4F4E-B4CC-FBF18205F35F}" destId="{22398DD5-C327-4AAA-AF1B-DFA88A28ADD6}" srcOrd="0" destOrd="0" presId="urn:microsoft.com/office/officeart/2005/8/layout/vList2"/>
    <dgm:cxn modelId="{939957A9-5E7A-4F3E-B7A3-AA05470B0603}" type="presOf" srcId="{D3FF4788-A118-4BD9-9DC6-3987F3B96CE5}" destId="{B8C6AED8-41CF-4D4A-9B60-AF2C39DBD96C}" srcOrd="0" destOrd="0" presId="urn:microsoft.com/office/officeart/2005/8/layout/vList2"/>
    <dgm:cxn modelId="{95259DBD-5602-4389-848F-5D96C2A69D54}" srcId="{D3FF4788-A118-4BD9-9DC6-3987F3B96CE5}" destId="{C082D35F-DD8F-40E9-88B1-1AF30CA09BD9}" srcOrd="1" destOrd="0" parTransId="{CB733CF8-EF47-4178-AACF-AF6205FAA3A5}" sibTransId="{4F6101A4-0303-462F-916F-F4664D43F810}"/>
    <dgm:cxn modelId="{91AFA5D2-C51B-4E9B-9A93-83845EB442C0}" srcId="{D3FF4788-A118-4BD9-9DC6-3987F3B96CE5}" destId="{2B9D4CA4-8298-4DF5-B57A-6DD4721C8A1F}" srcOrd="3" destOrd="0" parTransId="{36B55F57-6C31-4743-83F0-7674BF7AE538}" sibTransId="{4AF87B5E-F210-4CD4-ADC9-246A90AD90DE}"/>
    <dgm:cxn modelId="{30DF6ADE-D26E-453A-8EE3-23C1E43FCE3F}" type="presOf" srcId="{C082D35F-DD8F-40E9-88B1-1AF30CA09BD9}" destId="{AB970D76-4B8F-41C3-A6FB-9EEFC3F76E94}" srcOrd="0" destOrd="0" presId="urn:microsoft.com/office/officeart/2005/8/layout/vList2"/>
    <dgm:cxn modelId="{235CFEF4-E7D8-4152-91BC-DCD28430A1B8}" type="presOf" srcId="{80D46511-46F9-4404-90F6-30BB94E5703B}" destId="{4A5DD09A-DED8-4B0A-818B-8C6665293AA3}" srcOrd="0" destOrd="0" presId="urn:microsoft.com/office/officeart/2005/8/layout/vList2"/>
    <dgm:cxn modelId="{52D1DDC1-715E-4814-9314-6701BCC99D50}" type="presParOf" srcId="{B8C6AED8-41CF-4D4A-9B60-AF2C39DBD96C}" destId="{D249246C-F8DD-48AA-B346-CC70BB453614}" srcOrd="0" destOrd="0" presId="urn:microsoft.com/office/officeart/2005/8/layout/vList2"/>
    <dgm:cxn modelId="{504BF4C3-F968-4EE0-AB30-639E0A31D297}" type="presParOf" srcId="{B8C6AED8-41CF-4D4A-9B60-AF2C39DBD96C}" destId="{5C24B0FC-B888-42E7-83F3-802BB33E840E}" srcOrd="1" destOrd="0" presId="urn:microsoft.com/office/officeart/2005/8/layout/vList2"/>
    <dgm:cxn modelId="{046FA793-84B7-40B3-AFB3-736105EB526A}" type="presParOf" srcId="{B8C6AED8-41CF-4D4A-9B60-AF2C39DBD96C}" destId="{AB970D76-4B8F-41C3-A6FB-9EEFC3F76E94}" srcOrd="2" destOrd="0" presId="urn:microsoft.com/office/officeart/2005/8/layout/vList2"/>
    <dgm:cxn modelId="{72EE533F-61C4-4571-8B76-CE377A2EAD54}" type="presParOf" srcId="{B8C6AED8-41CF-4D4A-9B60-AF2C39DBD96C}" destId="{93510470-DE45-4318-BA5E-6932D9A90C25}" srcOrd="3" destOrd="0" presId="urn:microsoft.com/office/officeart/2005/8/layout/vList2"/>
    <dgm:cxn modelId="{3F5E9E2D-B81F-4A42-B601-51D50D41920B}" type="presParOf" srcId="{B8C6AED8-41CF-4D4A-9B60-AF2C39DBD96C}" destId="{4A5DD09A-DED8-4B0A-818B-8C6665293AA3}" srcOrd="4" destOrd="0" presId="urn:microsoft.com/office/officeart/2005/8/layout/vList2"/>
    <dgm:cxn modelId="{BF8D5B92-7451-4D08-B5BB-A10E6C79193C}" type="presParOf" srcId="{B8C6AED8-41CF-4D4A-9B60-AF2C39DBD96C}" destId="{FC92863D-A34E-47AC-B888-0051A6D66C17}" srcOrd="5" destOrd="0" presId="urn:microsoft.com/office/officeart/2005/8/layout/vList2"/>
    <dgm:cxn modelId="{19341A2A-5880-457C-AF93-F51544583853}" type="presParOf" srcId="{B8C6AED8-41CF-4D4A-9B60-AF2C39DBD96C}" destId="{479B0B4B-2891-4966-839B-1AC6650C882D}" srcOrd="6" destOrd="0" presId="urn:microsoft.com/office/officeart/2005/8/layout/vList2"/>
    <dgm:cxn modelId="{A59BD9AD-A205-47BA-83E4-3F0A190A2AC2}" type="presParOf" srcId="{B8C6AED8-41CF-4D4A-9B60-AF2C39DBD96C}" destId="{0BB537B9-E037-4089-B0E3-D18E4053D66A}" srcOrd="7" destOrd="0" presId="urn:microsoft.com/office/officeart/2005/8/layout/vList2"/>
    <dgm:cxn modelId="{84EB12C5-076B-48D2-A86C-9319E74A2BA7}" type="presParOf" srcId="{B8C6AED8-41CF-4D4A-9B60-AF2C39DBD96C}" destId="{77D740AF-F856-4830-A981-08F5E9AEFBCE}" srcOrd="8" destOrd="0" presId="urn:microsoft.com/office/officeart/2005/8/layout/vList2"/>
    <dgm:cxn modelId="{6B86D593-498A-488D-94B8-C6EBDF77D561}" type="presParOf" srcId="{B8C6AED8-41CF-4D4A-9B60-AF2C39DBD96C}" destId="{6AF49151-6D01-4577-9A46-561190B3A7E9}" srcOrd="9" destOrd="0" presId="urn:microsoft.com/office/officeart/2005/8/layout/vList2"/>
    <dgm:cxn modelId="{40907221-FA48-41AD-B74D-AF26D43020ED}" type="presParOf" srcId="{B8C6AED8-41CF-4D4A-9B60-AF2C39DBD96C}" destId="{22398DD5-C327-4AAA-AF1B-DFA88A28ADD6}"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79265A6A-69A7-4576-B52E-6741EB754FE9}" type="doc">
      <dgm:prSet loTypeId="urn:microsoft.com/office/officeart/2005/8/layout/list1" loCatId="list" qsTypeId="urn:microsoft.com/office/officeart/2005/8/quickstyle/simple5" qsCatId="simple" csTypeId="urn:microsoft.com/office/officeart/2005/8/colors/colorful2" csCatId="colorful"/>
      <dgm:spPr/>
      <dgm:t>
        <a:bodyPr/>
        <a:lstStyle/>
        <a:p>
          <a:endParaRPr lang="en-US"/>
        </a:p>
      </dgm:t>
    </dgm:pt>
    <dgm:pt modelId="{7C5FBF5D-D66B-4B75-9AEA-B02DDCD4E255}">
      <dgm:prSet/>
      <dgm:spPr/>
      <dgm:t>
        <a:bodyPr/>
        <a:lstStyle/>
        <a:p>
          <a:r>
            <a:rPr lang="en-US"/>
            <a:t>Globaliza</a:t>
          </a:r>
          <a:r>
            <a:rPr lang="tr-TR"/>
            <a:t>syon</a:t>
          </a:r>
          <a:r>
            <a:rPr lang="en-US"/>
            <a:t> (Standar</a:t>
          </a:r>
          <a:r>
            <a:rPr lang="tr-TR"/>
            <a:t>tlaşma</a:t>
          </a:r>
          <a:r>
            <a:rPr lang="en-US"/>
            <a:t>)</a:t>
          </a:r>
        </a:p>
      </dgm:t>
    </dgm:pt>
    <dgm:pt modelId="{54D0744C-D4DF-4218-8166-58B8511C9303}" type="parTrans" cxnId="{304CC9F4-EAB8-4DFE-87A2-605D68B46558}">
      <dgm:prSet/>
      <dgm:spPr/>
      <dgm:t>
        <a:bodyPr/>
        <a:lstStyle/>
        <a:p>
          <a:endParaRPr lang="en-US"/>
        </a:p>
      </dgm:t>
    </dgm:pt>
    <dgm:pt modelId="{7BE967F6-C6F6-4138-9564-24FBDF3ECAC7}" type="sibTrans" cxnId="{304CC9F4-EAB8-4DFE-87A2-605D68B46558}">
      <dgm:prSet/>
      <dgm:spPr/>
      <dgm:t>
        <a:bodyPr/>
        <a:lstStyle/>
        <a:p>
          <a:endParaRPr lang="en-US"/>
        </a:p>
      </dgm:t>
    </dgm:pt>
    <dgm:pt modelId="{D4D3E14D-AEBE-4948-B1ED-FE17E637C86F}">
      <dgm:prSet/>
      <dgm:spPr/>
      <dgm:t>
        <a:bodyPr/>
        <a:lstStyle/>
        <a:p>
          <a:r>
            <a:rPr lang="tr-TR"/>
            <a:t>Standartlaşmış ürünlerin, dünya genelinde standartlaşmış pazarlama karması ile birlikte sunumu</a:t>
          </a:r>
          <a:endParaRPr lang="en-US"/>
        </a:p>
      </dgm:t>
    </dgm:pt>
    <dgm:pt modelId="{DCA826A1-EDAF-4E47-B7CF-5EA66A8489FD}" type="parTrans" cxnId="{55BAD1AB-B4C3-42C9-BFE2-754EF2318808}">
      <dgm:prSet/>
      <dgm:spPr/>
      <dgm:t>
        <a:bodyPr/>
        <a:lstStyle/>
        <a:p>
          <a:endParaRPr lang="en-US"/>
        </a:p>
      </dgm:t>
    </dgm:pt>
    <dgm:pt modelId="{4EE0D395-7E1E-4844-9CE2-CBEF0C58AA8E}" type="sibTrans" cxnId="{55BAD1AB-B4C3-42C9-BFE2-754EF2318808}">
      <dgm:prSet/>
      <dgm:spPr/>
      <dgm:t>
        <a:bodyPr/>
        <a:lstStyle/>
        <a:p>
          <a:endParaRPr lang="en-US"/>
        </a:p>
      </dgm:t>
    </dgm:pt>
    <dgm:pt modelId="{54E8A0DC-AE8D-45DC-B7C6-12B73AA498AA}">
      <dgm:prSet/>
      <dgm:spPr/>
      <dgm:t>
        <a:bodyPr/>
        <a:lstStyle/>
        <a:p>
          <a:r>
            <a:rPr lang="tr-TR"/>
            <a:t>Kitlesel pazarlama temelli</a:t>
          </a:r>
          <a:endParaRPr lang="en-US"/>
        </a:p>
      </dgm:t>
    </dgm:pt>
    <dgm:pt modelId="{795FC6A8-EA7C-4400-9489-34C8B99E389F}" type="parTrans" cxnId="{E3DB9609-249D-4598-8C4F-57646E55B22F}">
      <dgm:prSet/>
      <dgm:spPr/>
      <dgm:t>
        <a:bodyPr/>
        <a:lstStyle/>
        <a:p>
          <a:endParaRPr lang="en-US"/>
        </a:p>
      </dgm:t>
    </dgm:pt>
    <dgm:pt modelId="{336D5659-AF2E-410C-ACE3-D584B78DFE07}" type="sibTrans" cxnId="{E3DB9609-249D-4598-8C4F-57646E55B22F}">
      <dgm:prSet/>
      <dgm:spPr/>
      <dgm:t>
        <a:bodyPr/>
        <a:lstStyle/>
        <a:p>
          <a:endParaRPr lang="en-US"/>
        </a:p>
      </dgm:t>
    </dgm:pt>
    <dgm:pt modelId="{FAC57ED5-7E92-44FC-8147-20AD18FEBE6B}">
      <dgm:prSet/>
      <dgm:spPr/>
      <dgm:t>
        <a:bodyPr/>
        <a:lstStyle/>
        <a:p>
          <a:r>
            <a:rPr lang="tr-TR"/>
            <a:t>Yerelleşme </a:t>
          </a:r>
          <a:r>
            <a:rPr lang="en-US"/>
            <a:t>(Adapta</a:t>
          </a:r>
          <a:r>
            <a:rPr lang="tr-TR"/>
            <a:t>syon</a:t>
          </a:r>
          <a:r>
            <a:rPr lang="en-US"/>
            <a:t>)</a:t>
          </a:r>
        </a:p>
      </dgm:t>
    </dgm:pt>
    <dgm:pt modelId="{D13DF5EE-9F56-44FE-A9B5-7767B4AAC6B9}" type="parTrans" cxnId="{893C20CD-9141-4EEA-B303-737BFA770192}">
      <dgm:prSet/>
      <dgm:spPr/>
      <dgm:t>
        <a:bodyPr/>
        <a:lstStyle/>
        <a:p>
          <a:endParaRPr lang="en-US"/>
        </a:p>
      </dgm:t>
    </dgm:pt>
    <dgm:pt modelId="{C248C210-B08F-4086-866E-A8642887261B}" type="sibTrans" cxnId="{893C20CD-9141-4EEA-B303-737BFA770192}">
      <dgm:prSet/>
      <dgm:spPr/>
      <dgm:t>
        <a:bodyPr/>
        <a:lstStyle/>
        <a:p>
          <a:endParaRPr lang="en-US"/>
        </a:p>
      </dgm:t>
    </dgm:pt>
    <dgm:pt modelId="{AF5D399F-9A6C-4026-8C84-70F173E54B30}">
      <dgm:prSet/>
      <dgm:spPr/>
      <dgm:t>
        <a:bodyPr/>
        <a:lstStyle/>
        <a:p>
          <a:r>
            <a:rPr lang="tr-TR"/>
            <a:t>Müşteri tatminini artırabilmek için, standartlaşma ve adaptasyonun birlikte kullanılması</a:t>
          </a:r>
          <a:endParaRPr lang="en-US"/>
        </a:p>
      </dgm:t>
    </dgm:pt>
    <dgm:pt modelId="{9488CD25-CEB7-4AAB-974F-2D6BEF6908C2}" type="parTrans" cxnId="{79CB0AEF-7B0D-449A-9F85-3FDDEBB25D09}">
      <dgm:prSet/>
      <dgm:spPr/>
      <dgm:t>
        <a:bodyPr/>
        <a:lstStyle/>
        <a:p>
          <a:endParaRPr lang="en-US"/>
        </a:p>
      </dgm:t>
    </dgm:pt>
    <dgm:pt modelId="{FC79504B-20C2-468F-8D35-031C4282198C}" type="sibTrans" cxnId="{79CB0AEF-7B0D-449A-9F85-3FDDEBB25D09}">
      <dgm:prSet/>
      <dgm:spPr/>
      <dgm:t>
        <a:bodyPr/>
        <a:lstStyle/>
        <a:p>
          <a:endParaRPr lang="en-US"/>
        </a:p>
      </dgm:t>
    </dgm:pt>
    <dgm:pt modelId="{05F46E49-78D9-464C-87A9-66A20FA7719F}">
      <dgm:prSet/>
      <dgm:spPr/>
      <dgm:t>
        <a:bodyPr/>
        <a:lstStyle/>
        <a:p>
          <a:r>
            <a:rPr lang="tr-TR"/>
            <a:t>Bölümlendirme temelli</a:t>
          </a:r>
          <a:endParaRPr lang="en-US"/>
        </a:p>
      </dgm:t>
    </dgm:pt>
    <dgm:pt modelId="{992AAA68-6DBB-4A65-87CC-16D38EC678CE}" type="parTrans" cxnId="{D7E2F6AC-84E5-44B9-A638-23C5B17B4EE0}">
      <dgm:prSet/>
      <dgm:spPr/>
      <dgm:t>
        <a:bodyPr/>
        <a:lstStyle/>
        <a:p>
          <a:endParaRPr lang="en-US"/>
        </a:p>
      </dgm:t>
    </dgm:pt>
    <dgm:pt modelId="{D0EA5766-846F-4972-89FF-2C82C4BBF6D2}" type="sibTrans" cxnId="{D7E2F6AC-84E5-44B9-A638-23C5B17B4EE0}">
      <dgm:prSet/>
      <dgm:spPr/>
      <dgm:t>
        <a:bodyPr/>
        <a:lstStyle/>
        <a:p>
          <a:endParaRPr lang="en-US"/>
        </a:p>
      </dgm:t>
    </dgm:pt>
    <dgm:pt modelId="{BAC3E5CD-3227-4709-B7CB-7567D0FC9EB9}">
      <dgm:prSet/>
      <dgm:spPr/>
      <dgm:t>
        <a:bodyPr/>
        <a:lstStyle/>
        <a:p>
          <a:r>
            <a:rPr lang="tr-TR"/>
            <a:t>‘</a:t>
          </a:r>
          <a:r>
            <a:rPr lang="en-US"/>
            <a:t>Think globally, act locally</a:t>
          </a:r>
          <a:r>
            <a:rPr lang="tr-TR"/>
            <a:t>’</a:t>
          </a:r>
          <a:endParaRPr lang="en-US"/>
        </a:p>
      </dgm:t>
    </dgm:pt>
    <dgm:pt modelId="{AAA425EB-7B89-478A-9662-6E2940054124}" type="parTrans" cxnId="{375A3A47-754C-4C82-8FF9-690377FB59BE}">
      <dgm:prSet/>
      <dgm:spPr/>
      <dgm:t>
        <a:bodyPr/>
        <a:lstStyle/>
        <a:p>
          <a:endParaRPr lang="en-US"/>
        </a:p>
      </dgm:t>
    </dgm:pt>
    <dgm:pt modelId="{798F7580-76FF-43CF-87A5-ABB87A36199B}" type="sibTrans" cxnId="{375A3A47-754C-4C82-8FF9-690377FB59BE}">
      <dgm:prSet/>
      <dgm:spPr/>
      <dgm:t>
        <a:bodyPr/>
        <a:lstStyle/>
        <a:p>
          <a:endParaRPr lang="en-US"/>
        </a:p>
      </dgm:t>
    </dgm:pt>
    <dgm:pt modelId="{B9341217-76DA-405A-823E-528B7B85C663}">
      <dgm:prSet/>
      <dgm:spPr/>
      <dgm:t>
        <a:bodyPr/>
        <a:lstStyle/>
        <a:p>
          <a:r>
            <a:rPr lang="tr-TR"/>
            <a:t>Küresel düşün, yerel davran</a:t>
          </a:r>
          <a:endParaRPr lang="en-US"/>
        </a:p>
      </dgm:t>
    </dgm:pt>
    <dgm:pt modelId="{EAE2C475-34B5-433D-97A0-DF51C4393558}" type="parTrans" cxnId="{35C4A515-A24C-4234-8C1A-E6A4667451FC}">
      <dgm:prSet/>
      <dgm:spPr/>
      <dgm:t>
        <a:bodyPr/>
        <a:lstStyle/>
        <a:p>
          <a:endParaRPr lang="en-US"/>
        </a:p>
      </dgm:t>
    </dgm:pt>
    <dgm:pt modelId="{1A23486D-5134-412E-A00E-D63941CED27F}" type="sibTrans" cxnId="{35C4A515-A24C-4234-8C1A-E6A4667451FC}">
      <dgm:prSet/>
      <dgm:spPr/>
      <dgm:t>
        <a:bodyPr/>
        <a:lstStyle/>
        <a:p>
          <a:endParaRPr lang="en-US"/>
        </a:p>
      </dgm:t>
    </dgm:pt>
    <dgm:pt modelId="{6E5E7C56-9376-4298-8D47-E98B288E70B4}" type="pres">
      <dgm:prSet presAssocID="{79265A6A-69A7-4576-B52E-6741EB754FE9}" presName="linear" presStyleCnt="0">
        <dgm:presLayoutVars>
          <dgm:dir/>
          <dgm:animLvl val="lvl"/>
          <dgm:resizeHandles val="exact"/>
        </dgm:presLayoutVars>
      </dgm:prSet>
      <dgm:spPr/>
    </dgm:pt>
    <dgm:pt modelId="{0619BE02-091D-4266-A9F8-C89AE98C5C5D}" type="pres">
      <dgm:prSet presAssocID="{7C5FBF5D-D66B-4B75-9AEA-B02DDCD4E255}" presName="parentLin" presStyleCnt="0"/>
      <dgm:spPr/>
    </dgm:pt>
    <dgm:pt modelId="{B2C7E402-3635-4CC6-85E3-CC1E632B8AB3}" type="pres">
      <dgm:prSet presAssocID="{7C5FBF5D-D66B-4B75-9AEA-B02DDCD4E255}" presName="parentLeftMargin" presStyleLbl="node1" presStyleIdx="0" presStyleCnt="2"/>
      <dgm:spPr/>
    </dgm:pt>
    <dgm:pt modelId="{A40EABD9-FD85-4905-9B47-26766DC5A24F}" type="pres">
      <dgm:prSet presAssocID="{7C5FBF5D-D66B-4B75-9AEA-B02DDCD4E255}" presName="parentText" presStyleLbl="node1" presStyleIdx="0" presStyleCnt="2">
        <dgm:presLayoutVars>
          <dgm:chMax val="0"/>
          <dgm:bulletEnabled val="1"/>
        </dgm:presLayoutVars>
      </dgm:prSet>
      <dgm:spPr/>
    </dgm:pt>
    <dgm:pt modelId="{2BF00CA1-1747-49FC-9AA0-3E08D4421A70}" type="pres">
      <dgm:prSet presAssocID="{7C5FBF5D-D66B-4B75-9AEA-B02DDCD4E255}" presName="negativeSpace" presStyleCnt="0"/>
      <dgm:spPr/>
    </dgm:pt>
    <dgm:pt modelId="{0EF9A6FD-EB12-47F8-8372-B974744FC7C6}" type="pres">
      <dgm:prSet presAssocID="{7C5FBF5D-D66B-4B75-9AEA-B02DDCD4E255}" presName="childText" presStyleLbl="conFgAcc1" presStyleIdx="0" presStyleCnt="2">
        <dgm:presLayoutVars>
          <dgm:bulletEnabled val="1"/>
        </dgm:presLayoutVars>
      </dgm:prSet>
      <dgm:spPr/>
    </dgm:pt>
    <dgm:pt modelId="{B832AD44-FE14-4785-9ED6-8B8A6E8D4B63}" type="pres">
      <dgm:prSet presAssocID="{7BE967F6-C6F6-4138-9564-24FBDF3ECAC7}" presName="spaceBetweenRectangles" presStyleCnt="0"/>
      <dgm:spPr/>
    </dgm:pt>
    <dgm:pt modelId="{B3604A61-F861-4752-AC82-DBECFA7144F1}" type="pres">
      <dgm:prSet presAssocID="{FAC57ED5-7E92-44FC-8147-20AD18FEBE6B}" presName="parentLin" presStyleCnt="0"/>
      <dgm:spPr/>
    </dgm:pt>
    <dgm:pt modelId="{5E2739D6-D1A1-4F7B-9D04-9ACAF16C8DDB}" type="pres">
      <dgm:prSet presAssocID="{FAC57ED5-7E92-44FC-8147-20AD18FEBE6B}" presName="parentLeftMargin" presStyleLbl="node1" presStyleIdx="0" presStyleCnt="2"/>
      <dgm:spPr/>
    </dgm:pt>
    <dgm:pt modelId="{666F2E41-B8C1-4A5F-A246-D8185B205362}" type="pres">
      <dgm:prSet presAssocID="{FAC57ED5-7E92-44FC-8147-20AD18FEBE6B}" presName="parentText" presStyleLbl="node1" presStyleIdx="1" presStyleCnt="2">
        <dgm:presLayoutVars>
          <dgm:chMax val="0"/>
          <dgm:bulletEnabled val="1"/>
        </dgm:presLayoutVars>
      </dgm:prSet>
      <dgm:spPr/>
    </dgm:pt>
    <dgm:pt modelId="{57EA9BF5-FCF6-4728-86B9-FB5157845CF5}" type="pres">
      <dgm:prSet presAssocID="{FAC57ED5-7E92-44FC-8147-20AD18FEBE6B}" presName="negativeSpace" presStyleCnt="0"/>
      <dgm:spPr/>
    </dgm:pt>
    <dgm:pt modelId="{F71587BA-50F1-4305-9214-D4E0FE23C943}" type="pres">
      <dgm:prSet presAssocID="{FAC57ED5-7E92-44FC-8147-20AD18FEBE6B}" presName="childText" presStyleLbl="conFgAcc1" presStyleIdx="1" presStyleCnt="2">
        <dgm:presLayoutVars>
          <dgm:bulletEnabled val="1"/>
        </dgm:presLayoutVars>
      </dgm:prSet>
      <dgm:spPr/>
    </dgm:pt>
  </dgm:ptLst>
  <dgm:cxnLst>
    <dgm:cxn modelId="{E3DB9609-249D-4598-8C4F-57646E55B22F}" srcId="{7C5FBF5D-D66B-4B75-9AEA-B02DDCD4E255}" destId="{54E8A0DC-AE8D-45DC-B7C6-12B73AA498AA}" srcOrd="1" destOrd="0" parTransId="{795FC6A8-EA7C-4400-9489-34C8B99E389F}" sibTransId="{336D5659-AF2E-410C-ACE3-D584B78DFE07}"/>
    <dgm:cxn modelId="{35C4A515-A24C-4234-8C1A-E6A4667451FC}" srcId="{FAC57ED5-7E92-44FC-8147-20AD18FEBE6B}" destId="{B9341217-76DA-405A-823E-528B7B85C663}" srcOrd="3" destOrd="0" parTransId="{EAE2C475-34B5-433D-97A0-DF51C4393558}" sibTransId="{1A23486D-5134-412E-A00E-D63941CED27F}"/>
    <dgm:cxn modelId="{989BDC39-C738-450A-BD66-47D6B64C98DE}" type="presOf" srcId="{54E8A0DC-AE8D-45DC-B7C6-12B73AA498AA}" destId="{0EF9A6FD-EB12-47F8-8372-B974744FC7C6}" srcOrd="0" destOrd="1" presId="urn:microsoft.com/office/officeart/2005/8/layout/list1"/>
    <dgm:cxn modelId="{8EA5D43C-2C1A-408B-B606-2BAAC2DD59EC}" type="presOf" srcId="{FAC57ED5-7E92-44FC-8147-20AD18FEBE6B}" destId="{5E2739D6-D1A1-4F7B-9D04-9ACAF16C8DDB}" srcOrd="0" destOrd="0" presId="urn:microsoft.com/office/officeart/2005/8/layout/list1"/>
    <dgm:cxn modelId="{443DC95C-8E12-47A3-A46E-23C951AA2380}" type="presOf" srcId="{D4D3E14D-AEBE-4948-B1ED-FE17E637C86F}" destId="{0EF9A6FD-EB12-47F8-8372-B974744FC7C6}" srcOrd="0" destOrd="0" presId="urn:microsoft.com/office/officeart/2005/8/layout/list1"/>
    <dgm:cxn modelId="{6B5EB464-2CAA-4F98-83FE-D74B575EB7D6}" type="presOf" srcId="{BAC3E5CD-3227-4709-B7CB-7567D0FC9EB9}" destId="{F71587BA-50F1-4305-9214-D4E0FE23C943}" srcOrd="0" destOrd="2" presId="urn:microsoft.com/office/officeart/2005/8/layout/list1"/>
    <dgm:cxn modelId="{375A3A47-754C-4C82-8FF9-690377FB59BE}" srcId="{FAC57ED5-7E92-44FC-8147-20AD18FEBE6B}" destId="{BAC3E5CD-3227-4709-B7CB-7567D0FC9EB9}" srcOrd="2" destOrd="0" parTransId="{AAA425EB-7B89-478A-9662-6E2940054124}" sibTransId="{798F7580-76FF-43CF-87A5-ABB87A36199B}"/>
    <dgm:cxn modelId="{B341F66C-B937-4E58-A98D-2EBCDA9BD924}" type="presOf" srcId="{B9341217-76DA-405A-823E-528B7B85C663}" destId="{F71587BA-50F1-4305-9214-D4E0FE23C943}" srcOrd="0" destOrd="3" presId="urn:microsoft.com/office/officeart/2005/8/layout/list1"/>
    <dgm:cxn modelId="{BA9E5455-E6FD-42A7-AD64-DF78FA50389D}" type="presOf" srcId="{05F46E49-78D9-464C-87A9-66A20FA7719F}" destId="{F71587BA-50F1-4305-9214-D4E0FE23C943}" srcOrd="0" destOrd="1" presId="urn:microsoft.com/office/officeart/2005/8/layout/list1"/>
    <dgm:cxn modelId="{49DED577-0529-4F59-B6E1-2708184667C5}" type="presOf" srcId="{79265A6A-69A7-4576-B52E-6741EB754FE9}" destId="{6E5E7C56-9376-4298-8D47-E98B288E70B4}" srcOrd="0" destOrd="0" presId="urn:microsoft.com/office/officeart/2005/8/layout/list1"/>
    <dgm:cxn modelId="{B9A4D1AB-C613-48A4-BEB6-BC98D0ADABDB}" type="presOf" srcId="{7C5FBF5D-D66B-4B75-9AEA-B02DDCD4E255}" destId="{A40EABD9-FD85-4905-9B47-26766DC5A24F}" srcOrd="1" destOrd="0" presId="urn:microsoft.com/office/officeart/2005/8/layout/list1"/>
    <dgm:cxn modelId="{55BAD1AB-B4C3-42C9-BFE2-754EF2318808}" srcId="{7C5FBF5D-D66B-4B75-9AEA-B02DDCD4E255}" destId="{D4D3E14D-AEBE-4948-B1ED-FE17E637C86F}" srcOrd="0" destOrd="0" parTransId="{DCA826A1-EDAF-4E47-B7CF-5EA66A8489FD}" sibTransId="{4EE0D395-7E1E-4844-9CE2-CBEF0C58AA8E}"/>
    <dgm:cxn modelId="{D7E2F6AC-84E5-44B9-A638-23C5B17B4EE0}" srcId="{FAC57ED5-7E92-44FC-8147-20AD18FEBE6B}" destId="{05F46E49-78D9-464C-87A9-66A20FA7719F}" srcOrd="1" destOrd="0" parTransId="{992AAA68-6DBB-4A65-87CC-16D38EC678CE}" sibTransId="{D0EA5766-846F-4972-89FF-2C82C4BBF6D2}"/>
    <dgm:cxn modelId="{79B732B6-8E25-4DB9-9B7C-42360BF35078}" type="presOf" srcId="{FAC57ED5-7E92-44FC-8147-20AD18FEBE6B}" destId="{666F2E41-B8C1-4A5F-A246-D8185B205362}" srcOrd="1" destOrd="0" presId="urn:microsoft.com/office/officeart/2005/8/layout/list1"/>
    <dgm:cxn modelId="{3CD1BBBD-4EC9-439F-910B-77643DEC0F3B}" type="presOf" srcId="{AF5D399F-9A6C-4026-8C84-70F173E54B30}" destId="{F71587BA-50F1-4305-9214-D4E0FE23C943}" srcOrd="0" destOrd="0" presId="urn:microsoft.com/office/officeart/2005/8/layout/list1"/>
    <dgm:cxn modelId="{893C20CD-9141-4EEA-B303-737BFA770192}" srcId="{79265A6A-69A7-4576-B52E-6741EB754FE9}" destId="{FAC57ED5-7E92-44FC-8147-20AD18FEBE6B}" srcOrd="1" destOrd="0" parTransId="{D13DF5EE-9F56-44FE-A9B5-7767B4AAC6B9}" sibTransId="{C248C210-B08F-4086-866E-A8642887261B}"/>
    <dgm:cxn modelId="{7D4B0BD2-B595-47AC-8C77-41FD368287DA}" type="presOf" srcId="{7C5FBF5D-D66B-4B75-9AEA-B02DDCD4E255}" destId="{B2C7E402-3635-4CC6-85E3-CC1E632B8AB3}" srcOrd="0" destOrd="0" presId="urn:microsoft.com/office/officeart/2005/8/layout/list1"/>
    <dgm:cxn modelId="{79CB0AEF-7B0D-449A-9F85-3FDDEBB25D09}" srcId="{FAC57ED5-7E92-44FC-8147-20AD18FEBE6B}" destId="{AF5D399F-9A6C-4026-8C84-70F173E54B30}" srcOrd="0" destOrd="0" parTransId="{9488CD25-CEB7-4AAB-974F-2D6BEF6908C2}" sibTransId="{FC79504B-20C2-468F-8D35-031C4282198C}"/>
    <dgm:cxn modelId="{304CC9F4-EAB8-4DFE-87A2-605D68B46558}" srcId="{79265A6A-69A7-4576-B52E-6741EB754FE9}" destId="{7C5FBF5D-D66B-4B75-9AEA-B02DDCD4E255}" srcOrd="0" destOrd="0" parTransId="{54D0744C-D4DF-4218-8166-58B8511C9303}" sibTransId="{7BE967F6-C6F6-4138-9564-24FBDF3ECAC7}"/>
    <dgm:cxn modelId="{7F1857E3-659A-4A28-8E71-BF6AB63F1EA2}" type="presParOf" srcId="{6E5E7C56-9376-4298-8D47-E98B288E70B4}" destId="{0619BE02-091D-4266-A9F8-C89AE98C5C5D}" srcOrd="0" destOrd="0" presId="urn:microsoft.com/office/officeart/2005/8/layout/list1"/>
    <dgm:cxn modelId="{14703EF9-9A25-4B75-BB7F-852F31CD5F30}" type="presParOf" srcId="{0619BE02-091D-4266-A9F8-C89AE98C5C5D}" destId="{B2C7E402-3635-4CC6-85E3-CC1E632B8AB3}" srcOrd="0" destOrd="0" presId="urn:microsoft.com/office/officeart/2005/8/layout/list1"/>
    <dgm:cxn modelId="{EA329782-1DE1-409F-B64B-118D7D499AA5}" type="presParOf" srcId="{0619BE02-091D-4266-A9F8-C89AE98C5C5D}" destId="{A40EABD9-FD85-4905-9B47-26766DC5A24F}" srcOrd="1" destOrd="0" presId="urn:microsoft.com/office/officeart/2005/8/layout/list1"/>
    <dgm:cxn modelId="{81255B21-6C97-4A8A-BC92-39993A5FCFA7}" type="presParOf" srcId="{6E5E7C56-9376-4298-8D47-E98B288E70B4}" destId="{2BF00CA1-1747-49FC-9AA0-3E08D4421A70}" srcOrd="1" destOrd="0" presId="urn:microsoft.com/office/officeart/2005/8/layout/list1"/>
    <dgm:cxn modelId="{76339ADC-2DF8-4E98-BE26-6DB94DDD5673}" type="presParOf" srcId="{6E5E7C56-9376-4298-8D47-E98B288E70B4}" destId="{0EF9A6FD-EB12-47F8-8372-B974744FC7C6}" srcOrd="2" destOrd="0" presId="urn:microsoft.com/office/officeart/2005/8/layout/list1"/>
    <dgm:cxn modelId="{3DD9AEAB-9065-4A77-A18E-0E2738C317E6}" type="presParOf" srcId="{6E5E7C56-9376-4298-8D47-E98B288E70B4}" destId="{B832AD44-FE14-4785-9ED6-8B8A6E8D4B63}" srcOrd="3" destOrd="0" presId="urn:microsoft.com/office/officeart/2005/8/layout/list1"/>
    <dgm:cxn modelId="{2D327FB4-727D-4B96-ACD2-09DBFF7964BE}" type="presParOf" srcId="{6E5E7C56-9376-4298-8D47-E98B288E70B4}" destId="{B3604A61-F861-4752-AC82-DBECFA7144F1}" srcOrd="4" destOrd="0" presId="urn:microsoft.com/office/officeart/2005/8/layout/list1"/>
    <dgm:cxn modelId="{6339D2A6-65C4-44FD-AA76-0E76834504CD}" type="presParOf" srcId="{B3604A61-F861-4752-AC82-DBECFA7144F1}" destId="{5E2739D6-D1A1-4F7B-9D04-9ACAF16C8DDB}" srcOrd="0" destOrd="0" presId="urn:microsoft.com/office/officeart/2005/8/layout/list1"/>
    <dgm:cxn modelId="{E074C02A-4C51-4044-80E8-730195DEE149}" type="presParOf" srcId="{B3604A61-F861-4752-AC82-DBECFA7144F1}" destId="{666F2E41-B8C1-4A5F-A246-D8185B205362}" srcOrd="1" destOrd="0" presId="urn:microsoft.com/office/officeart/2005/8/layout/list1"/>
    <dgm:cxn modelId="{24B19B09-31AE-4F03-897F-0B304DAA23D1}" type="presParOf" srcId="{6E5E7C56-9376-4298-8D47-E98B288E70B4}" destId="{57EA9BF5-FCF6-4728-86B9-FB5157845CF5}" srcOrd="5" destOrd="0" presId="urn:microsoft.com/office/officeart/2005/8/layout/list1"/>
    <dgm:cxn modelId="{5694EB21-5671-42FD-9862-EE97361B2069}" type="presParOf" srcId="{6E5E7C56-9376-4298-8D47-E98B288E70B4}" destId="{F71587BA-50F1-4305-9214-D4E0FE23C943}" srcOrd="6"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9F44767D-8409-4AFA-9A9A-D23EBB5D5B6F}"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AAB22014-8C51-4AFB-89FB-CE2AE7F07696}">
      <dgm:prSet/>
      <dgm:spPr/>
      <dgm:t>
        <a:bodyPr/>
        <a:lstStyle/>
        <a:p>
          <a:r>
            <a:rPr lang="tr-TR"/>
            <a:t>1- Pazar potansiyelinin ve büyümesinin değerlendirilmesi: İşletmeler ülke pazarı seçiminde, kendi faaliyetleri açısından pazarın potansiyel durumunun ve gelecekteki büyüme seyrinin tahminlemesini yapmak durumundadır. Bu sürecin sonunda, hangi ülke veya ülke pazarlarının işletme açısından daha uygun olacağı kararlaştırılabilir.</a:t>
          </a:r>
          <a:endParaRPr lang="en-US"/>
        </a:p>
      </dgm:t>
    </dgm:pt>
    <dgm:pt modelId="{200FFD26-6FBC-45ED-8F98-EFDB04994E29}" type="parTrans" cxnId="{7292E903-C426-48AE-8C97-CB9B608EE77D}">
      <dgm:prSet/>
      <dgm:spPr/>
      <dgm:t>
        <a:bodyPr/>
        <a:lstStyle/>
        <a:p>
          <a:endParaRPr lang="en-US"/>
        </a:p>
      </dgm:t>
    </dgm:pt>
    <dgm:pt modelId="{6F78170F-18F5-4F5A-B127-E0A0779A200C}" type="sibTrans" cxnId="{7292E903-C426-48AE-8C97-CB9B608EE77D}">
      <dgm:prSet/>
      <dgm:spPr/>
      <dgm:t>
        <a:bodyPr/>
        <a:lstStyle/>
        <a:p>
          <a:endParaRPr lang="en-US"/>
        </a:p>
      </dgm:t>
    </dgm:pt>
    <dgm:pt modelId="{44ECEBC3-E937-4754-A093-B7AACAF6CABE}">
      <dgm:prSet/>
      <dgm:spPr/>
      <dgm:t>
        <a:bodyPr/>
        <a:lstStyle/>
        <a:p>
          <a:r>
            <a:rPr lang="tr-TR"/>
            <a:t>2- Rekabet durumunun araştırılması: Pazar potansiyeli ve büyümesinin değerlendirilmesinin ardından planlanan ülke pazarı açısından mevcut rekabet durumunun analiz edilmesi gerekmektedir. Gerek yerel rakipler gerekse de uluslararası rakiplerin güçlü ve zayıf yönleri öğrenilmelidir.</a:t>
          </a:r>
          <a:endParaRPr lang="en-US"/>
        </a:p>
      </dgm:t>
    </dgm:pt>
    <dgm:pt modelId="{252C0290-B798-467B-832D-4972743EB80D}" type="parTrans" cxnId="{B86DE17E-669C-4878-97EB-EFFFDF66694F}">
      <dgm:prSet/>
      <dgm:spPr/>
      <dgm:t>
        <a:bodyPr/>
        <a:lstStyle/>
        <a:p>
          <a:endParaRPr lang="en-US"/>
        </a:p>
      </dgm:t>
    </dgm:pt>
    <dgm:pt modelId="{D12A8663-974D-4957-A512-6AB6C59CF08E}" type="sibTrans" cxnId="{B86DE17E-669C-4878-97EB-EFFFDF66694F}">
      <dgm:prSet/>
      <dgm:spPr/>
      <dgm:t>
        <a:bodyPr/>
        <a:lstStyle/>
        <a:p>
          <a:endParaRPr lang="en-US"/>
        </a:p>
      </dgm:t>
    </dgm:pt>
    <dgm:pt modelId="{91281C52-9703-4737-A642-1545DAD6143C}" type="pres">
      <dgm:prSet presAssocID="{9F44767D-8409-4AFA-9A9A-D23EBB5D5B6F}" presName="linear" presStyleCnt="0">
        <dgm:presLayoutVars>
          <dgm:animLvl val="lvl"/>
          <dgm:resizeHandles val="exact"/>
        </dgm:presLayoutVars>
      </dgm:prSet>
      <dgm:spPr/>
    </dgm:pt>
    <dgm:pt modelId="{B22327F3-6F3E-4551-9F61-8CAC9BF13602}" type="pres">
      <dgm:prSet presAssocID="{AAB22014-8C51-4AFB-89FB-CE2AE7F07696}" presName="parentText" presStyleLbl="node1" presStyleIdx="0" presStyleCnt="2">
        <dgm:presLayoutVars>
          <dgm:chMax val="0"/>
          <dgm:bulletEnabled val="1"/>
        </dgm:presLayoutVars>
      </dgm:prSet>
      <dgm:spPr/>
    </dgm:pt>
    <dgm:pt modelId="{4E2B6C15-E554-43BD-8F76-00F1D3226F6B}" type="pres">
      <dgm:prSet presAssocID="{6F78170F-18F5-4F5A-B127-E0A0779A200C}" presName="spacer" presStyleCnt="0"/>
      <dgm:spPr/>
    </dgm:pt>
    <dgm:pt modelId="{54CF1031-027C-4FCA-8AB8-0132A771BD87}" type="pres">
      <dgm:prSet presAssocID="{44ECEBC3-E937-4754-A093-B7AACAF6CABE}" presName="parentText" presStyleLbl="node1" presStyleIdx="1" presStyleCnt="2">
        <dgm:presLayoutVars>
          <dgm:chMax val="0"/>
          <dgm:bulletEnabled val="1"/>
        </dgm:presLayoutVars>
      </dgm:prSet>
      <dgm:spPr/>
    </dgm:pt>
  </dgm:ptLst>
  <dgm:cxnLst>
    <dgm:cxn modelId="{7292E903-C426-48AE-8C97-CB9B608EE77D}" srcId="{9F44767D-8409-4AFA-9A9A-D23EBB5D5B6F}" destId="{AAB22014-8C51-4AFB-89FB-CE2AE7F07696}" srcOrd="0" destOrd="0" parTransId="{200FFD26-6FBC-45ED-8F98-EFDB04994E29}" sibTransId="{6F78170F-18F5-4F5A-B127-E0A0779A200C}"/>
    <dgm:cxn modelId="{B86DE17E-669C-4878-97EB-EFFFDF66694F}" srcId="{9F44767D-8409-4AFA-9A9A-D23EBB5D5B6F}" destId="{44ECEBC3-E937-4754-A093-B7AACAF6CABE}" srcOrd="1" destOrd="0" parTransId="{252C0290-B798-467B-832D-4972743EB80D}" sibTransId="{D12A8663-974D-4957-A512-6AB6C59CF08E}"/>
    <dgm:cxn modelId="{18961C81-49D2-4B06-A5F6-62F69B25644B}" type="presOf" srcId="{9F44767D-8409-4AFA-9A9A-D23EBB5D5B6F}" destId="{91281C52-9703-4737-A642-1545DAD6143C}" srcOrd="0" destOrd="0" presId="urn:microsoft.com/office/officeart/2005/8/layout/vList2"/>
    <dgm:cxn modelId="{2EE2F78B-B324-455C-98CB-3208CB952718}" type="presOf" srcId="{AAB22014-8C51-4AFB-89FB-CE2AE7F07696}" destId="{B22327F3-6F3E-4551-9F61-8CAC9BF13602}" srcOrd="0" destOrd="0" presId="urn:microsoft.com/office/officeart/2005/8/layout/vList2"/>
    <dgm:cxn modelId="{F56493E0-C0E2-4C43-BD84-6985B0AE0915}" type="presOf" srcId="{44ECEBC3-E937-4754-A093-B7AACAF6CABE}" destId="{54CF1031-027C-4FCA-8AB8-0132A771BD87}" srcOrd="0" destOrd="0" presId="urn:microsoft.com/office/officeart/2005/8/layout/vList2"/>
    <dgm:cxn modelId="{C1C1F2BE-8D61-4337-B0DD-79309DC42629}" type="presParOf" srcId="{91281C52-9703-4737-A642-1545DAD6143C}" destId="{B22327F3-6F3E-4551-9F61-8CAC9BF13602}" srcOrd="0" destOrd="0" presId="urn:microsoft.com/office/officeart/2005/8/layout/vList2"/>
    <dgm:cxn modelId="{2218514F-2A3D-4B16-9441-55CF457F60F8}" type="presParOf" srcId="{91281C52-9703-4737-A642-1545DAD6143C}" destId="{4E2B6C15-E554-43BD-8F76-00F1D3226F6B}" srcOrd="1" destOrd="0" presId="urn:microsoft.com/office/officeart/2005/8/layout/vList2"/>
    <dgm:cxn modelId="{892AD493-2385-423E-92C0-5A8B3D1C7C57}" type="presParOf" srcId="{91281C52-9703-4737-A642-1545DAD6143C}" destId="{54CF1031-027C-4FCA-8AB8-0132A771BD87}" srcOrd="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311C88AA-11F3-4567-949F-BD3D6E0C24FE}"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665DC649-5290-4FF7-81EE-D4FAD6090B80}">
      <dgm:prSet/>
      <dgm:spPr/>
      <dgm:t>
        <a:bodyPr/>
        <a:lstStyle/>
        <a:p>
          <a:r>
            <a:rPr lang="tr-TR"/>
            <a:t>3- Ülke pazarında başarı için çevre analizi: İşletmenin mevcut pazarlama uygulama ve stratejilerinde değişiklik yapıp-yapmayacağı kararının verilebilmesi amacıyla çevre analinin yapılması gerekmektedir. </a:t>
          </a:r>
          <a:endParaRPr lang="en-US"/>
        </a:p>
      </dgm:t>
    </dgm:pt>
    <dgm:pt modelId="{92FB1684-9B4A-4EE3-8312-71C1745C1CBF}" type="parTrans" cxnId="{EED7DD3A-8411-47E8-961B-3329D76E2CBB}">
      <dgm:prSet/>
      <dgm:spPr/>
      <dgm:t>
        <a:bodyPr/>
        <a:lstStyle/>
        <a:p>
          <a:endParaRPr lang="en-US"/>
        </a:p>
      </dgm:t>
    </dgm:pt>
    <dgm:pt modelId="{696E731B-53BB-420B-9B89-4F665D74C0E9}" type="sibTrans" cxnId="{EED7DD3A-8411-47E8-961B-3329D76E2CBB}">
      <dgm:prSet/>
      <dgm:spPr/>
      <dgm:t>
        <a:bodyPr/>
        <a:lstStyle/>
        <a:p>
          <a:endParaRPr lang="en-US"/>
        </a:p>
      </dgm:t>
    </dgm:pt>
    <dgm:pt modelId="{9098757C-53ED-4F78-BF0A-81D222E8C4B2}">
      <dgm:prSet/>
      <dgm:spPr/>
      <dgm:t>
        <a:bodyPr/>
        <a:lstStyle/>
        <a:p>
          <a:r>
            <a:rPr lang="tr-TR"/>
            <a:t>Ekonomi ve ticaret analizi, gidilecek ülke pazarının enflasyon, gelir dağılımı vb mevcut ekonomik koşullarının analiz edilmesi ve karşılıklı ticaret anlaşmalarının incelenmesini içermektedir.</a:t>
          </a:r>
          <a:endParaRPr lang="en-US"/>
        </a:p>
      </dgm:t>
    </dgm:pt>
    <dgm:pt modelId="{7A589AEE-CF46-4788-8D47-C7C72B72B883}" type="parTrans" cxnId="{0E570091-16B1-4AE1-9ED6-1F55B1D86F61}">
      <dgm:prSet/>
      <dgm:spPr/>
      <dgm:t>
        <a:bodyPr/>
        <a:lstStyle/>
        <a:p>
          <a:endParaRPr lang="en-US"/>
        </a:p>
      </dgm:t>
    </dgm:pt>
    <dgm:pt modelId="{D468265E-8D31-4259-B429-53913C96F6A6}" type="sibTrans" cxnId="{0E570091-16B1-4AE1-9ED6-1F55B1D86F61}">
      <dgm:prSet/>
      <dgm:spPr/>
      <dgm:t>
        <a:bodyPr/>
        <a:lstStyle/>
        <a:p>
          <a:endParaRPr lang="en-US"/>
        </a:p>
      </dgm:t>
    </dgm:pt>
    <dgm:pt modelId="{65D2FCE9-137F-4FF0-A13E-45DA9CF47EE0}">
      <dgm:prSet/>
      <dgm:spPr/>
      <dgm:t>
        <a:bodyPr/>
        <a:lstStyle/>
        <a:p>
          <a:r>
            <a:rPr lang="tr-TR"/>
            <a:t>Politik ve hukuki analiz, o ülke pazarındaki yasal düzenlemeleri ve uygulamaları içermektedir.</a:t>
          </a:r>
          <a:endParaRPr lang="en-US"/>
        </a:p>
      </dgm:t>
    </dgm:pt>
    <dgm:pt modelId="{745C4637-CBEB-4CE7-8051-976725653324}" type="parTrans" cxnId="{071C2E94-9574-492E-AD7B-EDF1BCC5D473}">
      <dgm:prSet/>
      <dgm:spPr/>
      <dgm:t>
        <a:bodyPr/>
        <a:lstStyle/>
        <a:p>
          <a:endParaRPr lang="en-US"/>
        </a:p>
      </dgm:t>
    </dgm:pt>
    <dgm:pt modelId="{65530A8F-784C-4F61-A16F-86AD5D6EA5D0}" type="sibTrans" cxnId="{071C2E94-9574-492E-AD7B-EDF1BCC5D473}">
      <dgm:prSet/>
      <dgm:spPr/>
      <dgm:t>
        <a:bodyPr/>
        <a:lstStyle/>
        <a:p>
          <a:endParaRPr lang="en-US"/>
        </a:p>
      </dgm:t>
    </dgm:pt>
    <dgm:pt modelId="{92C8C54E-FB4C-45D6-B3C8-6D0D8A85FE6D}">
      <dgm:prSet/>
      <dgm:spPr/>
      <dgm:t>
        <a:bodyPr/>
        <a:lstStyle/>
        <a:p>
          <a:r>
            <a:rPr lang="tr-TR"/>
            <a:t>Sosyo-kültürel analiz ise kültürün işletme uygulamalarında nasıl bir etki oluşturacağının irdelenmesidir.</a:t>
          </a:r>
          <a:endParaRPr lang="en-US"/>
        </a:p>
      </dgm:t>
    </dgm:pt>
    <dgm:pt modelId="{5EE6E3FA-4296-4F86-9CAB-8CAE19F82FBD}" type="parTrans" cxnId="{07DEC9EC-0A4D-4509-ACE8-032B518E16F7}">
      <dgm:prSet/>
      <dgm:spPr/>
      <dgm:t>
        <a:bodyPr/>
        <a:lstStyle/>
        <a:p>
          <a:endParaRPr lang="en-US"/>
        </a:p>
      </dgm:t>
    </dgm:pt>
    <dgm:pt modelId="{9E75EB5B-695E-4C57-8959-F89BFA72A9B8}" type="sibTrans" cxnId="{07DEC9EC-0A4D-4509-ACE8-032B518E16F7}">
      <dgm:prSet/>
      <dgm:spPr/>
      <dgm:t>
        <a:bodyPr/>
        <a:lstStyle/>
        <a:p>
          <a:endParaRPr lang="en-US"/>
        </a:p>
      </dgm:t>
    </dgm:pt>
    <dgm:pt modelId="{CED14205-0D09-47A5-A13B-2B12FB381FE4}" type="pres">
      <dgm:prSet presAssocID="{311C88AA-11F3-4567-949F-BD3D6E0C24FE}" presName="linear" presStyleCnt="0">
        <dgm:presLayoutVars>
          <dgm:animLvl val="lvl"/>
          <dgm:resizeHandles val="exact"/>
        </dgm:presLayoutVars>
      </dgm:prSet>
      <dgm:spPr/>
    </dgm:pt>
    <dgm:pt modelId="{98B87330-3F69-47E1-AE3A-401ED9BD8690}" type="pres">
      <dgm:prSet presAssocID="{665DC649-5290-4FF7-81EE-D4FAD6090B80}" presName="parentText" presStyleLbl="node1" presStyleIdx="0" presStyleCnt="4">
        <dgm:presLayoutVars>
          <dgm:chMax val="0"/>
          <dgm:bulletEnabled val="1"/>
        </dgm:presLayoutVars>
      </dgm:prSet>
      <dgm:spPr/>
    </dgm:pt>
    <dgm:pt modelId="{E88C4354-0761-4A31-BB6D-3BA7E89923DF}" type="pres">
      <dgm:prSet presAssocID="{696E731B-53BB-420B-9B89-4F665D74C0E9}" presName="spacer" presStyleCnt="0"/>
      <dgm:spPr/>
    </dgm:pt>
    <dgm:pt modelId="{EB4D8E9B-D705-42ED-80C4-7BB2FEE42854}" type="pres">
      <dgm:prSet presAssocID="{9098757C-53ED-4F78-BF0A-81D222E8C4B2}" presName="parentText" presStyleLbl="node1" presStyleIdx="1" presStyleCnt="4">
        <dgm:presLayoutVars>
          <dgm:chMax val="0"/>
          <dgm:bulletEnabled val="1"/>
        </dgm:presLayoutVars>
      </dgm:prSet>
      <dgm:spPr/>
    </dgm:pt>
    <dgm:pt modelId="{2B2897B1-7F86-45DF-B761-D618E1FD989D}" type="pres">
      <dgm:prSet presAssocID="{D468265E-8D31-4259-B429-53913C96F6A6}" presName="spacer" presStyleCnt="0"/>
      <dgm:spPr/>
    </dgm:pt>
    <dgm:pt modelId="{80EC5329-01F6-4B15-92E6-6815A0A1A186}" type="pres">
      <dgm:prSet presAssocID="{65D2FCE9-137F-4FF0-A13E-45DA9CF47EE0}" presName="parentText" presStyleLbl="node1" presStyleIdx="2" presStyleCnt="4">
        <dgm:presLayoutVars>
          <dgm:chMax val="0"/>
          <dgm:bulletEnabled val="1"/>
        </dgm:presLayoutVars>
      </dgm:prSet>
      <dgm:spPr/>
    </dgm:pt>
    <dgm:pt modelId="{CFE46A21-0654-4C60-A36D-A2FEC0F386F6}" type="pres">
      <dgm:prSet presAssocID="{65530A8F-784C-4F61-A16F-86AD5D6EA5D0}" presName="spacer" presStyleCnt="0"/>
      <dgm:spPr/>
    </dgm:pt>
    <dgm:pt modelId="{3E3E387B-0DF6-4A41-9DF8-5619B444925C}" type="pres">
      <dgm:prSet presAssocID="{92C8C54E-FB4C-45D6-B3C8-6D0D8A85FE6D}" presName="parentText" presStyleLbl="node1" presStyleIdx="3" presStyleCnt="4">
        <dgm:presLayoutVars>
          <dgm:chMax val="0"/>
          <dgm:bulletEnabled val="1"/>
        </dgm:presLayoutVars>
      </dgm:prSet>
      <dgm:spPr/>
    </dgm:pt>
  </dgm:ptLst>
  <dgm:cxnLst>
    <dgm:cxn modelId="{EED7DD3A-8411-47E8-961B-3329D76E2CBB}" srcId="{311C88AA-11F3-4567-949F-BD3D6E0C24FE}" destId="{665DC649-5290-4FF7-81EE-D4FAD6090B80}" srcOrd="0" destOrd="0" parTransId="{92FB1684-9B4A-4EE3-8312-71C1745C1CBF}" sibTransId="{696E731B-53BB-420B-9B89-4F665D74C0E9}"/>
    <dgm:cxn modelId="{92E3AC44-42F5-4AEF-BD26-07CEB7E3D87B}" type="presOf" srcId="{92C8C54E-FB4C-45D6-B3C8-6D0D8A85FE6D}" destId="{3E3E387B-0DF6-4A41-9DF8-5619B444925C}" srcOrd="0" destOrd="0" presId="urn:microsoft.com/office/officeart/2005/8/layout/vList2"/>
    <dgm:cxn modelId="{5DBD7152-7473-4BA3-8999-C79B406C48DB}" type="presOf" srcId="{311C88AA-11F3-4567-949F-BD3D6E0C24FE}" destId="{CED14205-0D09-47A5-A13B-2B12FB381FE4}" srcOrd="0" destOrd="0" presId="urn:microsoft.com/office/officeart/2005/8/layout/vList2"/>
    <dgm:cxn modelId="{0E570091-16B1-4AE1-9ED6-1F55B1D86F61}" srcId="{311C88AA-11F3-4567-949F-BD3D6E0C24FE}" destId="{9098757C-53ED-4F78-BF0A-81D222E8C4B2}" srcOrd="1" destOrd="0" parTransId="{7A589AEE-CF46-4788-8D47-C7C72B72B883}" sibTransId="{D468265E-8D31-4259-B429-53913C96F6A6}"/>
    <dgm:cxn modelId="{071C2E94-9574-492E-AD7B-EDF1BCC5D473}" srcId="{311C88AA-11F3-4567-949F-BD3D6E0C24FE}" destId="{65D2FCE9-137F-4FF0-A13E-45DA9CF47EE0}" srcOrd="2" destOrd="0" parTransId="{745C4637-CBEB-4CE7-8051-976725653324}" sibTransId="{65530A8F-784C-4F61-A16F-86AD5D6EA5D0}"/>
    <dgm:cxn modelId="{562587B3-912C-4B24-8B37-37B60FED0ABC}" type="presOf" srcId="{9098757C-53ED-4F78-BF0A-81D222E8C4B2}" destId="{EB4D8E9B-D705-42ED-80C4-7BB2FEE42854}" srcOrd="0" destOrd="0" presId="urn:microsoft.com/office/officeart/2005/8/layout/vList2"/>
    <dgm:cxn modelId="{07DEC9EC-0A4D-4509-ACE8-032B518E16F7}" srcId="{311C88AA-11F3-4567-949F-BD3D6E0C24FE}" destId="{92C8C54E-FB4C-45D6-B3C8-6D0D8A85FE6D}" srcOrd="3" destOrd="0" parTransId="{5EE6E3FA-4296-4F86-9CAB-8CAE19F82FBD}" sibTransId="{9E75EB5B-695E-4C57-8959-F89BFA72A9B8}"/>
    <dgm:cxn modelId="{0421A9F3-BFB4-48FC-9ABD-E7FF170A79C7}" type="presOf" srcId="{65D2FCE9-137F-4FF0-A13E-45DA9CF47EE0}" destId="{80EC5329-01F6-4B15-92E6-6815A0A1A186}" srcOrd="0" destOrd="0" presId="urn:microsoft.com/office/officeart/2005/8/layout/vList2"/>
    <dgm:cxn modelId="{3F06A3FB-F671-467F-8256-C0DF9F863D45}" type="presOf" srcId="{665DC649-5290-4FF7-81EE-D4FAD6090B80}" destId="{98B87330-3F69-47E1-AE3A-401ED9BD8690}" srcOrd="0" destOrd="0" presId="urn:microsoft.com/office/officeart/2005/8/layout/vList2"/>
    <dgm:cxn modelId="{CE20326E-8472-423A-A4DD-6446337C84C2}" type="presParOf" srcId="{CED14205-0D09-47A5-A13B-2B12FB381FE4}" destId="{98B87330-3F69-47E1-AE3A-401ED9BD8690}" srcOrd="0" destOrd="0" presId="urn:microsoft.com/office/officeart/2005/8/layout/vList2"/>
    <dgm:cxn modelId="{A7170046-1D8B-4728-A5D2-CD0BEAD826B5}" type="presParOf" srcId="{CED14205-0D09-47A5-A13B-2B12FB381FE4}" destId="{E88C4354-0761-4A31-BB6D-3BA7E89923DF}" srcOrd="1" destOrd="0" presId="urn:microsoft.com/office/officeart/2005/8/layout/vList2"/>
    <dgm:cxn modelId="{5CB8374A-59B4-4A1C-B46C-F005371949AA}" type="presParOf" srcId="{CED14205-0D09-47A5-A13B-2B12FB381FE4}" destId="{EB4D8E9B-D705-42ED-80C4-7BB2FEE42854}" srcOrd="2" destOrd="0" presId="urn:microsoft.com/office/officeart/2005/8/layout/vList2"/>
    <dgm:cxn modelId="{D5DEC57C-D767-484E-AFA8-EBB179EACDF1}" type="presParOf" srcId="{CED14205-0D09-47A5-A13B-2B12FB381FE4}" destId="{2B2897B1-7F86-45DF-B761-D618E1FD989D}" srcOrd="3" destOrd="0" presId="urn:microsoft.com/office/officeart/2005/8/layout/vList2"/>
    <dgm:cxn modelId="{119FDD16-5C9E-4614-BC62-7ED04F579D5B}" type="presParOf" srcId="{CED14205-0D09-47A5-A13B-2B12FB381FE4}" destId="{80EC5329-01F6-4B15-92E6-6815A0A1A186}" srcOrd="4" destOrd="0" presId="urn:microsoft.com/office/officeart/2005/8/layout/vList2"/>
    <dgm:cxn modelId="{B056D9A0-86A7-4918-8D90-4DE3DE2C3DCC}" type="presParOf" srcId="{CED14205-0D09-47A5-A13B-2B12FB381FE4}" destId="{CFE46A21-0654-4C60-A36D-A2FEC0F386F6}" srcOrd="5" destOrd="0" presId="urn:microsoft.com/office/officeart/2005/8/layout/vList2"/>
    <dgm:cxn modelId="{57EEEA3A-CA5B-44C3-8C20-43E1F62F3F20}" type="presParOf" srcId="{CED14205-0D09-47A5-A13B-2B12FB381FE4}" destId="{3E3E387B-0DF6-4A41-9DF8-5619B444925C}"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523A4286-B3A4-4FAF-B244-84B972BE6B56}"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32ADD19C-8368-4D85-A5E5-DB811C58CB6E}">
      <dgm:prSet/>
      <dgm:spPr/>
      <dgm:t>
        <a:bodyPr/>
        <a:lstStyle/>
        <a:p>
          <a:r>
            <a:rPr lang="tr-TR"/>
            <a:t>Pazar büyüklüğünü elde etmenin en iyi yolu, küçük bir işletme ise yerel araştırma ajanslarıyla iletişime geçmektir. Büyük bir işletmeyse, Nielson veya IMRB gibi şirketlerden Pazar araştırması verilerini almak daha iyidir. Pazar büyüklüğünün belirlenmesi, pazar potansiyelini belirlemenin ilk adımıdır.</a:t>
          </a:r>
          <a:endParaRPr lang="en-US"/>
        </a:p>
      </dgm:t>
    </dgm:pt>
    <dgm:pt modelId="{3D9A6521-6698-408D-9662-9E2CCCD11BB2}" type="parTrans" cxnId="{C2154558-401D-4FEB-8DE3-3F17ADEF50FF}">
      <dgm:prSet/>
      <dgm:spPr/>
      <dgm:t>
        <a:bodyPr/>
        <a:lstStyle/>
        <a:p>
          <a:endParaRPr lang="en-US"/>
        </a:p>
      </dgm:t>
    </dgm:pt>
    <dgm:pt modelId="{22FDC8D9-6B36-4A4E-BFC8-949B30F69745}" type="sibTrans" cxnId="{C2154558-401D-4FEB-8DE3-3F17ADEF50FF}">
      <dgm:prSet/>
      <dgm:spPr/>
      <dgm:t>
        <a:bodyPr/>
        <a:lstStyle/>
        <a:p>
          <a:endParaRPr lang="en-US"/>
        </a:p>
      </dgm:t>
    </dgm:pt>
    <dgm:pt modelId="{3C4C8FD2-1C1E-4088-9AAE-614BB511908F}">
      <dgm:prSet/>
      <dgm:spPr/>
      <dgm:t>
        <a:bodyPr/>
        <a:lstStyle/>
        <a:p>
          <a:r>
            <a:rPr lang="tr-TR"/>
            <a:t>PC pazarı, dizüstü bilgisayar pazarına veya akıllı telefon pazarına kıyasla düşüyor. Yani PC yapan bir şirketseniz, o zaman düşen bir pazara girdiğinizin farkında olmalısınız. Bunun yerine, potansiyeliniz varsa, neden Laptop pazarına veya Akıllı Telefon pazarına girmiyorsunuz?</a:t>
          </a:r>
          <a:endParaRPr lang="en-US"/>
        </a:p>
      </dgm:t>
    </dgm:pt>
    <dgm:pt modelId="{7E470CBE-5E6C-4F2A-B89D-C2DB127EB1DC}" type="parTrans" cxnId="{A4BE765E-8DF7-44DA-A139-6169B4D197B2}">
      <dgm:prSet/>
      <dgm:spPr/>
      <dgm:t>
        <a:bodyPr/>
        <a:lstStyle/>
        <a:p>
          <a:endParaRPr lang="en-US"/>
        </a:p>
      </dgm:t>
    </dgm:pt>
    <dgm:pt modelId="{7D7D03FA-6A6F-4C26-ACA5-E4D32D354603}" type="sibTrans" cxnId="{A4BE765E-8DF7-44DA-A139-6169B4D197B2}">
      <dgm:prSet/>
      <dgm:spPr/>
      <dgm:t>
        <a:bodyPr/>
        <a:lstStyle/>
        <a:p>
          <a:endParaRPr lang="en-US"/>
        </a:p>
      </dgm:t>
    </dgm:pt>
    <dgm:pt modelId="{DE0C0B17-D094-4136-9ABC-F23EC46E7AB7}">
      <dgm:prSet/>
      <dgm:spPr/>
      <dgm:t>
        <a:bodyPr/>
        <a:lstStyle/>
        <a:p>
          <a:r>
            <a:rPr lang="tr-TR"/>
            <a:t>Sektörde devam eden trend, ürününüzün geleceğini öngörebileceği için önemlidir. Başlangıçta kitaplar çok modaydı, ancak şimdi yerini E-kitaplar aldı ve fiziksel kitaplara neredeyse hiç ihtiyaç yok (insanlar hala onları okumayı sevse de).</a:t>
          </a:r>
          <a:endParaRPr lang="en-US"/>
        </a:p>
      </dgm:t>
    </dgm:pt>
    <dgm:pt modelId="{C039106A-EE70-4A8E-A22E-66E53A7206B6}" type="parTrans" cxnId="{CA4269EA-6037-4D7A-B711-6399B97F5CB7}">
      <dgm:prSet/>
      <dgm:spPr/>
      <dgm:t>
        <a:bodyPr/>
        <a:lstStyle/>
        <a:p>
          <a:endParaRPr lang="en-US"/>
        </a:p>
      </dgm:t>
    </dgm:pt>
    <dgm:pt modelId="{D67EC321-F163-4E8E-8CEC-F30686CD80A4}" type="sibTrans" cxnId="{CA4269EA-6037-4D7A-B711-6399B97F5CB7}">
      <dgm:prSet/>
      <dgm:spPr/>
      <dgm:t>
        <a:bodyPr/>
        <a:lstStyle/>
        <a:p>
          <a:endParaRPr lang="en-US"/>
        </a:p>
      </dgm:t>
    </dgm:pt>
    <dgm:pt modelId="{E1F0AD14-68C6-4675-96C0-36131A01013A}" type="pres">
      <dgm:prSet presAssocID="{523A4286-B3A4-4FAF-B244-84B972BE6B56}" presName="root" presStyleCnt="0">
        <dgm:presLayoutVars>
          <dgm:dir/>
          <dgm:resizeHandles val="exact"/>
        </dgm:presLayoutVars>
      </dgm:prSet>
      <dgm:spPr/>
    </dgm:pt>
    <dgm:pt modelId="{2D5C7285-FD28-4B97-9593-9D2220B25B00}" type="pres">
      <dgm:prSet presAssocID="{32ADD19C-8368-4D85-A5E5-DB811C58CB6E}" presName="compNode" presStyleCnt="0"/>
      <dgm:spPr/>
    </dgm:pt>
    <dgm:pt modelId="{29C496C1-4875-48C3-91CC-33FD3FAC1EAC}" type="pres">
      <dgm:prSet presAssocID="{32ADD19C-8368-4D85-A5E5-DB811C58CB6E}" presName="bgRect" presStyleLbl="bgShp" presStyleIdx="0" presStyleCnt="3"/>
      <dgm:spPr/>
    </dgm:pt>
    <dgm:pt modelId="{7ADD0FB3-8454-447C-9145-DF2489DA69E6}" type="pres">
      <dgm:prSet presAssocID="{32ADD19C-8368-4D85-A5E5-DB811C58CB6E}"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humbs Up Sign"/>
        </a:ext>
      </dgm:extLst>
    </dgm:pt>
    <dgm:pt modelId="{B0EF36D9-7AFC-4D3E-8E9D-80598163ECCF}" type="pres">
      <dgm:prSet presAssocID="{32ADD19C-8368-4D85-A5E5-DB811C58CB6E}" presName="spaceRect" presStyleCnt="0"/>
      <dgm:spPr/>
    </dgm:pt>
    <dgm:pt modelId="{82379933-E154-4C6B-94BD-C48837498072}" type="pres">
      <dgm:prSet presAssocID="{32ADD19C-8368-4D85-A5E5-DB811C58CB6E}" presName="parTx" presStyleLbl="revTx" presStyleIdx="0" presStyleCnt="3">
        <dgm:presLayoutVars>
          <dgm:chMax val="0"/>
          <dgm:chPref val="0"/>
        </dgm:presLayoutVars>
      </dgm:prSet>
      <dgm:spPr/>
    </dgm:pt>
    <dgm:pt modelId="{174D8BE5-4504-4441-81F0-D61900521CC4}" type="pres">
      <dgm:prSet presAssocID="{22FDC8D9-6B36-4A4E-BFC8-949B30F69745}" presName="sibTrans" presStyleCnt="0"/>
      <dgm:spPr/>
    </dgm:pt>
    <dgm:pt modelId="{F861C764-4C93-469A-A562-A891A4345CE6}" type="pres">
      <dgm:prSet presAssocID="{3C4C8FD2-1C1E-4088-9AAE-614BB511908F}" presName="compNode" presStyleCnt="0"/>
      <dgm:spPr/>
    </dgm:pt>
    <dgm:pt modelId="{FBC2D513-DD02-444B-B79C-1DFCEBDE82BE}" type="pres">
      <dgm:prSet presAssocID="{3C4C8FD2-1C1E-4088-9AAE-614BB511908F}" presName="bgRect" presStyleLbl="bgShp" presStyleIdx="1" presStyleCnt="3"/>
      <dgm:spPr/>
    </dgm:pt>
    <dgm:pt modelId="{7606FCB7-FABC-405C-AB4C-278C80740E83}" type="pres">
      <dgm:prSet presAssocID="{3C4C8FD2-1C1E-4088-9AAE-614BB511908F}"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ilgisayar"/>
        </a:ext>
      </dgm:extLst>
    </dgm:pt>
    <dgm:pt modelId="{A94DB2CA-0F96-4DE4-939C-B2A56DFAD81A}" type="pres">
      <dgm:prSet presAssocID="{3C4C8FD2-1C1E-4088-9AAE-614BB511908F}" presName="spaceRect" presStyleCnt="0"/>
      <dgm:spPr/>
    </dgm:pt>
    <dgm:pt modelId="{3DA4C8E1-0563-4285-8246-39D9F2A2694E}" type="pres">
      <dgm:prSet presAssocID="{3C4C8FD2-1C1E-4088-9AAE-614BB511908F}" presName="parTx" presStyleLbl="revTx" presStyleIdx="1" presStyleCnt="3">
        <dgm:presLayoutVars>
          <dgm:chMax val="0"/>
          <dgm:chPref val="0"/>
        </dgm:presLayoutVars>
      </dgm:prSet>
      <dgm:spPr/>
    </dgm:pt>
    <dgm:pt modelId="{08EBFA50-83E2-416D-95D2-CDFCA3377FC2}" type="pres">
      <dgm:prSet presAssocID="{7D7D03FA-6A6F-4C26-ACA5-E4D32D354603}" presName="sibTrans" presStyleCnt="0"/>
      <dgm:spPr/>
    </dgm:pt>
    <dgm:pt modelId="{C71A6BA4-D80D-4A3A-949D-425753BB56E0}" type="pres">
      <dgm:prSet presAssocID="{DE0C0B17-D094-4136-9ABC-F23EC46E7AB7}" presName="compNode" presStyleCnt="0"/>
      <dgm:spPr/>
    </dgm:pt>
    <dgm:pt modelId="{EED11994-42EB-4569-93FA-72970FB316E5}" type="pres">
      <dgm:prSet presAssocID="{DE0C0B17-D094-4136-9ABC-F23EC46E7AB7}" presName="bgRect" presStyleLbl="bgShp" presStyleIdx="2" presStyleCnt="3"/>
      <dgm:spPr/>
    </dgm:pt>
    <dgm:pt modelId="{0C4EB694-5551-4E37-8690-EC6E1602A83D}" type="pres">
      <dgm:prSet presAssocID="{DE0C0B17-D094-4136-9ABC-F23EC46E7AB7}"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uşi"/>
        </a:ext>
      </dgm:extLst>
    </dgm:pt>
    <dgm:pt modelId="{03C7F00E-B3F9-4C7B-A740-2CD7A195F0B2}" type="pres">
      <dgm:prSet presAssocID="{DE0C0B17-D094-4136-9ABC-F23EC46E7AB7}" presName="spaceRect" presStyleCnt="0"/>
      <dgm:spPr/>
    </dgm:pt>
    <dgm:pt modelId="{E7735159-7CE7-431F-9407-9F65C36F7350}" type="pres">
      <dgm:prSet presAssocID="{DE0C0B17-D094-4136-9ABC-F23EC46E7AB7}" presName="parTx" presStyleLbl="revTx" presStyleIdx="2" presStyleCnt="3">
        <dgm:presLayoutVars>
          <dgm:chMax val="0"/>
          <dgm:chPref val="0"/>
        </dgm:presLayoutVars>
      </dgm:prSet>
      <dgm:spPr/>
    </dgm:pt>
  </dgm:ptLst>
  <dgm:cxnLst>
    <dgm:cxn modelId="{7F964317-A220-4165-98A4-7579CB50403E}" type="presOf" srcId="{523A4286-B3A4-4FAF-B244-84B972BE6B56}" destId="{E1F0AD14-68C6-4675-96C0-36131A01013A}" srcOrd="0" destOrd="0" presId="urn:microsoft.com/office/officeart/2018/2/layout/IconVerticalSolidList"/>
    <dgm:cxn modelId="{A4BE765E-8DF7-44DA-A139-6169B4D197B2}" srcId="{523A4286-B3A4-4FAF-B244-84B972BE6B56}" destId="{3C4C8FD2-1C1E-4088-9AAE-614BB511908F}" srcOrd="1" destOrd="0" parTransId="{7E470CBE-5E6C-4F2A-B89D-C2DB127EB1DC}" sibTransId="{7D7D03FA-6A6F-4C26-ACA5-E4D32D354603}"/>
    <dgm:cxn modelId="{F3BC576D-E1CB-4CA9-B57D-BD38919197D7}" type="presOf" srcId="{DE0C0B17-D094-4136-9ABC-F23EC46E7AB7}" destId="{E7735159-7CE7-431F-9407-9F65C36F7350}" srcOrd="0" destOrd="0" presId="urn:microsoft.com/office/officeart/2018/2/layout/IconVerticalSolidList"/>
    <dgm:cxn modelId="{C2154558-401D-4FEB-8DE3-3F17ADEF50FF}" srcId="{523A4286-B3A4-4FAF-B244-84B972BE6B56}" destId="{32ADD19C-8368-4D85-A5E5-DB811C58CB6E}" srcOrd="0" destOrd="0" parTransId="{3D9A6521-6698-408D-9662-9E2CCCD11BB2}" sibTransId="{22FDC8D9-6B36-4A4E-BFC8-949B30F69745}"/>
    <dgm:cxn modelId="{BE1EADAF-EA45-465E-AD3A-26DAF54D9977}" type="presOf" srcId="{3C4C8FD2-1C1E-4088-9AAE-614BB511908F}" destId="{3DA4C8E1-0563-4285-8246-39D9F2A2694E}" srcOrd="0" destOrd="0" presId="urn:microsoft.com/office/officeart/2018/2/layout/IconVerticalSolidList"/>
    <dgm:cxn modelId="{AB9075E9-0E61-4DE9-82AE-052B4A278340}" type="presOf" srcId="{32ADD19C-8368-4D85-A5E5-DB811C58CB6E}" destId="{82379933-E154-4C6B-94BD-C48837498072}" srcOrd="0" destOrd="0" presId="urn:microsoft.com/office/officeart/2018/2/layout/IconVerticalSolidList"/>
    <dgm:cxn modelId="{CA4269EA-6037-4D7A-B711-6399B97F5CB7}" srcId="{523A4286-B3A4-4FAF-B244-84B972BE6B56}" destId="{DE0C0B17-D094-4136-9ABC-F23EC46E7AB7}" srcOrd="2" destOrd="0" parTransId="{C039106A-EE70-4A8E-A22E-66E53A7206B6}" sibTransId="{D67EC321-F163-4E8E-8CEC-F30686CD80A4}"/>
    <dgm:cxn modelId="{048B324A-BC25-43AE-893B-14E130FD922D}" type="presParOf" srcId="{E1F0AD14-68C6-4675-96C0-36131A01013A}" destId="{2D5C7285-FD28-4B97-9593-9D2220B25B00}" srcOrd="0" destOrd="0" presId="urn:microsoft.com/office/officeart/2018/2/layout/IconVerticalSolidList"/>
    <dgm:cxn modelId="{750C1819-4BFA-45BC-A23F-A146FFFD0019}" type="presParOf" srcId="{2D5C7285-FD28-4B97-9593-9D2220B25B00}" destId="{29C496C1-4875-48C3-91CC-33FD3FAC1EAC}" srcOrd="0" destOrd="0" presId="urn:microsoft.com/office/officeart/2018/2/layout/IconVerticalSolidList"/>
    <dgm:cxn modelId="{D2074520-31E2-420C-B8AB-63C8F1C76367}" type="presParOf" srcId="{2D5C7285-FD28-4B97-9593-9D2220B25B00}" destId="{7ADD0FB3-8454-447C-9145-DF2489DA69E6}" srcOrd="1" destOrd="0" presId="urn:microsoft.com/office/officeart/2018/2/layout/IconVerticalSolidList"/>
    <dgm:cxn modelId="{80FA9702-8CC9-4E03-934C-B0DC44E29BDD}" type="presParOf" srcId="{2D5C7285-FD28-4B97-9593-9D2220B25B00}" destId="{B0EF36D9-7AFC-4D3E-8E9D-80598163ECCF}" srcOrd="2" destOrd="0" presId="urn:microsoft.com/office/officeart/2018/2/layout/IconVerticalSolidList"/>
    <dgm:cxn modelId="{4C645BCA-AA60-4095-9D07-5B937638D6F1}" type="presParOf" srcId="{2D5C7285-FD28-4B97-9593-9D2220B25B00}" destId="{82379933-E154-4C6B-94BD-C48837498072}" srcOrd="3" destOrd="0" presId="urn:microsoft.com/office/officeart/2018/2/layout/IconVerticalSolidList"/>
    <dgm:cxn modelId="{0D486EE9-E27B-48D5-8669-FB3766E3B0B0}" type="presParOf" srcId="{E1F0AD14-68C6-4675-96C0-36131A01013A}" destId="{174D8BE5-4504-4441-81F0-D61900521CC4}" srcOrd="1" destOrd="0" presId="urn:microsoft.com/office/officeart/2018/2/layout/IconVerticalSolidList"/>
    <dgm:cxn modelId="{3F828877-52C1-4AE0-8231-CD8238FF9307}" type="presParOf" srcId="{E1F0AD14-68C6-4675-96C0-36131A01013A}" destId="{F861C764-4C93-469A-A562-A891A4345CE6}" srcOrd="2" destOrd="0" presId="urn:microsoft.com/office/officeart/2018/2/layout/IconVerticalSolidList"/>
    <dgm:cxn modelId="{A585BCAC-7550-4832-A89A-8374235956D2}" type="presParOf" srcId="{F861C764-4C93-469A-A562-A891A4345CE6}" destId="{FBC2D513-DD02-444B-B79C-1DFCEBDE82BE}" srcOrd="0" destOrd="0" presId="urn:microsoft.com/office/officeart/2018/2/layout/IconVerticalSolidList"/>
    <dgm:cxn modelId="{456DDE76-06BC-4DDE-9287-9FFA851208AB}" type="presParOf" srcId="{F861C764-4C93-469A-A562-A891A4345CE6}" destId="{7606FCB7-FABC-405C-AB4C-278C80740E83}" srcOrd="1" destOrd="0" presId="urn:microsoft.com/office/officeart/2018/2/layout/IconVerticalSolidList"/>
    <dgm:cxn modelId="{8FFCD081-413E-4AA5-85AA-3F0582A80225}" type="presParOf" srcId="{F861C764-4C93-469A-A562-A891A4345CE6}" destId="{A94DB2CA-0F96-4DE4-939C-B2A56DFAD81A}" srcOrd="2" destOrd="0" presId="urn:microsoft.com/office/officeart/2018/2/layout/IconVerticalSolidList"/>
    <dgm:cxn modelId="{72C59B9F-2EDE-4CD9-A49F-7CC529FB48FB}" type="presParOf" srcId="{F861C764-4C93-469A-A562-A891A4345CE6}" destId="{3DA4C8E1-0563-4285-8246-39D9F2A2694E}" srcOrd="3" destOrd="0" presId="urn:microsoft.com/office/officeart/2018/2/layout/IconVerticalSolidList"/>
    <dgm:cxn modelId="{48B25FAE-A07A-4554-8353-DC6FA15D27F4}" type="presParOf" srcId="{E1F0AD14-68C6-4675-96C0-36131A01013A}" destId="{08EBFA50-83E2-416D-95D2-CDFCA3377FC2}" srcOrd="3" destOrd="0" presId="urn:microsoft.com/office/officeart/2018/2/layout/IconVerticalSolidList"/>
    <dgm:cxn modelId="{71986406-E1F8-450D-ADD4-C18EB7F34E1A}" type="presParOf" srcId="{E1F0AD14-68C6-4675-96C0-36131A01013A}" destId="{C71A6BA4-D80D-4A3A-949D-425753BB56E0}" srcOrd="4" destOrd="0" presId="urn:microsoft.com/office/officeart/2018/2/layout/IconVerticalSolidList"/>
    <dgm:cxn modelId="{C643B552-3324-412E-A622-3FD3AD1A3332}" type="presParOf" srcId="{C71A6BA4-D80D-4A3A-949D-425753BB56E0}" destId="{EED11994-42EB-4569-93FA-72970FB316E5}" srcOrd="0" destOrd="0" presId="urn:microsoft.com/office/officeart/2018/2/layout/IconVerticalSolidList"/>
    <dgm:cxn modelId="{BE975730-7B07-42EC-8766-B2AD7D3C28B7}" type="presParOf" srcId="{C71A6BA4-D80D-4A3A-949D-425753BB56E0}" destId="{0C4EB694-5551-4E37-8690-EC6E1602A83D}" srcOrd="1" destOrd="0" presId="urn:microsoft.com/office/officeart/2018/2/layout/IconVerticalSolidList"/>
    <dgm:cxn modelId="{E8993DEE-A4BC-494C-B960-DC01687C7DFF}" type="presParOf" srcId="{C71A6BA4-D80D-4A3A-949D-425753BB56E0}" destId="{03C7F00E-B3F9-4C7B-A740-2CD7A195F0B2}" srcOrd="2" destOrd="0" presId="urn:microsoft.com/office/officeart/2018/2/layout/IconVerticalSolidList"/>
    <dgm:cxn modelId="{DFE1C33A-3786-4493-B0A1-F22DC06EC018}" type="presParOf" srcId="{C71A6BA4-D80D-4A3A-949D-425753BB56E0}" destId="{E7735159-7CE7-431F-9407-9F65C36F7350}"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E155FF16-ADEE-4314-870E-013B5875FC31}"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57913935-2410-449B-8E8E-F26AA8754413}">
      <dgm:prSet/>
      <dgm:spPr/>
      <dgm:t>
        <a:bodyPr/>
        <a:lstStyle/>
        <a:p>
          <a:r>
            <a:rPr lang="tr-TR"/>
            <a:t>Pazar büyümesini incelerken, ürün hattı uzantıları ile Pazardaki tamamen yeni bir konsept arasındaki farklara dayalı olarak tahminde bulunmanız gerekir. Samsung, Samsung'da öncü bir seri olan Samsung galaxy serisine sahiptir. Doğal olarak, Samsung Galaxy'nin yeni bir ürün yelpazesi ne zaman piyasaya sürülse, pazarda satılacaktır. Ancak yeni bir ürün grubu aynı hızda satacak mı? Dolayısıyla Pazar büyüme oranı özneldir ve piyasaya süreceğiniz ürünün türüne bağlıdır.</a:t>
          </a:r>
          <a:endParaRPr lang="en-US"/>
        </a:p>
      </dgm:t>
    </dgm:pt>
    <dgm:pt modelId="{637267EF-AFEB-4A11-AD33-30C29C6E75F2}" type="parTrans" cxnId="{4244E5FB-1B0F-43F5-817E-26A7D27D53C9}">
      <dgm:prSet/>
      <dgm:spPr/>
      <dgm:t>
        <a:bodyPr/>
        <a:lstStyle/>
        <a:p>
          <a:endParaRPr lang="en-US"/>
        </a:p>
      </dgm:t>
    </dgm:pt>
    <dgm:pt modelId="{778D9D31-D92F-4A4E-B3EF-0BBB8A4F2A56}" type="sibTrans" cxnId="{4244E5FB-1B0F-43F5-817E-26A7D27D53C9}">
      <dgm:prSet/>
      <dgm:spPr/>
      <dgm:t>
        <a:bodyPr/>
        <a:lstStyle/>
        <a:p>
          <a:endParaRPr lang="en-US"/>
        </a:p>
      </dgm:t>
    </dgm:pt>
    <dgm:pt modelId="{9B5A9A41-3D53-407A-92CC-18081D50264D}">
      <dgm:prSet/>
      <dgm:spPr/>
      <dgm:t>
        <a:bodyPr/>
        <a:lstStyle/>
        <a:p>
          <a:r>
            <a:rPr lang="tr-TR"/>
            <a:t>Pazar büyüme oranı, içinde bulunduğunuz sektörün son 5 yılının gerçekleri ve rakamları kontrol edilerek belirlenebilir. Birçok üst düzey web sitesi size bu tür verileri verecektir. Hatta gazeteler bile hangi sektörlerin ne oranda büyüdüğüne dair sık ​​sık analizler yapıyor. Bugün, E-ticaret sektörüne girecek olsam, bu akıllıca bir seçim olacaktır çünkü sektör hızla büyüyor. Bununla birlikte, 10 yıl sonra, E-ticaret satın almayı geçersiz kılan yeni bir teknoloji icat edilebilir.</a:t>
          </a:r>
          <a:endParaRPr lang="en-US"/>
        </a:p>
      </dgm:t>
    </dgm:pt>
    <dgm:pt modelId="{95FF0F2C-516C-4228-BAB2-249D84ECD6C4}" type="parTrans" cxnId="{10CDCD17-3E6D-4B92-AD2B-0C99F43CAFCE}">
      <dgm:prSet/>
      <dgm:spPr/>
      <dgm:t>
        <a:bodyPr/>
        <a:lstStyle/>
        <a:p>
          <a:endParaRPr lang="en-US"/>
        </a:p>
      </dgm:t>
    </dgm:pt>
    <dgm:pt modelId="{7631AB64-2492-4F12-92A5-7B4F16D755B7}" type="sibTrans" cxnId="{10CDCD17-3E6D-4B92-AD2B-0C99F43CAFCE}">
      <dgm:prSet/>
      <dgm:spPr/>
      <dgm:t>
        <a:bodyPr/>
        <a:lstStyle/>
        <a:p>
          <a:endParaRPr lang="en-US"/>
        </a:p>
      </dgm:t>
    </dgm:pt>
    <dgm:pt modelId="{52F7E7A5-2C52-48D1-989C-8EB719CE76CE}" type="pres">
      <dgm:prSet presAssocID="{E155FF16-ADEE-4314-870E-013B5875FC31}" presName="linear" presStyleCnt="0">
        <dgm:presLayoutVars>
          <dgm:animLvl val="lvl"/>
          <dgm:resizeHandles val="exact"/>
        </dgm:presLayoutVars>
      </dgm:prSet>
      <dgm:spPr/>
    </dgm:pt>
    <dgm:pt modelId="{81980D4B-EAE4-4121-8262-2D5E60312879}" type="pres">
      <dgm:prSet presAssocID="{57913935-2410-449B-8E8E-F26AA8754413}" presName="parentText" presStyleLbl="node1" presStyleIdx="0" presStyleCnt="2">
        <dgm:presLayoutVars>
          <dgm:chMax val="0"/>
          <dgm:bulletEnabled val="1"/>
        </dgm:presLayoutVars>
      </dgm:prSet>
      <dgm:spPr/>
    </dgm:pt>
    <dgm:pt modelId="{602DD451-39B0-47DC-A4F9-D08865D524DE}" type="pres">
      <dgm:prSet presAssocID="{778D9D31-D92F-4A4E-B3EF-0BBB8A4F2A56}" presName="spacer" presStyleCnt="0"/>
      <dgm:spPr/>
    </dgm:pt>
    <dgm:pt modelId="{7A672EA5-2B2C-49CF-837C-68C725467EE0}" type="pres">
      <dgm:prSet presAssocID="{9B5A9A41-3D53-407A-92CC-18081D50264D}" presName="parentText" presStyleLbl="node1" presStyleIdx="1" presStyleCnt="2">
        <dgm:presLayoutVars>
          <dgm:chMax val="0"/>
          <dgm:bulletEnabled val="1"/>
        </dgm:presLayoutVars>
      </dgm:prSet>
      <dgm:spPr/>
    </dgm:pt>
  </dgm:ptLst>
  <dgm:cxnLst>
    <dgm:cxn modelId="{10CDCD17-3E6D-4B92-AD2B-0C99F43CAFCE}" srcId="{E155FF16-ADEE-4314-870E-013B5875FC31}" destId="{9B5A9A41-3D53-407A-92CC-18081D50264D}" srcOrd="1" destOrd="0" parTransId="{95FF0F2C-516C-4228-BAB2-249D84ECD6C4}" sibTransId="{7631AB64-2492-4F12-92A5-7B4F16D755B7}"/>
    <dgm:cxn modelId="{C807FF42-EE60-49AB-9F04-2C4934D0CCF2}" type="presOf" srcId="{E155FF16-ADEE-4314-870E-013B5875FC31}" destId="{52F7E7A5-2C52-48D1-989C-8EB719CE76CE}" srcOrd="0" destOrd="0" presId="urn:microsoft.com/office/officeart/2005/8/layout/vList2"/>
    <dgm:cxn modelId="{31C9B3AC-DB16-4857-B947-7A03A42B08E2}" type="presOf" srcId="{57913935-2410-449B-8E8E-F26AA8754413}" destId="{81980D4B-EAE4-4121-8262-2D5E60312879}" srcOrd="0" destOrd="0" presId="urn:microsoft.com/office/officeart/2005/8/layout/vList2"/>
    <dgm:cxn modelId="{5DF70FAF-B3C3-44D3-A4C7-410BC99A9A8C}" type="presOf" srcId="{9B5A9A41-3D53-407A-92CC-18081D50264D}" destId="{7A672EA5-2B2C-49CF-837C-68C725467EE0}" srcOrd="0" destOrd="0" presId="urn:microsoft.com/office/officeart/2005/8/layout/vList2"/>
    <dgm:cxn modelId="{4244E5FB-1B0F-43F5-817E-26A7D27D53C9}" srcId="{E155FF16-ADEE-4314-870E-013B5875FC31}" destId="{57913935-2410-449B-8E8E-F26AA8754413}" srcOrd="0" destOrd="0" parTransId="{637267EF-AFEB-4A11-AD33-30C29C6E75F2}" sibTransId="{778D9D31-D92F-4A4E-B3EF-0BBB8A4F2A56}"/>
    <dgm:cxn modelId="{25932DD0-45FC-4E20-BFA5-509FC7286DB4}" type="presParOf" srcId="{52F7E7A5-2C52-48D1-989C-8EB719CE76CE}" destId="{81980D4B-EAE4-4121-8262-2D5E60312879}" srcOrd="0" destOrd="0" presId="urn:microsoft.com/office/officeart/2005/8/layout/vList2"/>
    <dgm:cxn modelId="{6489D100-17D4-4DC8-A2C4-9159F52D0141}" type="presParOf" srcId="{52F7E7A5-2C52-48D1-989C-8EB719CE76CE}" destId="{602DD451-39B0-47DC-A4F9-D08865D524DE}" srcOrd="1" destOrd="0" presId="urn:microsoft.com/office/officeart/2005/8/layout/vList2"/>
    <dgm:cxn modelId="{D7DB99A4-C7A6-495B-BBB7-5955ED7A7322}" type="presParOf" srcId="{52F7E7A5-2C52-48D1-989C-8EB719CE76CE}" destId="{7A672EA5-2B2C-49CF-837C-68C725467EE0}" srcOrd="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769F0C5F-BD14-4EEB-95CB-8BA46F69677C}" type="doc">
      <dgm:prSet loTypeId="urn:microsoft.com/office/officeart/2008/layout/LinedList" loCatId="list" qsTypeId="urn:microsoft.com/office/officeart/2005/8/quickstyle/simple5" qsCatId="simple" csTypeId="urn:microsoft.com/office/officeart/2005/8/colors/accent0_3" csCatId="mainScheme"/>
      <dgm:spPr/>
      <dgm:t>
        <a:bodyPr/>
        <a:lstStyle/>
        <a:p>
          <a:endParaRPr lang="en-US"/>
        </a:p>
      </dgm:t>
    </dgm:pt>
    <dgm:pt modelId="{8705677E-0A27-4283-94F7-87FD337A1980}">
      <dgm:prSet/>
      <dgm:spPr/>
      <dgm:t>
        <a:bodyPr/>
        <a:lstStyle/>
        <a:p>
          <a:r>
            <a:rPr lang="tr-TR"/>
            <a:t>E-ticaret örneğine geri dönersek, birçok küçük işletme, E-ticaret işletmeleri için karışık bir geri bildirime sahiptir. Bazıları pazarın çok büyük olduğunu ve çok fazla potansiyel olduğunu söylüyor. Ancak diğerleri, paketleme miktarı ve ülke çapında nakliye için gereken nakliye maliyetleri nedeniyle büyük kayıplara uğradıklarını söylüyor. Bunların ikisi de bakış açısıdır ve ikisi de doğrudur.</a:t>
          </a:r>
          <a:endParaRPr lang="en-US"/>
        </a:p>
      </dgm:t>
    </dgm:pt>
    <dgm:pt modelId="{E1A4475B-B621-4E50-B947-954DAC91473E}" type="parTrans" cxnId="{F2740507-F186-45CB-84EB-43912CDC6014}">
      <dgm:prSet/>
      <dgm:spPr/>
      <dgm:t>
        <a:bodyPr/>
        <a:lstStyle/>
        <a:p>
          <a:endParaRPr lang="en-US"/>
        </a:p>
      </dgm:t>
    </dgm:pt>
    <dgm:pt modelId="{BC2887FC-BD40-4B07-A4E6-EBD3C49272CF}" type="sibTrans" cxnId="{F2740507-F186-45CB-84EB-43912CDC6014}">
      <dgm:prSet/>
      <dgm:spPr/>
      <dgm:t>
        <a:bodyPr/>
        <a:lstStyle/>
        <a:p>
          <a:endParaRPr lang="en-US"/>
        </a:p>
      </dgm:t>
    </dgm:pt>
    <dgm:pt modelId="{ABFD7FEA-D3E2-4E00-8E69-3783CD7ACA8C}">
      <dgm:prSet/>
      <dgm:spPr/>
      <dgm:t>
        <a:bodyPr/>
        <a:lstStyle/>
        <a:p>
          <a:r>
            <a:rPr lang="tr-TR"/>
            <a:t>Karlılığınızı belirlemek ve tahmin etmek, pazar potansiyelini anlamak için önemlidir. İşletme düşük kârlılık verecekse, hacimlerin yüksek olması gerekir (eski – fmcg ürünleri), veya işletme düşük hacimler verecekse, kârın daha yüksek olması gerekir (eski sanayi malları).</a:t>
          </a:r>
          <a:endParaRPr lang="en-US"/>
        </a:p>
      </dgm:t>
    </dgm:pt>
    <dgm:pt modelId="{27F7783B-462E-4E90-9E42-41344858E499}" type="parTrans" cxnId="{3F6C3C3B-88B8-4393-BA43-0EB9994CA6B4}">
      <dgm:prSet/>
      <dgm:spPr/>
      <dgm:t>
        <a:bodyPr/>
        <a:lstStyle/>
        <a:p>
          <a:endParaRPr lang="en-US"/>
        </a:p>
      </dgm:t>
    </dgm:pt>
    <dgm:pt modelId="{542D2DB8-CBEC-4E1C-A82F-432FE9FCFA01}" type="sibTrans" cxnId="{3F6C3C3B-88B8-4393-BA43-0EB9994CA6B4}">
      <dgm:prSet/>
      <dgm:spPr/>
      <dgm:t>
        <a:bodyPr/>
        <a:lstStyle/>
        <a:p>
          <a:endParaRPr lang="en-US"/>
        </a:p>
      </dgm:t>
    </dgm:pt>
    <dgm:pt modelId="{BBA1AEC2-362C-4C6E-A162-71D452591215}" type="pres">
      <dgm:prSet presAssocID="{769F0C5F-BD14-4EEB-95CB-8BA46F69677C}" presName="vert0" presStyleCnt="0">
        <dgm:presLayoutVars>
          <dgm:dir/>
          <dgm:animOne val="branch"/>
          <dgm:animLvl val="lvl"/>
        </dgm:presLayoutVars>
      </dgm:prSet>
      <dgm:spPr/>
    </dgm:pt>
    <dgm:pt modelId="{63E052FD-4684-4D2B-B3DD-4A7C3310FFF9}" type="pres">
      <dgm:prSet presAssocID="{8705677E-0A27-4283-94F7-87FD337A1980}" presName="thickLine" presStyleLbl="alignNode1" presStyleIdx="0" presStyleCnt="2"/>
      <dgm:spPr/>
    </dgm:pt>
    <dgm:pt modelId="{9419AAB4-C8CC-41A0-88CB-DA251A563D4C}" type="pres">
      <dgm:prSet presAssocID="{8705677E-0A27-4283-94F7-87FD337A1980}" presName="horz1" presStyleCnt="0"/>
      <dgm:spPr/>
    </dgm:pt>
    <dgm:pt modelId="{2FEA55CD-4F65-40B5-A969-79ADA12975F0}" type="pres">
      <dgm:prSet presAssocID="{8705677E-0A27-4283-94F7-87FD337A1980}" presName="tx1" presStyleLbl="revTx" presStyleIdx="0" presStyleCnt="2"/>
      <dgm:spPr/>
    </dgm:pt>
    <dgm:pt modelId="{E17A7B31-1771-409F-968E-33EF40CE33C9}" type="pres">
      <dgm:prSet presAssocID="{8705677E-0A27-4283-94F7-87FD337A1980}" presName="vert1" presStyleCnt="0"/>
      <dgm:spPr/>
    </dgm:pt>
    <dgm:pt modelId="{168D31F7-0498-4F21-B5B5-F7310F30AC1D}" type="pres">
      <dgm:prSet presAssocID="{ABFD7FEA-D3E2-4E00-8E69-3783CD7ACA8C}" presName="thickLine" presStyleLbl="alignNode1" presStyleIdx="1" presStyleCnt="2"/>
      <dgm:spPr/>
    </dgm:pt>
    <dgm:pt modelId="{5E94F465-DE77-4F8D-8FEC-F11BAFC1359B}" type="pres">
      <dgm:prSet presAssocID="{ABFD7FEA-D3E2-4E00-8E69-3783CD7ACA8C}" presName="horz1" presStyleCnt="0"/>
      <dgm:spPr/>
    </dgm:pt>
    <dgm:pt modelId="{1C5C0624-708F-4F1B-BC48-FB76087D3868}" type="pres">
      <dgm:prSet presAssocID="{ABFD7FEA-D3E2-4E00-8E69-3783CD7ACA8C}" presName="tx1" presStyleLbl="revTx" presStyleIdx="1" presStyleCnt="2"/>
      <dgm:spPr/>
    </dgm:pt>
    <dgm:pt modelId="{9F2B697D-91CE-40A8-8977-752D8221BD74}" type="pres">
      <dgm:prSet presAssocID="{ABFD7FEA-D3E2-4E00-8E69-3783CD7ACA8C}" presName="vert1" presStyleCnt="0"/>
      <dgm:spPr/>
    </dgm:pt>
  </dgm:ptLst>
  <dgm:cxnLst>
    <dgm:cxn modelId="{F2740507-F186-45CB-84EB-43912CDC6014}" srcId="{769F0C5F-BD14-4EEB-95CB-8BA46F69677C}" destId="{8705677E-0A27-4283-94F7-87FD337A1980}" srcOrd="0" destOrd="0" parTransId="{E1A4475B-B621-4E50-B947-954DAC91473E}" sibTransId="{BC2887FC-BD40-4B07-A4E6-EBD3C49272CF}"/>
    <dgm:cxn modelId="{3F6C3C3B-88B8-4393-BA43-0EB9994CA6B4}" srcId="{769F0C5F-BD14-4EEB-95CB-8BA46F69677C}" destId="{ABFD7FEA-D3E2-4E00-8E69-3783CD7ACA8C}" srcOrd="1" destOrd="0" parTransId="{27F7783B-462E-4E90-9E42-41344858E499}" sibTransId="{542D2DB8-CBEC-4E1C-A82F-432FE9FCFA01}"/>
    <dgm:cxn modelId="{E95B0C55-E533-48FA-9AC1-A9D8530D62BA}" type="presOf" srcId="{8705677E-0A27-4283-94F7-87FD337A1980}" destId="{2FEA55CD-4F65-40B5-A969-79ADA12975F0}" srcOrd="0" destOrd="0" presId="urn:microsoft.com/office/officeart/2008/layout/LinedList"/>
    <dgm:cxn modelId="{2E1DC5B1-98D8-4A55-958A-1E13D15A204B}" type="presOf" srcId="{ABFD7FEA-D3E2-4E00-8E69-3783CD7ACA8C}" destId="{1C5C0624-708F-4F1B-BC48-FB76087D3868}" srcOrd="0" destOrd="0" presId="urn:microsoft.com/office/officeart/2008/layout/LinedList"/>
    <dgm:cxn modelId="{813C4AC2-E7D8-441E-9DFA-9274D624486B}" type="presOf" srcId="{769F0C5F-BD14-4EEB-95CB-8BA46F69677C}" destId="{BBA1AEC2-362C-4C6E-A162-71D452591215}" srcOrd="0" destOrd="0" presId="urn:microsoft.com/office/officeart/2008/layout/LinedList"/>
    <dgm:cxn modelId="{A4C56C00-D7E7-4525-90C1-DBCB9FC418C3}" type="presParOf" srcId="{BBA1AEC2-362C-4C6E-A162-71D452591215}" destId="{63E052FD-4684-4D2B-B3DD-4A7C3310FFF9}" srcOrd="0" destOrd="0" presId="urn:microsoft.com/office/officeart/2008/layout/LinedList"/>
    <dgm:cxn modelId="{FA3D5307-5CBD-402D-8C42-0E82B191823B}" type="presParOf" srcId="{BBA1AEC2-362C-4C6E-A162-71D452591215}" destId="{9419AAB4-C8CC-41A0-88CB-DA251A563D4C}" srcOrd="1" destOrd="0" presId="urn:microsoft.com/office/officeart/2008/layout/LinedList"/>
    <dgm:cxn modelId="{756CA601-4B5B-478B-8B0F-D20B25C33163}" type="presParOf" srcId="{9419AAB4-C8CC-41A0-88CB-DA251A563D4C}" destId="{2FEA55CD-4F65-40B5-A969-79ADA12975F0}" srcOrd="0" destOrd="0" presId="urn:microsoft.com/office/officeart/2008/layout/LinedList"/>
    <dgm:cxn modelId="{E28A2E85-795D-4945-A58E-FD29BF1E282D}" type="presParOf" srcId="{9419AAB4-C8CC-41A0-88CB-DA251A563D4C}" destId="{E17A7B31-1771-409F-968E-33EF40CE33C9}" srcOrd="1" destOrd="0" presId="urn:microsoft.com/office/officeart/2008/layout/LinedList"/>
    <dgm:cxn modelId="{B51DC9F2-BCA8-49AD-97C9-DE6787AAE2B5}" type="presParOf" srcId="{BBA1AEC2-362C-4C6E-A162-71D452591215}" destId="{168D31F7-0498-4F21-B5B5-F7310F30AC1D}" srcOrd="2" destOrd="0" presId="urn:microsoft.com/office/officeart/2008/layout/LinedList"/>
    <dgm:cxn modelId="{6F1C8E73-4648-44DB-BD4A-C8FE63144330}" type="presParOf" srcId="{BBA1AEC2-362C-4C6E-A162-71D452591215}" destId="{5E94F465-DE77-4F8D-8FEC-F11BAFC1359B}" srcOrd="3" destOrd="0" presId="urn:microsoft.com/office/officeart/2008/layout/LinedList"/>
    <dgm:cxn modelId="{BE07E3A7-3B68-4426-83B0-47C04EC7FF2F}" type="presParOf" srcId="{5E94F465-DE77-4F8D-8FEC-F11BAFC1359B}" destId="{1C5C0624-708F-4F1B-BC48-FB76087D3868}" srcOrd="0" destOrd="0" presId="urn:microsoft.com/office/officeart/2008/layout/LinedList"/>
    <dgm:cxn modelId="{6B126EB2-9573-4D30-833D-C8BF1B087C9D}" type="presParOf" srcId="{5E94F465-DE77-4F8D-8FEC-F11BAFC1359B}" destId="{9F2B697D-91CE-40A8-8977-752D8221BD74}"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45980884-1E22-42A6-8339-CDA3188FAE88}"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70D8C974-AD43-4083-AF62-5268CA6C6295}">
      <dgm:prSet/>
      <dgm:spPr/>
      <dgm:t>
        <a:bodyPr/>
        <a:lstStyle/>
        <a:p>
          <a:r>
            <a:rPr lang="tr-TR"/>
            <a:t>Pazar odaklılığın avantajlarını pek çok uygulayıcı kabul etmektedir. Sadece ürün satışına odaklanmadan müşteri ihtiyaçlarını karşılamaya odaklanabilmek ve sadece ürünlerin kalitesine değil de müşteri memnuniyetini sağlamaya yönelik çabaların işletmeye sağlayacağı faydalar elbette oldukça fazladır.</a:t>
          </a:r>
          <a:endParaRPr lang="en-US"/>
        </a:p>
      </dgm:t>
    </dgm:pt>
    <dgm:pt modelId="{0C7BB5FC-319B-4BAC-9C27-F9978EB0A643}" type="parTrans" cxnId="{4331DE70-30D8-4E39-96B1-5C83B93406D2}">
      <dgm:prSet/>
      <dgm:spPr/>
      <dgm:t>
        <a:bodyPr/>
        <a:lstStyle/>
        <a:p>
          <a:endParaRPr lang="en-US"/>
        </a:p>
      </dgm:t>
    </dgm:pt>
    <dgm:pt modelId="{08CA341B-A13A-4BDA-9E2D-35B6DDD1DEA0}" type="sibTrans" cxnId="{4331DE70-30D8-4E39-96B1-5C83B93406D2}">
      <dgm:prSet/>
      <dgm:spPr/>
      <dgm:t>
        <a:bodyPr/>
        <a:lstStyle/>
        <a:p>
          <a:endParaRPr lang="en-US"/>
        </a:p>
      </dgm:t>
    </dgm:pt>
    <dgm:pt modelId="{CAFB3C94-B3FA-491F-8ECC-D5A1000E13A5}">
      <dgm:prSet/>
      <dgm:spPr/>
      <dgm:t>
        <a:bodyPr/>
        <a:lstStyle/>
        <a:p>
          <a:r>
            <a:rPr lang="tr-TR"/>
            <a:t>Pazarlama yönetimi bakış açısıyla, ülke dışında da müşteri istek ve ihtiyaçlarını karşılama bakımından Pazar fırsatlarını araştırmak oldukça mantıklıdır.</a:t>
          </a:r>
          <a:endParaRPr lang="en-US"/>
        </a:p>
      </dgm:t>
    </dgm:pt>
    <dgm:pt modelId="{7FD44009-B1FA-4D30-8638-F14E48E45AAA}" type="parTrans" cxnId="{25A49F95-4FE5-4396-AB18-6C272D11BD90}">
      <dgm:prSet/>
      <dgm:spPr/>
      <dgm:t>
        <a:bodyPr/>
        <a:lstStyle/>
        <a:p>
          <a:endParaRPr lang="en-US"/>
        </a:p>
      </dgm:t>
    </dgm:pt>
    <dgm:pt modelId="{27D420F2-04F0-4E23-AD76-B0A83DEBA9A6}" type="sibTrans" cxnId="{25A49F95-4FE5-4396-AB18-6C272D11BD90}">
      <dgm:prSet/>
      <dgm:spPr/>
      <dgm:t>
        <a:bodyPr/>
        <a:lstStyle/>
        <a:p>
          <a:endParaRPr lang="en-US"/>
        </a:p>
      </dgm:t>
    </dgm:pt>
    <dgm:pt modelId="{F77E69A8-B80B-4D5E-A4C7-ED56F9204382}">
      <dgm:prSet/>
      <dgm:spPr/>
      <dgm:t>
        <a:bodyPr/>
        <a:lstStyle/>
        <a:p>
          <a:r>
            <a:rPr lang="tr-TR"/>
            <a:t>Bunu sağlayabilmenin yolu işletme yöneticilerin, ülke dışında ne sunmaları gerektiğini ve müşterilere hangi sunumları yapmaları gerektiğini kararlaştırmaktır.</a:t>
          </a:r>
          <a:endParaRPr lang="en-US"/>
        </a:p>
      </dgm:t>
    </dgm:pt>
    <dgm:pt modelId="{AD5C6751-6BE8-43A6-BA25-2C0319D75336}" type="parTrans" cxnId="{CA83A7F9-9FFF-4EAA-9F2D-1DF1A7115DE0}">
      <dgm:prSet/>
      <dgm:spPr/>
      <dgm:t>
        <a:bodyPr/>
        <a:lstStyle/>
        <a:p>
          <a:endParaRPr lang="en-US"/>
        </a:p>
      </dgm:t>
    </dgm:pt>
    <dgm:pt modelId="{A952D6A7-2C0B-4F67-B4F4-AF7E73AE5C08}" type="sibTrans" cxnId="{CA83A7F9-9FFF-4EAA-9F2D-1DF1A7115DE0}">
      <dgm:prSet/>
      <dgm:spPr/>
      <dgm:t>
        <a:bodyPr/>
        <a:lstStyle/>
        <a:p>
          <a:endParaRPr lang="en-US"/>
        </a:p>
      </dgm:t>
    </dgm:pt>
    <dgm:pt modelId="{AD20203B-7FF9-4974-9AFF-4AAEE209CD4B}" type="pres">
      <dgm:prSet presAssocID="{45980884-1E22-42A6-8339-CDA3188FAE88}" presName="linear" presStyleCnt="0">
        <dgm:presLayoutVars>
          <dgm:animLvl val="lvl"/>
          <dgm:resizeHandles val="exact"/>
        </dgm:presLayoutVars>
      </dgm:prSet>
      <dgm:spPr/>
    </dgm:pt>
    <dgm:pt modelId="{AA841A31-D75C-45C9-83E6-FDA187871D29}" type="pres">
      <dgm:prSet presAssocID="{70D8C974-AD43-4083-AF62-5268CA6C6295}" presName="parentText" presStyleLbl="node1" presStyleIdx="0" presStyleCnt="3">
        <dgm:presLayoutVars>
          <dgm:chMax val="0"/>
          <dgm:bulletEnabled val="1"/>
        </dgm:presLayoutVars>
      </dgm:prSet>
      <dgm:spPr/>
    </dgm:pt>
    <dgm:pt modelId="{69013A2B-592D-4F64-9AA1-73C603E572A5}" type="pres">
      <dgm:prSet presAssocID="{08CA341B-A13A-4BDA-9E2D-35B6DDD1DEA0}" presName="spacer" presStyleCnt="0"/>
      <dgm:spPr/>
    </dgm:pt>
    <dgm:pt modelId="{2EABB0A9-1764-4E4C-9E1C-AE900995901B}" type="pres">
      <dgm:prSet presAssocID="{CAFB3C94-B3FA-491F-8ECC-D5A1000E13A5}" presName="parentText" presStyleLbl="node1" presStyleIdx="1" presStyleCnt="3">
        <dgm:presLayoutVars>
          <dgm:chMax val="0"/>
          <dgm:bulletEnabled val="1"/>
        </dgm:presLayoutVars>
      </dgm:prSet>
      <dgm:spPr/>
    </dgm:pt>
    <dgm:pt modelId="{4569677C-4C31-484D-A36F-5CB1012B47B6}" type="pres">
      <dgm:prSet presAssocID="{27D420F2-04F0-4E23-AD76-B0A83DEBA9A6}" presName="spacer" presStyleCnt="0"/>
      <dgm:spPr/>
    </dgm:pt>
    <dgm:pt modelId="{FE2C7DA4-FFD6-4FDD-9A1F-6DF92803AF02}" type="pres">
      <dgm:prSet presAssocID="{F77E69A8-B80B-4D5E-A4C7-ED56F9204382}" presName="parentText" presStyleLbl="node1" presStyleIdx="2" presStyleCnt="3">
        <dgm:presLayoutVars>
          <dgm:chMax val="0"/>
          <dgm:bulletEnabled val="1"/>
        </dgm:presLayoutVars>
      </dgm:prSet>
      <dgm:spPr/>
    </dgm:pt>
  </dgm:ptLst>
  <dgm:cxnLst>
    <dgm:cxn modelId="{CF9F9D3D-FECD-4B6F-B7EE-CD390F8EA2C6}" type="presOf" srcId="{45980884-1E22-42A6-8339-CDA3188FAE88}" destId="{AD20203B-7FF9-4974-9AFF-4AAEE209CD4B}" srcOrd="0" destOrd="0" presId="urn:microsoft.com/office/officeart/2005/8/layout/vList2"/>
    <dgm:cxn modelId="{BABEC66D-23FF-49D3-89E0-52A525A8A5B6}" type="presOf" srcId="{CAFB3C94-B3FA-491F-8ECC-D5A1000E13A5}" destId="{2EABB0A9-1764-4E4C-9E1C-AE900995901B}" srcOrd="0" destOrd="0" presId="urn:microsoft.com/office/officeart/2005/8/layout/vList2"/>
    <dgm:cxn modelId="{4331DE70-30D8-4E39-96B1-5C83B93406D2}" srcId="{45980884-1E22-42A6-8339-CDA3188FAE88}" destId="{70D8C974-AD43-4083-AF62-5268CA6C6295}" srcOrd="0" destOrd="0" parTransId="{0C7BB5FC-319B-4BAC-9C27-F9978EB0A643}" sibTransId="{08CA341B-A13A-4BDA-9E2D-35B6DDD1DEA0}"/>
    <dgm:cxn modelId="{25A49F95-4FE5-4396-AB18-6C272D11BD90}" srcId="{45980884-1E22-42A6-8339-CDA3188FAE88}" destId="{CAFB3C94-B3FA-491F-8ECC-D5A1000E13A5}" srcOrd="1" destOrd="0" parTransId="{7FD44009-B1FA-4D30-8638-F14E48E45AAA}" sibTransId="{27D420F2-04F0-4E23-AD76-B0A83DEBA9A6}"/>
    <dgm:cxn modelId="{1A4C29B7-1D2B-4171-BA2C-B4A3C5ACF88D}" type="presOf" srcId="{F77E69A8-B80B-4D5E-A4C7-ED56F9204382}" destId="{FE2C7DA4-FFD6-4FDD-9A1F-6DF92803AF02}" srcOrd="0" destOrd="0" presId="urn:microsoft.com/office/officeart/2005/8/layout/vList2"/>
    <dgm:cxn modelId="{CA83A7F9-9FFF-4EAA-9F2D-1DF1A7115DE0}" srcId="{45980884-1E22-42A6-8339-CDA3188FAE88}" destId="{F77E69A8-B80B-4D5E-A4C7-ED56F9204382}" srcOrd="2" destOrd="0" parTransId="{AD5C6751-6BE8-43A6-BA25-2C0319D75336}" sibTransId="{A952D6A7-2C0B-4F67-B4F4-AF7E73AE5C08}"/>
    <dgm:cxn modelId="{CDF096FB-B235-40A1-B593-CB011F1066E0}" type="presOf" srcId="{70D8C974-AD43-4083-AF62-5268CA6C6295}" destId="{AA841A31-D75C-45C9-83E6-FDA187871D29}" srcOrd="0" destOrd="0" presId="urn:microsoft.com/office/officeart/2005/8/layout/vList2"/>
    <dgm:cxn modelId="{AA1F053F-E638-4761-84F8-7F2A802B3105}" type="presParOf" srcId="{AD20203B-7FF9-4974-9AFF-4AAEE209CD4B}" destId="{AA841A31-D75C-45C9-83E6-FDA187871D29}" srcOrd="0" destOrd="0" presId="urn:microsoft.com/office/officeart/2005/8/layout/vList2"/>
    <dgm:cxn modelId="{ED1D05AC-6B50-433D-9819-652AB6BB13B9}" type="presParOf" srcId="{AD20203B-7FF9-4974-9AFF-4AAEE209CD4B}" destId="{69013A2B-592D-4F64-9AA1-73C603E572A5}" srcOrd="1" destOrd="0" presId="urn:microsoft.com/office/officeart/2005/8/layout/vList2"/>
    <dgm:cxn modelId="{8C5B0A3A-862D-4C29-886D-6162368C1194}" type="presParOf" srcId="{AD20203B-7FF9-4974-9AFF-4AAEE209CD4B}" destId="{2EABB0A9-1764-4E4C-9E1C-AE900995901B}" srcOrd="2" destOrd="0" presId="urn:microsoft.com/office/officeart/2005/8/layout/vList2"/>
    <dgm:cxn modelId="{0FAF749E-6AC6-45E3-9C9A-9B26E4FF3AF6}" type="presParOf" srcId="{AD20203B-7FF9-4974-9AFF-4AAEE209CD4B}" destId="{4569677C-4C31-484D-A36F-5CB1012B47B6}" srcOrd="3" destOrd="0" presId="urn:microsoft.com/office/officeart/2005/8/layout/vList2"/>
    <dgm:cxn modelId="{CDCF99CB-7107-4731-85A9-F9BF8A9E0FCE}" type="presParOf" srcId="{AD20203B-7FF9-4974-9AFF-4AAEE209CD4B}" destId="{FE2C7DA4-FFD6-4FDD-9A1F-6DF92803AF02}"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FF272A63-FC12-4715-9F25-60D49E0066E3}" type="doc">
      <dgm:prSet loTypeId="urn:microsoft.com/office/officeart/2005/8/layout/hierarchy1" loCatId="hierarchy" qsTypeId="urn:microsoft.com/office/officeart/2005/8/quickstyle/simple1" qsCatId="simple" csTypeId="urn:microsoft.com/office/officeart/2005/8/colors/colorful2" csCatId="colorful"/>
      <dgm:spPr/>
      <dgm:t>
        <a:bodyPr/>
        <a:lstStyle/>
        <a:p>
          <a:endParaRPr lang="en-US"/>
        </a:p>
      </dgm:t>
    </dgm:pt>
    <dgm:pt modelId="{23EEF7F0-9CF1-4C68-8D99-167B22E9F2C0}">
      <dgm:prSet/>
      <dgm:spPr/>
      <dgm:t>
        <a:bodyPr/>
        <a:lstStyle/>
        <a:p>
          <a:r>
            <a:rPr lang="tr-TR"/>
            <a:t>İşletmenin herhangi bir pazara giriş yapma kararı öncesi düşünmesi gereken iki temel nokta vardır. İlki hem yerel ülkede hem de gidilecek ülkedeki temel avantajlarını gözden geçirmektir.</a:t>
          </a:r>
          <a:endParaRPr lang="en-US"/>
        </a:p>
      </dgm:t>
    </dgm:pt>
    <dgm:pt modelId="{E260C3A6-A47F-4947-AD38-C54C55379B89}" type="parTrans" cxnId="{A63AA3D4-6CD0-48F4-9BB1-DA5EB878E874}">
      <dgm:prSet/>
      <dgm:spPr/>
      <dgm:t>
        <a:bodyPr/>
        <a:lstStyle/>
        <a:p>
          <a:endParaRPr lang="en-US"/>
        </a:p>
      </dgm:t>
    </dgm:pt>
    <dgm:pt modelId="{70BEFC25-258D-4177-B30E-C3BF7C5BD83F}" type="sibTrans" cxnId="{A63AA3D4-6CD0-48F4-9BB1-DA5EB878E874}">
      <dgm:prSet/>
      <dgm:spPr/>
      <dgm:t>
        <a:bodyPr/>
        <a:lstStyle/>
        <a:p>
          <a:endParaRPr lang="en-US"/>
        </a:p>
      </dgm:t>
    </dgm:pt>
    <dgm:pt modelId="{2C933E72-C63F-4F9D-BB4C-79C1A68031DC}">
      <dgm:prSet/>
      <dgm:spPr/>
      <dgm:t>
        <a:bodyPr/>
        <a:lstStyle/>
        <a:p>
          <a:r>
            <a:rPr lang="tr-TR"/>
            <a:t>İkincisi de elbette bu avantajların gidilecek ülkede de avantaj olarak değerlendirilip-değerlendirilmeyeceğinin araştırmasını yapmaktır.</a:t>
          </a:r>
          <a:endParaRPr lang="en-US"/>
        </a:p>
      </dgm:t>
    </dgm:pt>
    <dgm:pt modelId="{04EE484F-0B6F-49FC-AA06-58A27D8E4BE2}" type="parTrans" cxnId="{352929ED-D50D-4011-A161-F920B9F2E88D}">
      <dgm:prSet/>
      <dgm:spPr/>
      <dgm:t>
        <a:bodyPr/>
        <a:lstStyle/>
        <a:p>
          <a:endParaRPr lang="en-US"/>
        </a:p>
      </dgm:t>
    </dgm:pt>
    <dgm:pt modelId="{5700D943-E59E-4A48-99D1-DE55D91504AF}" type="sibTrans" cxnId="{352929ED-D50D-4011-A161-F920B9F2E88D}">
      <dgm:prSet/>
      <dgm:spPr/>
      <dgm:t>
        <a:bodyPr/>
        <a:lstStyle/>
        <a:p>
          <a:endParaRPr lang="en-US"/>
        </a:p>
      </dgm:t>
    </dgm:pt>
    <dgm:pt modelId="{CBB015E4-8F2D-400A-8C18-DACB1234BDD0}" type="pres">
      <dgm:prSet presAssocID="{FF272A63-FC12-4715-9F25-60D49E0066E3}" presName="hierChild1" presStyleCnt="0">
        <dgm:presLayoutVars>
          <dgm:chPref val="1"/>
          <dgm:dir/>
          <dgm:animOne val="branch"/>
          <dgm:animLvl val="lvl"/>
          <dgm:resizeHandles/>
        </dgm:presLayoutVars>
      </dgm:prSet>
      <dgm:spPr/>
    </dgm:pt>
    <dgm:pt modelId="{571FA57B-FBA5-4C8C-A4D7-D96CA623A9F0}" type="pres">
      <dgm:prSet presAssocID="{23EEF7F0-9CF1-4C68-8D99-167B22E9F2C0}" presName="hierRoot1" presStyleCnt="0"/>
      <dgm:spPr/>
    </dgm:pt>
    <dgm:pt modelId="{A79E8C4E-5E96-4761-A901-B46C127BEF31}" type="pres">
      <dgm:prSet presAssocID="{23EEF7F0-9CF1-4C68-8D99-167B22E9F2C0}" presName="composite" presStyleCnt="0"/>
      <dgm:spPr/>
    </dgm:pt>
    <dgm:pt modelId="{93AA5891-CCAB-42CF-8E2E-3A41136FE2B2}" type="pres">
      <dgm:prSet presAssocID="{23EEF7F0-9CF1-4C68-8D99-167B22E9F2C0}" presName="background" presStyleLbl="node0" presStyleIdx="0" presStyleCnt="2"/>
      <dgm:spPr/>
    </dgm:pt>
    <dgm:pt modelId="{1CD4C3C3-85F6-417A-BC63-59A4939ECA2B}" type="pres">
      <dgm:prSet presAssocID="{23EEF7F0-9CF1-4C68-8D99-167B22E9F2C0}" presName="text" presStyleLbl="fgAcc0" presStyleIdx="0" presStyleCnt="2">
        <dgm:presLayoutVars>
          <dgm:chPref val="3"/>
        </dgm:presLayoutVars>
      </dgm:prSet>
      <dgm:spPr/>
    </dgm:pt>
    <dgm:pt modelId="{87685B94-9A29-4876-B062-C455196859C7}" type="pres">
      <dgm:prSet presAssocID="{23EEF7F0-9CF1-4C68-8D99-167B22E9F2C0}" presName="hierChild2" presStyleCnt="0"/>
      <dgm:spPr/>
    </dgm:pt>
    <dgm:pt modelId="{7C75FFB2-2305-4F41-8D84-9A24C8CD73E5}" type="pres">
      <dgm:prSet presAssocID="{2C933E72-C63F-4F9D-BB4C-79C1A68031DC}" presName="hierRoot1" presStyleCnt="0"/>
      <dgm:spPr/>
    </dgm:pt>
    <dgm:pt modelId="{A04F8588-6736-478E-8823-15367B632A7C}" type="pres">
      <dgm:prSet presAssocID="{2C933E72-C63F-4F9D-BB4C-79C1A68031DC}" presName="composite" presStyleCnt="0"/>
      <dgm:spPr/>
    </dgm:pt>
    <dgm:pt modelId="{D5280C28-07F8-4F4D-AD20-B62B2E966B10}" type="pres">
      <dgm:prSet presAssocID="{2C933E72-C63F-4F9D-BB4C-79C1A68031DC}" presName="background" presStyleLbl="node0" presStyleIdx="1" presStyleCnt="2"/>
      <dgm:spPr/>
    </dgm:pt>
    <dgm:pt modelId="{8D36BA55-E55A-48BA-A859-58195070E91E}" type="pres">
      <dgm:prSet presAssocID="{2C933E72-C63F-4F9D-BB4C-79C1A68031DC}" presName="text" presStyleLbl="fgAcc0" presStyleIdx="1" presStyleCnt="2">
        <dgm:presLayoutVars>
          <dgm:chPref val="3"/>
        </dgm:presLayoutVars>
      </dgm:prSet>
      <dgm:spPr/>
    </dgm:pt>
    <dgm:pt modelId="{1295D166-677A-4658-B11B-2766255332E8}" type="pres">
      <dgm:prSet presAssocID="{2C933E72-C63F-4F9D-BB4C-79C1A68031DC}" presName="hierChild2" presStyleCnt="0"/>
      <dgm:spPr/>
    </dgm:pt>
  </dgm:ptLst>
  <dgm:cxnLst>
    <dgm:cxn modelId="{CC07B316-2189-40DD-A36E-EE6EA51A1C88}" type="presOf" srcId="{FF272A63-FC12-4715-9F25-60D49E0066E3}" destId="{CBB015E4-8F2D-400A-8C18-DACB1234BDD0}" srcOrd="0" destOrd="0" presId="urn:microsoft.com/office/officeart/2005/8/layout/hierarchy1"/>
    <dgm:cxn modelId="{17F79865-EA0A-461B-B18F-BFBBB243EED9}" type="presOf" srcId="{2C933E72-C63F-4F9D-BB4C-79C1A68031DC}" destId="{8D36BA55-E55A-48BA-A859-58195070E91E}" srcOrd="0" destOrd="0" presId="urn:microsoft.com/office/officeart/2005/8/layout/hierarchy1"/>
    <dgm:cxn modelId="{F33ABC4C-8377-4B71-B8C2-CA4EDEF7AD18}" type="presOf" srcId="{23EEF7F0-9CF1-4C68-8D99-167B22E9F2C0}" destId="{1CD4C3C3-85F6-417A-BC63-59A4939ECA2B}" srcOrd="0" destOrd="0" presId="urn:microsoft.com/office/officeart/2005/8/layout/hierarchy1"/>
    <dgm:cxn modelId="{A63AA3D4-6CD0-48F4-9BB1-DA5EB878E874}" srcId="{FF272A63-FC12-4715-9F25-60D49E0066E3}" destId="{23EEF7F0-9CF1-4C68-8D99-167B22E9F2C0}" srcOrd="0" destOrd="0" parTransId="{E260C3A6-A47F-4947-AD38-C54C55379B89}" sibTransId="{70BEFC25-258D-4177-B30E-C3BF7C5BD83F}"/>
    <dgm:cxn modelId="{352929ED-D50D-4011-A161-F920B9F2E88D}" srcId="{FF272A63-FC12-4715-9F25-60D49E0066E3}" destId="{2C933E72-C63F-4F9D-BB4C-79C1A68031DC}" srcOrd="1" destOrd="0" parTransId="{04EE484F-0B6F-49FC-AA06-58A27D8E4BE2}" sibTransId="{5700D943-E59E-4A48-99D1-DE55D91504AF}"/>
    <dgm:cxn modelId="{F1A079E8-57A1-4048-8037-DAE4A141C9BE}" type="presParOf" srcId="{CBB015E4-8F2D-400A-8C18-DACB1234BDD0}" destId="{571FA57B-FBA5-4C8C-A4D7-D96CA623A9F0}" srcOrd="0" destOrd="0" presId="urn:microsoft.com/office/officeart/2005/8/layout/hierarchy1"/>
    <dgm:cxn modelId="{FA8E9F5F-532A-45BC-874B-D3316720754F}" type="presParOf" srcId="{571FA57B-FBA5-4C8C-A4D7-D96CA623A9F0}" destId="{A79E8C4E-5E96-4761-A901-B46C127BEF31}" srcOrd="0" destOrd="0" presId="urn:microsoft.com/office/officeart/2005/8/layout/hierarchy1"/>
    <dgm:cxn modelId="{D8365FC1-411F-49A0-B446-000201AD4D6F}" type="presParOf" srcId="{A79E8C4E-5E96-4761-A901-B46C127BEF31}" destId="{93AA5891-CCAB-42CF-8E2E-3A41136FE2B2}" srcOrd="0" destOrd="0" presId="urn:microsoft.com/office/officeart/2005/8/layout/hierarchy1"/>
    <dgm:cxn modelId="{088DD546-F43E-4355-B2E8-AD7D01AE9E85}" type="presParOf" srcId="{A79E8C4E-5E96-4761-A901-B46C127BEF31}" destId="{1CD4C3C3-85F6-417A-BC63-59A4939ECA2B}" srcOrd="1" destOrd="0" presId="urn:microsoft.com/office/officeart/2005/8/layout/hierarchy1"/>
    <dgm:cxn modelId="{8DD906CD-DEAA-4979-84FA-7DC3F3EDAE64}" type="presParOf" srcId="{571FA57B-FBA5-4C8C-A4D7-D96CA623A9F0}" destId="{87685B94-9A29-4876-B062-C455196859C7}" srcOrd="1" destOrd="0" presId="urn:microsoft.com/office/officeart/2005/8/layout/hierarchy1"/>
    <dgm:cxn modelId="{98A73DCF-3C0E-498C-9F44-B8D14B60D71D}" type="presParOf" srcId="{CBB015E4-8F2D-400A-8C18-DACB1234BDD0}" destId="{7C75FFB2-2305-4F41-8D84-9A24C8CD73E5}" srcOrd="1" destOrd="0" presId="urn:microsoft.com/office/officeart/2005/8/layout/hierarchy1"/>
    <dgm:cxn modelId="{77922733-852F-4613-B75D-EABF1E959040}" type="presParOf" srcId="{7C75FFB2-2305-4F41-8D84-9A24C8CD73E5}" destId="{A04F8588-6736-478E-8823-15367B632A7C}" srcOrd="0" destOrd="0" presId="urn:microsoft.com/office/officeart/2005/8/layout/hierarchy1"/>
    <dgm:cxn modelId="{D93EE073-9DFF-4A04-896C-92030B435E60}" type="presParOf" srcId="{A04F8588-6736-478E-8823-15367B632A7C}" destId="{D5280C28-07F8-4F4D-AD20-B62B2E966B10}" srcOrd="0" destOrd="0" presId="urn:microsoft.com/office/officeart/2005/8/layout/hierarchy1"/>
    <dgm:cxn modelId="{1954B207-8008-4925-9F7E-C87CAC350951}" type="presParOf" srcId="{A04F8588-6736-478E-8823-15367B632A7C}" destId="{8D36BA55-E55A-48BA-A859-58195070E91E}" srcOrd="1" destOrd="0" presId="urn:microsoft.com/office/officeart/2005/8/layout/hierarchy1"/>
    <dgm:cxn modelId="{CB0DBAD8-3B4A-4799-BFAB-AECC07DAF220}" type="presParOf" srcId="{7C75FFB2-2305-4F41-8D84-9A24C8CD73E5}" destId="{1295D166-677A-4658-B11B-2766255332E8}"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ED39867-0EFD-4621-B23E-FA81AFF961F5}" type="doc">
      <dgm:prSet loTypeId="urn:microsoft.com/office/officeart/2005/8/layout/hierarchy1" loCatId="hierarchy" qsTypeId="urn:microsoft.com/office/officeart/2005/8/quickstyle/simple1" qsCatId="simple" csTypeId="urn:microsoft.com/office/officeart/2005/8/colors/colorful2" csCatId="colorful"/>
      <dgm:spPr/>
      <dgm:t>
        <a:bodyPr/>
        <a:lstStyle/>
        <a:p>
          <a:endParaRPr lang="en-US"/>
        </a:p>
      </dgm:t>
    </dgm:pt>
    <dgm:pt modelId="{F9E9C10D-20F0-4BFB-B441-5E19E9B35752}">
      <dgm:prSet/>
      <dgm:spPr/>
      <dgm:t>
        <a:bodyPr/>
        <a:lstStyle/>
        <a:p>
          <a:r>
            <a:rPr lang="tr-TR"/>
            <a:t>Günümüzde pek çok firma uluslararası faaliyet göstermektedir. Bundan 15 yıl öncesine kadar, büyük sermayeli işletmelerin dışında yer alan işletmeler açısından oldukça imkansız gözüken uluslararası pazarlara giriş gelişen teknolojik imkânlar ile birlikte giderek kolaylaşmaktadır.</a:t>
          </a:r>
          <a:endParaRPr lang="en-US"/>
        </a:p>
      </dgm:t>
    </dgm:pt>
    <dgm:pt modelId="{3FDA892A-AC5D-45C2-8E3F-B0173798287E}" type="parTrans" cxnId="{31AF151A-9778-4628-ACF8-EC1BD6ADA8E8}">
      <dgm:prSet/>
      <dgm:spPr/>
      <dgm:t>
        <a:bodyPr/>
        <a:lstStyle/>
        <a:p>
          <a:endParaRPr lang="en-US"/>
        </a:p>
      </dgm:t>
    </dgm:pt>
    <dgm:pt modelId="{99D7BB3F-A0BB-4A63-83FF-960102D7C517}" type="sibTrans" cxnId="{31AF151A-9778-4628-ACF8-EC1BD6ADA8E8}">
      <dgm:prSet/>
      <dgm:spPr/>
      <dgm:t>
        <a:bodyPr/>
        <a:lstStyle/>
        <a:p>
          <a:endParaRPr lang="en-US"/>
        </a:p>
      </dgm:t>
    </dgm:pt>
    <dgm:pt modelId="{7F3847E6-8AA2-4D4C-B293-323FB7A0F26A}">
      <dgm:prSet/>
      <dgm:spPr/>
      <dgm:t>
        <a:bodyPr/>
        <a:lstStyle/>
        <a:p>
          <a:r>
            <a:rPr lang="tr-TR"/>
            <a:t>Pek çok farklı sektörden pek çok firmanın uluslararası faaliyette bulunmasındaki temel nedenlerden birisi de global iletişim kavramıdır. Uydu televizyonlarından başlayarak internete kadar giden bu iletişim ağındaki değişim neticesinde işletmeler büyük avantajlar elde etmişlerdir.</a:t>
          </a:r>
          <a:endParaRPr lang="en-US"/>
        </a:p>
      </dgm:t>
    </dgm:pt>
    <dgm:pt modelId="{C4960FB7-65F9-4312-BFF9-B9A970ED9F4F}" type="parTrans" cxnId="{AA896323-3533-40A3-B7AE-F4BB1C289D73}">
      <dgm:prSet/>
      <dgm:spPr/>
      <dgm:t>
        <a:bodyPr/>
        <a:lstStyle/>
        <a:p>
          <a:endParaRPr lang="en-US"/>
        </a:p>
      </dgm:t>
    </dgm:pt>
    <dgm:pt modelId="{08655B63-C258-41F1-8404-B73AEBA497B1}" type="sibTrans" cxnId="{AA896323-3533-40A3-B7AE-F4BB1C289D73}">
      <dgm:prSet/>
      <dgm:spPr/>
      <dgm:t>
        <a:bodyPr/>
        <a:lstStyle/>
        <a:p>
          <a:endParaRPr lang="en-US"/>
        </a:p>
      </dgm:t>
    </dgm:pt>
    <dgm:pt modelId="{81488978-7C09-47C5-994D-02042279D8B1}" type="pres">
      <dgm:prSet presAssocID="{4ED39867-0EFD-4621-B23E-FA81AFF961F5}" presName="hierChild1" presStyleCnt="0">
        <dgm:presLayoutVars>
          <dgm:chPref val="1"/>
          <dgm:dir/>
          <dgm:animOne val="branch"/>
          <dgm:animLvl val="lvl"/>
          <dgm:resizeHandles/>
        </dgm:presLayoutVars>
      </dgm:prSet>
      <dgm:spPr/>
    </dgm:pt>
    <dgm:pt modelId="{AA65DD3B-CA82-496A-84FC-A69A46D9DD85}" type="pres">
      <dgm:prSet presAssocID="{F9E9C10D-20F0-4BFB-B441-5E19E9B35752}" presName="hierRoot1" presStyleCnt="0"/>
      <dgm:spPr/>
    </dgm:pt>
    <dgm:pt modelId="{6839C75B-C2C4-4F2C-BF54-0BFF32EEB0B0}" type="pres">
      <dgm:prSet presAssocID="{F9E9C10D-20F0-4BFB-B441-5E19E9B35752}" presName="composite" presStyleCnt="0"/>
      <dgm:spPr/>
    </dgm:pt>
    <dgm:pt modelId="{3D9EF3BF-575E-465C-B07D-E518AA5645E8}" type="pres">
      <dgm:prSet presAssocID="{F9E9C10D-20F0-4BFB-B441-5E19E9B35752}" presName="background" presStyleLbl="node0" presStyleIdx="0" presStyleCnt="2"/>
      <dgm:spPr/>
    </dgm:pt>
    <dgm:pt modelId="{6261CA19-DF00-4E51-9796-32E3912ABCB0}" type="pres">
      <dgm:prSet presAssocID="{F9E9C10D-20F0-4BFB-B441-5E19E9B35752}" presName="text" presStyleLbl="fgAcc0" presStyleIdx="0" presStyleCnt="2">
        <dgm:presLayoutVars>
          <dgm:chPref val="3"/>
        </dgm:presLayoutVars>
      </dgm:prSet>
      <dgm:spPr/>
    </dgm:pt>
    <dgm:pt modelId="{55248AB9-F0CE-4E2B-85E9-82750431FB6D}" type="pres">
      <dgm:prSet presAssocID="{F9E9C10D-20F0-4BFB-B441-5E19E9B35752}" presName="hierChild2" presStyleCnt="0"/>
      <dgm:spPr/>
    </dgm:pt>
    <dgm:pt modelId="{9C08455E-B8F0-40C5-82F5-466846DAFF37}" type="pres">
      <dgm:prSet presAssocID="{7F3847E6-8AA2-4D4C-B293-323FB7A0F26A}" presName="hierRoot1" presStyleCnt="0"/>
      <dgm:spPr/>
    </dgm:pt>
    <dgm:pt modelId="{F39B531A-3421-4E66-B9AD-4492D5EF1777}" type="pres">
      <dgm:prSet presAssocID="{7F3847E6-8AA2-4D4C-B293-323FB7A0F26A}" presName="composite" presStyleCnt="0"/>
      <dgm:spPr/>
    </dgm:pt>
    <dgm:pt modelId="{F1D65095-0510-455A-9CC7-E87FAE5C0CD4}" type="pres">
      <dgm:prSet presAssocID="{7F3847E6-8AA2-4D4C-B293-323FB7A0F26A}" presName="background" presStyleLbl="node0" presStyleIdx="1" presStyleCnt="2"/>
      <dgm:spPr/>
    </dgm:pt>
    <dgm:pt modelId="{B6CF7584-BF6D-4E88-9630-CB637991A85F}" type="pres">
      <dgm:prSet presAssocID="{7F3847E6-8AA2-4D4C-B293-323FB7A0F26A}" presName="text" presStyleLbl="fgAcc0" presStyleIdx="1" presStyleCnt="2">
        <dgm:presLayoutVars>
          <dgm:chPref val="3"/>
        </dgm:presLayoutVars>
      </dgm:prSet>
      <dgm:spPr/>
    </dgm:pt>
    <dgm:pt modelId="{E60FE63F-EA08-4BD4-B265-967D52ACDC7E}" type="pres">
      <dgm:prSet presAssocID="{7F3847E6-8AA2-4D4C-B293-323FB7A0F26A}" presName="hierChild2" presStyleCnt="0"/>
      <dgm:spPr/>
    </dgm:pt>
  </dgm:ptLst>
  <dgm:cxnLst>
    <dgm:cxn modelId="{31AF151A-9778-4628-ACF8-EC1BD6ADA8E8}" srcId="{4ED39867-0EFD-4621-B23E-FA81AFF961F5}" destId="{F9E9C10D-20F0-4BFB-B441-5E19E9B35752}" srcOrd="0" destOrd="0" parTransId="{3FDA892A-AC5D-45C2-8E3F-B0173798287E}" sibTransId="{99D7BB3F-A0BB-4A63-83FF-960102D7C517}"/>
    <dgm:cxn modelId="{AA896323-3533-40A3-B7AE-F4BB1C289D73}" srcId="{4ED39867-0EFD-4621-B23E-FA81AFF961F5}" destId="{7F3847E6-8AA2-4D4C-B293-323FB7A0F26A}" srcOrd="1" destOrd="0" parTransId="{C4960FB7-65F9-4312-BFF9-B9A970ED9F4F}" sibTransId="{08655B63-C258-41F1-8404-B73AEBA497B1}"/>
    <dgm:cxn modelId="{F510715C-41DE-44AA-B575-FAEED762BCB6}" type="presOf" srcId="{4ED39867-0EFD-4621-B23E-FA81AFF961F5}" destId="{81488978-7C09-47C5-994D-02042279D8B1}" srcOrd="0" destOrd="0" presId="urn:microsoft.com/office/officeart/2005/8/layout/hierarchy1"/>
    <dgm:cxn modelId="{014DCBD3-8758-48BF-B5B8-31917D23E4DB}" type="presOf" srcId="{7F3847E6-8AA2-4D4C-B293-323FB7A0F26A}" destId="{B6CF7584-BF6D-4E88-9630-CB637991A85F}" srcOrd="0" destOrd="0" presId="urn:microsoft.com/office/officeart/2005/8/layout/hierarchy1"/>
    <dgm:cxn modelId="{051D8FED-DAC4-40EA-810D-E237338BA0D7}" type="presOf" srcId="{F9E9C10D-20F0-4BFB-B441-5E19E9B35752}" destId="{6261CA19-DF00-4E51-9796-32E3912ABCB0}" srcOrd="0" destOrd="0" presId="urn:microsoft.com/office/officeart/2005/8/layout/hierarchy1"/>
    <dgm:cxn modelId="{F17E1240-21DA-462F-B681-5EDE870485A7}" type="presParOf" srcId="{81488978-7C09-47C5-994D-02042279D8B1}" destId="{AA65DD3B-CA82-496A-84FC-A69A46D9DD85}" srcOrd="0" destOrd="0" presId="urn:microsoft.com/office/officeart/2005/8/layout/hierarchy1"/>
    <dgm:cxn modelId="{88BAC67B-1186-4A76-AFE1-D4BBB3606903}" type="presParOf" srcId="{AA65DD3B-CA82-496A-84FC-A69A46D9DD85}" destId="{6839C75B-C2C4-4F2C-BF54-0BFF32EEB0B0}" srcOrd="0" destOrd="0" presId="urn:microsoft.com/office/officeart/2005/8/layout/hierarchy1"/>
    <dgm:cxn modelId="{072E3BAA-6C33-4237-8C4C-FA6961743DCA}" type="presParOf" srcId="{6839C75B-C2C4-4F2C-BF54-0BFF32EEB0B0}" destId="{3D9EF3BF-575E-465C-B07D-E518AA5645E8}" srcOrd="0" destOrd="0" presId="urn:microsoft.com/office/officeart/2005/8/layout/hierarchy1"/>
    <dgm:cxn modelId="{26EC03D1-4734-49F2-92D7-89F9D2D2307D}" type="presParOf" srcId="{6839C75B-C2C4-4F2C-BF54-0BFF32EEB0B0}" destId="{6261CA19-DF00-4E51-9796-32E3912ABCB0}" srcOrd="1" destOrd="0" presId="urn:microsoft.com/office/officeart/2005/8/layout/hierarchy1"/>
    <dgm:cxn modelId="{8148A6A0-0D3F-4F12-B79D-C8712186CA02}" type="presParOf" srcId="{AA65DD3B-CA82-496A-84FC-A69A46D9DD85}" destId="{55248AB9-F0CE-4E2B-85E9-82750431FB6D}" srcOrd="1" destOrd="0" presId="urn:microsoft.com/office/officeart/2005/8/layout/hierarchy1"/>
    <dgm:cxn modelId="{71FA621A-BED0-4147-860D-25C797BC20DD}" type="presParOf" srcId="{81488978-7C09-47C5-994D-02042279D8B1}" destId="{9C08455E-B8F0-40C5-82F5-466846DAFF37}" srcOrd="1" destOrd="0" presId="urn:microsoft.com/office/officeart/2005/8/layout/hierarchy1"/>
    <dgm:cxn modelId="{43937BB9-9F68-4167-8D24-004326E2F34F}" type="presParOf" srcId="{9C08455E-B8F0-40C5-82F5-466846DAFF37}" destId="{F39B531A-3421-4E66-B9AD-4492D5EF1777}" srcOrd="0" destOrd="0" presId="urn:microsoft.com/office/officeart/2005/8/layout/hierarchy1"/>
    <dgm:cxn modelId="{0B74FB88-10D1-427E-AB86-A13D0B7E43FB}" type="presParOf" srcId="{F39B531A-3421-4E66-B9AD-4492D5EF1777}" destId="{F1D65095-0510-455A-9CC7-E87FAE5C0CD4}" srcOrd="0" destOrd="0" presId="urn:microsoft.com/office/officeart/2005/8/layout/hierarchy1"/>
    <dgm:cxn modelId="{8E74CCEA-281F-4D9E-8EF0-AFC42D180D09}" type="presParOf" srcId="{F39B531A-3421-4E66-B9AD-4492D5EF1777}" destId="{B6CF7584-BF6D-4E88-9630-CB637991A85F}" srcOrd="1" destOrd="0" presId="urn:microsoft.com/office/officeart/2005/8/layout/hierarchy1"/>
    <dgm:cxn modelId="{6045FD16-E55C-46A4-AD75-ADFA8948F8C4}" type="presParOf" srcId="{9C08455E-B8F0-40C5-82F5-466846DAFF37}" destId="{E60FE63F-EA08-4BD4-B265-967D52ACDC7E}"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A27D223B-5C60-4641-A87B-1ED23A5D54CC}"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BD83F140-883E-4B94-BA05-31FF3831900E}">
      <dgm:prSet/>
      <dgm:spPr/>
      <dgm:t>
        <a:bodyPr/>
        <a:lstStyle/>
        <a:p>
          <a:r>
            <a:rPr lang="tr-TR"/>
            <a:t>Gerek ülke gerekse de firma kaynaklı avantajlar ülkeden ülkeye farklılık gösterdiği için işletmelerin her bir ülke pazarında rekabet analizi yapmalarına ihtiyaç vardır.</a:t>
          </a:r>
          <a:endParaRPr lang="en-US"/>
        </a:p>
      </dgm:t>
    </dgm:pt>
    <dgm:pt modelId="{E5687A98-B31F-40F5-9157-4DEA31D63EFF}" type="parTrans" cxnId="{B79023C1-4F35-4ED3-99B6-27FB25B73411}">
      <dgm:prSet/>
      <dgm:spPr/>
      <dgm:t>
        <a:bodyPr/>
        <a:lstStyle/>
        <a:p>
          <a:endParaRPr lang="en-US"/>
        </a:p>
      </dgm:t>
    </dgm:pt>
    <dgm:pt modelId="{FB260078-8E1B-4726-8FB3-504CB4003EC1}" type="sibTrans" cxnId="{B79023C1-4F35-4ED3-99B6-27FB25B73411}">
      <dgm:prSet/>
      <dgm:spPr/>
      <dgm:t>
        <a:bodyPr/>
        <a:lstStyle/>
        <a:p>
          <a:endParaRPr lang="en-US"/>
        </a:p>
      </dgm:t>
    </dgm:pt>
    <dgm:pt modelId="{BDCEC474-0AE2-4A8A-9BF4-43999472EC9B}">
      <dgm:prSet/>
      <dgm:spPr/>
      <dgm:t>
        <a:bodyPr/>
        <a:lstStyle/>
        <a:p>
          <a:r>
            <a:rPr lang="tr-TR"/>
            <a:t>İşletmeler ülke pazarındaki rekabet durumunu Porter’in beş kuvvet modeli ile değerlendirebilir. Bunlar; rakipler, yeni girişler, ikame ürünler, tedarikçiler ve alıcılardır.</a:t>
          </a:r>
          <a:endParaRPr lang="en-US"/>
        </a:p>
      </dgm:t>
    </dgm:pt>
    <dgm:pt modelId="{76254C60-2127-4625-B4A5-5C2E3C41741C}" type="parTrans" cxnId="{EDE0E969-CA98-4B08-8C1E-AECD00EA540A}">
      <dgm:prSet/>
      <dgm:spPr/>
      <dgm:t>
        <a:bodyPr/>
        <a:lstStyle/>
        <a:p>
          <a:endParaRPr lang="en-US"/>
        </a:p>
      </dgm:t>
    </dgm:pt>
    <dgm:pt modelId="{7F2CDA12-B97A-4EC8-8F17-181134C8596B}" type="sibTrans" cxnId="{EDE0E969-CA98-4B08-8C1E-AECD00EA540A}">
      <dgm:prSet/>
      <dgm:spPr/>
      <dgm:t>
        <a:bodyPr/>
        <a:lstStyle/>
        <a:p>
          <a:endParaRPr lang="en-US"/>
        </a:p>
      </dgm:t>
    </dgm:pt>
    <dgm:pt modelId="{6E8AAE90-6D55-42E9-B867-8C5503DC8017}">
      <dgm:prSet/>
      <dgm:spPr/>
      <dgm:t>
        <a:bodyPr/>
        <a:lstStyle/>
        <a:p>
          <a:r>
            <a:rPr lang="tr-TR"/>
            <a:t>Rakipler: İşletmeler temel olarak rakiplerini yerel ve uluslararası rakipler olmak üzere ikiye ayırmalıdır. Yerel rakipler, o ülke pazarından geleneksel olarak uzun zamandır hizmette bulunan işletmeleri ifade etmektedir. Uluslararası rakipler ise aynı işletme gibi o ülke pazarında faaliyette bulunmak isteyen diğer işletmelerdir ve uluslararası pazarlama bakış açısı ile de doğrudan işletmenin rakibi olanlar da bunlardır.</a:t>
          </a:r>
          <a:endParaRPr lang="en-US"/>
        </a:p>
      </dgm:t>
    </dgm:pt>
    <dgm:pt modelId="{7C06E08D-071E-4FA5-8852-5339A4C75419}" type="parTrans" cxnId="{DA46E7EF-B745-4B21-A9E1-6284667D0EEC}">
      <dgm:prSet/>
      <dgm:spPr/>
      <dgm:t>
        <a:bodyPr/>
        <a:lstStyle/>
        <a:p>
          <a:endParaRPr lang="en-US"/>
        </a:p>
      </dgm:t>
    </dgm:pt>
    <dgm:pt modelId="{FEFFDCDF-9B3E-4E7D-84E2-CB3BD7BAA21C}" type="sibTrans" cxnId="{DA46E7EF-B745-4B21-A9E1-6284667D0EEC}">
      <dgm:prSet/>
      <dgm:spPr/>
      <dgm:t>
        <a:bodyPr/>
        <a:lstStyle/>
        <a:p>
          <a:endParaRPr lang="en-US"/>
        </a:p>
      </dgm:t>
    </dgm:pt>
    <dgm:pt modelId="{E30F7789-B736-41D4-BEAB-6683FCC288A8}" type="pres">
      <dgm:prSet presAssocID="{A27D223B-5C60-4641-A87B-1ED23A5D54CC}" presName="linear" presStyleCnt="0">
        <dgm:presLayoutVars>
          <dgm:animLvl val="lvl"/>
          <dgm:resizeHandles val="exact"/>
        </dgm:presLayoutVars>
      </dgm:prSet>
      <dgm:spPr/>
    </dgm:pt>
    <dgm:pt modelId="{10FA1346-8167-464F-A0C8-E2423EAE43A5}" type="pres">
      <dgm:prSet presAssocID="{BD83F140-883E-4B94-BA05-31FF3831900E}" presName="parentText" presStyleLbl="node1" presStyleIdx="0" presStyleCnt="3">
        <dgm:presLayoutVars>
          <dgm:chMax val="0"/>
          <dgm:bulletEnabled val="1"/>
        </dgm:presLayoutVars>
      </dgm:prSet>
      <dgm:spPr/>
    </dgm:pt>
    <dgm:pt modelId="{F2695E7F-C617-4F2C-8C2F-7157F1C4FE3E}" type="pres">
      <dgm:prSet presAssocID="{FB260078-8E1B-4726-8FB3-504CB4003EC1}" presName="spacer" presStyleCnt="0"/>
      <dgm:spPr/>
    </dgm:pt>
    <dgm:pt modelId="{1B2238C9-CB43-4337-BDE2-F112C6C308A2}" type="pres">
      <dgm:prSet presAssocID="{BDCEC474-0AE2-4A8A-9BF4-43999472EC9B}" presName="parentText" presStyleLbl="node1" presStyleIdx="1" presStyleCnt="3">
        <dgm:presLayoutVars>
          <dgm:chMax val="0"/>
          <dgm:bulletEnabled val="1"/>
        </dgm:presLayoutVars>
      </dgm:prSet>
      <dgm:spPr/>
    </dgm:pt>
    <dgm:pt modelId="{19B485B4-3D9B-497D-80CA-C3697F6CF17A}" type="pres">
      <dgm:prSet presAssocID="{7F2CDA12-B97A-4EC8-8F17-181134C8596B}" presName="spacer" presStyleCnt="0"/>
      <dgm:spPr/>
    </dgm:pt>
    <dgm:pt modelId="{4818FA09-8221-4F60-A9ED-BA8D894FDBE8}" type="pres">
      <dgm:prSet presAssocID="{6E8AAE90-6D55-42E9-B867-8C5503DC8017}" presName="parentText" presStyleLbl="node1" presStyleIdx="2" presStyleCnt="3">
        <dgm:presLayoutVars>
          <dgm:chMax val="0"/>
          <dgm:bulletEnabled val="1"/>
        </dgm:presLayoutVars>
      </dgm:prSet>
      <dgm:spPr/>
    </dgm:pt>
  </dgm:ptLst>
  <dgm:cxnLst>
    <dgm:cxn modelId="{90ED2C5D-137F-40D8-A91C-C6FB049E4E41}" type="presOf" srcId="{BD83F140-883E-4B94-BA05-31FF3831900E}" destId="{10FA1346-8167-464F-A0C8-E2423EAE43A5}" srcOrd="0" destOrd="0" presId="urn:microsoft.com/office/officeart/2005/8/layout/vList2"/>
    <dgm:cxn modelId="{EDE0E969-CA98-4B08-8C1E-AECD00EA540A}" srcId="{A27D223B-5C60-4641-A87B-1ED23A5D54CC}" destId="{BDCEC474-0AE2-4A8A-9BF4-43999472EC9B}" srcOrd="1" destOrd="0" parTransId="{76254C60-2127-4625-B4A5-5C2E3C41741C}" sibTransId="{7F2CDA12-B97A-4EC8-8F17-181134C8596B}"/>
    <dgm:cxn modelId="{FCAAFEA5-5368-4A57-BE4C-19D4F04F7787}" type="presOf" srcId="{A27D223B-5C60-4641-A87B-1ED23A5D54CC}" destId="{E30F7789-B736-41D4-BEAB-6683FCC288A8}" srcOrd="0" destOrd="0" presId="urn:microsoft.com/office/officeart/2005/8/layout/vList2"/>
    <dgm:cxn modelId="{0545A0B9-9BDA-4F07-A66E-8005FEE735B9}" type="presOf" srcId="{BDCEC474-0AE2-4A8A-9BF4-43999472EC9B}" destId="{1B2238C9-CB43-4337-BDE2-F112C6C308A2}" srcOrd="0" destOrd="0" presId="urn:microsoft.com/office/officeart/2005/8/layout/vList2"/>
    <dgm:cxn modelId="{B79023C1-4F35-4ED3-99B6-27FB25B73411}" srcId="{A27D223B-5C60-4641-A87B-1ED23A5D54CC}" destId="{BD83F140-883E-4B94-BA05-31FF3831900E}" srcOrd="0" destOrd="0" parTransId="{E5687A98-B31F-40F5-9157-4DEA31D63EFF}" sibTransId="{FB260078-8E1B-4726-8FB3-504CB4003EC1}"/>
    <dgm:cxn modelId="{01F133D3-A767-42AC-BDB8-0C8C2A5A0560}" type="presOf" srcId="{6E8AAE90-6D55-42E9-B867-8C5503DC8017}" destId="{4818FA09-8221-4F60-A9ED-BA8D894FDBE8}" srcOrd="0" destOrd="0" presId="urn:microsoft.com/office/officeart/2005/8/layout/vList2"/>
    <dgm:cxn modelId="{DA46E7EF-B745-4B21-A9E1-6284667D0EEC}" srcId="{A27D223B-5C60-4641-A87B-1ED23A5D54CC}" destId="{6E8AAE90-6D55-42E9-B867-8C5503DC8017}" srcOrd="2" destOrd="0" parTransId="{7C06E08D-071E-4FA5-8852-5339A4C75419}" sibTransId="{FEFFDCDF-9B3E-4E7D-84E2-CB3BD7BAA21C}"/>
    <dgm:cxn modelId="{B938FF73-37C7-4686-9A2F-3B79EFE1786A}" type="presParOf" srcId="{E30F7789-B736-41D4-BEAB-6683FCC288A8}" destId="{10FA1346-8167-464F-A0C8-E2423EAE43A5}" srcOrd="0" destOrd="0" presId="urn:microsoft.com/office/officeart/2005/8/layout/vList2"/>
    <dgm:cxn modelId="{3ED18CB0-2036-4667-862B-7CC479981A19}" type="presParOf" srcId="{E30F7789-B736-41D4-BEAB-6683FCC288A8}" destId="{F2695E7F-C617-4F2C-8C2F-7157F1C4FE3E}" srcOrd="1" destOrd="0" presId="urn:microsoft.com/office/officeart/2005/8/layout/vList2"/>
    <dgm:cxn modelId="{DBD20B90-58C3-472A-A4AE-869E3CD9ECB9}" type="presParOf" srcId="{E30F7789-B736-41D4-BEAB-6683FCC288A8}" destId="{1B2238C9-CB43-4337-BDE2-F112C6C308A2}" srcOrd="2" destOrd="0" presId="urn:microsoft.com/office/officeart/2005/8/layout/vList2"/>
    <dgm:cxn modelId="{E8A40144-5335-4CC4-A560-4C344CCF2ADB}" type="presParOf" srcId="{E30F7789-B736-41D4-BEAB-6683FCC288A8}" destId="{19B485B4-3D9B-497D-80CA-C3697F6CF17A}" srcOrd="3" destOrd="0" presId="urn:microsoft.com/office/officeart/2005/8/layout/vList2"/>
    <dgm:cxn modelId="{FB7D8B1E-17B5-4589-AA43-AD803B6E3404}" type="presParOf" srcId="{E30F7789-B736-41D4-BEAB-6683FCC288A8}" destId="{4818FA09-8221-4F60-A9ED-BA8D894FDBE8}"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F4B5B423-C34F-47FE-A2EC-8A7E32B3614D}"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6A7AD863-B5F9-45CE-85A1-54D836755654}">
      <dgm:prSet/>
      <dgm:spPr/>
      <dgm:t>
        <a:bodyPr/>
        <a:lstStyle/>
        <a:p>
          <a:r>
            <a:rPr lang="tr-TR"/>
            <a:t>Yeni girişler: Mevcut rakipler kadar yerel ülke pazarına giriş yapacak diğer işletmelerin incelenmesi de oldukça önemlidir. Bu tür işletmeler, pazarda başarı yakaladıkları an itibari ile işletmenin satışları ve Pazar payı üzerinde olumsuz etkiler oluşturabilir. Örneğin Citibank’ın doğru Avrupa ve Türkiye pazarlarına girmesi gibi.</a:t>
          </a:r>
          <a:endParaRPr lang="en-US"/>
        </a:p>
      </dgm:t>
    </dgm:pt>
    <dgm:pt modelId="{4275044E-C1E2-43FA-9E24-2E3B48B3572D}" type="parTrans" cxnId="{88AD5A8B-F4E0-41FB-9A13-950EC6649D53}">
      <dgm:prSet/>
      <dgm:spPr/>
      <dgm:t>
        <a:bodyPr/>
        <a:lstStyle/>
        <a:p>
          <a:endParaRPr lang="en-US"/>
        </a:p>
      </dgm:t>
    </dgm:pt>
    <dgm:pt modelId="{308B785D-C01D-43DA-BE11-5AE3686F9673}" type="sibTrans" cxnId="{88AD5A8B-F4E0-41FB-9A13-950EC6649D53}">
      <dgm:prSet/>
      <dgm:spPr/>
      <dgm:t>
        <a:bodyPr/>
        <a:lstStyle/>
        <a:p>
          <a:endParaRPr lang="en-US"/>
        </a:p>
      </dgm:t>
    </dgm:pt>
    <dgm:pt modelId="{C2C1EBC5-CE87-40ED-9B8B-9DA026A3FCBD}">
      <dgm:prSet/>
      <dgm:spPr/>
      <dgm:t>
        <a:bodyPr/>
        <a:lstStyle/>
        <a:p>
          <a:r>
            <a:rPr lang="tr-TR"/>
            <a:t>İkame ürünler: İşletmelerin değerlendirmeleri gereken bir diğer durum ise ikame ürünlerdir. Elbette ülkeler değiştikçe işletmelerin karşılaşacakları ikame rakiplerde değişecektir. Örneğin Fast food denilince Asya pazarında hemen hazır olan noodle akla gelmektedir. Bazı ülkelerde çayın yanında süt ikram edilirken bazılarında ise bu görülmemiş bir olaydır.</a:t>
          </a:r>
          <a:endParaRPr lang="en-US"/>
        </a:p>
      </dgm:t>
    </dgm:pt>
    <dgm:pt modelId="{50982166-6BF4-4D5B-ACC1-0949024545EE}" type="parTrans" cxnId="{82158AE8-2411-4AC5-91A1-5BB7836ABB61}">
      <dgm:prSet/>
      <dgm:spPr/>
      <dgm:t>
        <a:bodyPr/>
        <a:lstStyle/>
        <a:p>
          <a:endParaRPr lang="en-US"/>
        </a:p>
      </dgm:t>
    </dgm:pt>
    <dgm:pt modelId="{C778447D-19EB-4D77-ACFA-D906D2F23C57}" type="sibTrans" cxnId="{82158AE8-2411-4AC5-91A1-5BB7836ABB61}">
      <dgm:prSet/>
      <dgm:spPr/>
      <dgm:t>
        <a:bodyPr/>
        <a:lstStyle/>
        <a:p>
          <a:endParaRPr lang="en-US"/>
        </a:p>
      </dgm:t>
    </dgm:pt>
    <dgm:pt modelId="{3AD5D544-72F9-46BE-AA15-AC8BE5E8A525}" type="pres">
      <dgm:prSet presAssocID="{F4B5B423-C34F-47FE-A2EC-8A7E32B3614D}" presName="linear" presStyleCnt="0">
        <dgm:presLayoutVars>
          <dgm:animLvl val="lvl"/>
          <dgm:resizeHandles val="exact"/>
        </dgm:presLayoutVars>
      </dgm:prSet>
      <dgm:spPr/>
    </dgm:pt>
    <dgm:pt modelId="{84B7752E-C40C-49E7-91C4-4317D48A246C}" type="pres">
      <dgm:prSet presAssocID="{6A7AD863-B5F9-45CE-85A1-54D836755654}" presName="parentText" presStyleLbl="node1" presStyleIdx="0" presStyleCnt="2">
        <dgm:presLayoutVars>
          <dgm:chMax val="0"/>
          <dgm:bulletEnabled val="1"/>
        </dgm:presLayoutVars>
      </dgm:prSet>
      <dgm:spPr/>
    </dgm:pt>
    <dgm:pt modelId="{62AFD99B-BA3D-43CA-B44F-4D602CDC718E}" type="pres">
      <dgm:prSet presAssocID="{308B785D-C01D-43DA-BE11-5AE3686F9673}" presName="spacer" presStyleCnt="0"/>
      <dgm:spPr/>
    </dgm:pt>
    <dgm:pt modelId="{077D7F1C-0F23-4644-B4BB-E4D25968559A}" type="pres">
      <dgm:prSet presAssocID="{C2C1EBC5-CE87-40ED-9B8B-9DA026A3FCBD}" presName="parentText" presStyleLbl="node1" presStyleIdx="1" presStyleCnt="2">
        <dgm:presLayoutVars>
          <dgm:chMax val="0"/>
          <dgm:bulletEnabled val="1"/>
        </dgm:presLayoutVars>
      </dgm:prSet>
      <dgm:spPr/>
    </dgm:pt>
  </dgm:ptLst>
  <dgm:cxnLst>
    <dgm:cxn modelId="{6DB0031F-34FD-4F4E-9C54-7266FEB26167}" type="presOf" srcId="{C2C1EBC5-CE87-40ED-9B8B-9DA026A3FCBD}" destId="{077D7F1C-0F23-4644-B4BB-E4D25968559A}" srcOrd="0" destOrd="0" presId="urn:microsoft.com/office/officeart/2005/8/layout/vList2"/>
    <dgm:cxn modelId="{88AD5A8B-F4E0-41FB-9A13-950EC6649D53}" srcId="{F4B5B423-C34F-47FE-A2EC-8A7E32B3614D}" destId="{6A7AD863-B5F9-45CE-85A1-54D836755654}" srcOrd="0" destOrd="0" parTransId="{4275044E-C1E2-43FA-9E24-2E3B48B3572D}" sibTransId="{308B785D-C01D-43DA-BE11-5AE3686F9673}"/>
    <dgm:cxn modelId="{5F79B5D0-81A9-46E3-89D0-1ECBB21936AF}" type="presOf" srcId="{6A7AD863-B5F9-45CE-85A1-54D836755654}" destId="{84B7752E-C40C-49E7-91C4-4317D48A246C}" srcOrd="0" destOrd="0" presId="urn:microsoft.com/office/officeart/2005/8/layout/vList2"/>
    <dgm:cxn modelId="{82158AE8-2411-4AC5-91A1-5BB7836ABB61}" srcId="{F4B5B423-C34F-47FE-A2EC-8A7E32B3614D}" destId="{C2C1EBC5-CE87-40ED-9B8B-9DA026A3FCBD}" srcOrd="1" destOrd="0" parTransId="{50982166-6BF4-4D5B-ACC1-0949024545EE}" sibTransId="{C778447D-19EB-4D77-ACFA-D906D2F23C57}"/>
    <dgm:cxn modelId="{DDB95CEA-BC74-4178-9625-F0987CB19AD8}" type="presOf" srcId="{F4B5B423-C34F-47FE-A2EC-8A7E32B3614D}" destId="{3AD5D544-72F9-46BE-AA15-AC8BE5E8A525}" srcOrd="0" destOrd="0" presId="urn:microsoft.com/office/officeart/2005/8/layout/vList2"/>
    <dgm:cxn modelId="{AFD1B663-453D-48E6-9CB3-F066A17D252C}" type="presParOf" srcId="{3AD5D544-72F9-46BE-AA15-AC8BE5E8A525}" destId="{84B7752E-C40C-49E7-91C4-4317D48A246C}" srcOrd="0" destOrd="0" presId="urn:microsoft.com/office/officeart/2005/8/layout/vList2"/>
    <dgm:cxn modelId="{C8230786-2B57-42D0-BE18-6929619C796B}" type="presParOf" srcId="{3AD5D544-72F9-46BE-AA15-AC8BE5E8A525}" destId="{62AFD99B-BA3D-43CA-B44F-4D602CDC718E}" srcOrd="1" destOrd="0" presId="urn:microsoft.com/office/officeart/2005/8/layout/vList2"/>
    <dgm:cxn modelId="{9703A8EF-6EA5-4D56-AD0A-21FCE6E7194E}" type="presParOf" srcId="{3AD5D544-72F9-46BE-AA15-AC8BE5E8A525}" destId="{077D7F1C-0F23-4644-B4BB-E4D25968559A}" srcOrd="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373B9316-CD83-413C-B6D5-70F7431A3B19}"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DB70038E-6909-453A-B47E-9254442CFBCA}">
      <dgm:prSet/>
      <dgm:spPr/>
      <dgm:t>
        <a:bodyPr/>
        <a:lstStyle/>
        <a:p>
          <a:r>
            <a:rPr lang="tr-TR"/>
            <a:t>Alıcıların gücü: Alıcıların sayısının az veya çok olması, çok fazla veya az sayıdan seçenekten tercih yapabilmeleri, alımdan vazgeçebilme, fiyatları indirebilme güçleri olarak ifade edilebilir.</a:t>
          </a:r>
          <a:endParaRPr lang="en-US"/>
        </a:p>
      </dgm:t>
    </dgm:pt>
    <dgm:pt modelId="{94ED41B0-B7DF-4437-8D2F-FF63F6A2BFA7}" type="parTrans" cxnId="{79E4E12E-4695-468A-AE62-A7C9B0E77784}">
      <dgm:prSet/>
      <dgm:spPr/>
      <dgm:t>
        <a:bodyPr/>
        <a:lstStyle/>
        <a:p>
          <a:endParaRPr lang="en-US"/>
        </a:p>
      </dgm:t>
    </dgm:pt>
    <dgm:pt modelId="{95920F6B-7BE7-47EE-9E40-E75940F830AA}" type="sibTrans" cxnId="{79E4E12E-4695-468A-AE62-A7C9B0E77784}">
      <dgm:prSet/>
      <dgm:spPr/>
      <dgm:t>
        <a:bodyPr/>
        <a:lstStyle/>
        <a:p>
          <a:endParaRPr lang="en-US"/>
        </a:p>
      </dgm:t>
    </dgm:pt>
    <dgm:pt modelId="{13D618EE-D37E-4919-8626-7A2D659B2B6F}">
      <dgm:prSet/>
      <dgm:spPr/>
      <dgm:t>
        <a:bodyPr/>
        <a:lstStyle/>
        <a:p>
          <a:r>
            <a:rPr lang="tr-TR"/>
            <a:t>Tedarikçilerin gücü: İşletmenin değerlendirmesi gereken bir diğer güç ise o ülke pazarındaki tedarikçilerdir. Tedarikçilerin çok geniş veya sayılarının az olması, işletmenin tercihlerini ve kar marjını etkileyebilecek unsurlardır.</a:t>
          </a:r>
          <a:endParaRPr lang="en-US"/>
        </a:p>
      </dgm:t>
    </dgm:pt>
    <dgm:pt modelId="{BA728578-F77C-4204-8532-8DFC19AC0E3D}" type="parTrans" cxnId="{BC5ACB43-8EBC-4291-87A4-BBA5BF35DEBB}">
      <dgm:prSet/>
      <dgm:spPr/>
      <dgm:t>
        <a:bodyPr/>
        <a:lstStyle/>
        <a:p>
          <a:endParaRPr lang="en-US"/>
        </a:p>
      </dgm:t>
    </dgm:pt>
    <dgm:pt modelId="{87CBC9BB-DF54-4811-8C11-444A595135A2}" type="sibTrans" cxnId="{BC5ACB43-8EBC-4291-87A4-BBA5BF35DEBB}">
      <dgm:prSet/>
      <dgm:spPr/>
      <dgm:t>
        <a:bodyPr/>
        <a:lstStyle/>
        <a:p>
          <a:endParaRPr lang="en-US"/>
        </a:p>
      </dgm:t>
    </dgm:pt>
    <dgm:pt modelId="{2E06F0E9-CD90-481D-AF3B-9B977C5E0F09}" type="pres">
      <dgm:prSet presAssocID="{373B9316-CD83-413C-B6D5-70F7431A3B19}" presName="linear" presStyleCnt="0">
        <dgm:presLayoutVars>
          <dgm:animLvl val="lvl"/>
          <dgm:resizeHandles val="exact"/>
        </dgm:presLayoutVars>
      </dgm:prSet>
      <dgm:spPr/>
    </dgm:pt>
    <dgm:pt modelId="{BA922D1D-C059-4E4F-B4A8-A055CAC16074}" type="pres">
      <dgm:prSet presAssocID="{DB70038E-6909-453A-B47E-9254442CFBCA}" presName="parentText" presStyleLbl="node1" presStyleIdx="0" presStyleCnt="2">
        <dgm:presLayoutVars>
          <dgm:chMax val="0"/>
          <dgm:bulletEnabled val="1"/>
        </dgm:presLayoutVars>
      </dgm:prSet>
      <dgm:spPr/>
    </dgm:pt>
    <dgm:pt modelId="{44187B2D-A6AD-4231-829B-A4887B448238}" type="pres">
      <dgm:prSet presAssocID="{95920F6B-7BE7-47EE-9E40-E75940F830AA}" presName="spacer" presStyleCnt="0"/>
      <dgm:spPr/>
    </dgm:pt>
    <dgm:pt modelId="{1111CF35-1467-49FF-8C68-EC168E26DCC7}" type="pres">
      <dgm:prSet presAssocID="{13D618EE-D37E-4919-8626-7A2D659B2B6F}" presName="parentText" presStyleLbl="node1" presStyleIdx="1" presStyleCnt="2">
        <dgm:presLayoutVars>
          <dgm:chMax val="0"/>
          <dgm:bulletEnabled val="1"/>
        </dgm:presLayoutVars>
      </dgm:prSet>
      <dgm:spPr/>
    </dgm:pt>
  </dgm:ptLst>
  <dgm:cxnLst>
    <dgm:cxn modelId="{3640F71D-BD2C-49AB-B8B7-B3207D83BE82}" type="presOf" srcId="{373B9316-CD83-413C-B6D5-70F7431A3B19}" destId="{2E06F0E9-CD90-481D-AF3B-9B977C5E0F09}" srcOrd="0" destOrd="0" presId="urn:microsoft.com/office/officeart/2005/8/layout/vList2"/>
    <dgm:cxn modelId="{79E4E12E-4695-468A-AE62-A7C9B0E77784}" srcId="{373B9316-CD83-413C-B6D5-70F7431A3B19}" destId="{DB70038E-6909-453A-B47E-9254442CFBCA}" srcOrd="0" destOrd="0" parTransId="{94ED41B0-B7DF-4437-8D2F-FF63F6A2BFA7}" sibTransId="{95920F6B-7BE7-47EE-9E40-E75940F830AA}"/>
    <dgm:cxn modelId="{F958513D-CC49-45B6-934E-5F684AFB5423}" type="presOf" srcId="{DB70038E-6909-453A-B47E-9254442CFBCA}" destId="{BA922D1D-C059-4E4F-B4A8-A055CAC16074}" srcOrd="0" destOrd="0" presId="urn:microsoft.com/office/officeart/2005/8/layout/vList2"/>
    <dgm:cxn modelId="{BC5ACB43-8EBC-4291-87A4-BBA5BF35DEBB}" srcId="{373B9316-CD83-413C-B6D5-70F7431A3B19}" destId="{13D618EE-D37E-4919-8626-7A2D659B2B6F}" srcOrd="1" destOrd="0" parTransId="{BA728578-F77C-4204-8532-8DFC19AC0E3D}" sibTransId="{87CBC9BB-DF54-4811-8C11-444A595135A2}"/>
    <dgm:cxn modelId="{FCE41356-6DEC-4AB2-B926-CC8BE0435113}" type="presOf" srcId="{13D618EE-D37E-4919-8626-7A2D659B2B6F}" destId="{1111CF35-1467-49FF-8C68-EC168E26DCC7}" srcOrd="0" destOrd="0" presId="urn:microsoft.com/office/officeart/2005/8/layout/vList2"/>
    <dgm:cxn modelId="{86B651E3-0452-4FEC-9E7D-A9F8B2AAC434}" type="presParOf" srcId="{2E06F0E9-CD90-481D-AF3B-9B977C5E0F09}" destId="{BA922D1D-C059-4E4F-B4A8-A055CAC16074}" srcOrd="0" destOrd="0" presId="urn:microsoft.com/office/officeart/2005/8/layout/vList2"/>
    <dgm:cxn modelId="{DE47A083-4812-4367-BFAB-404A9D7B28E1}" type="presParOf" srcId="{2E06F0E9-CD90-481D-AF3B-9B977C5E0F09}" destId="{44187B2D-A6AD-4231-829B-A4887B448238}" srcOrd="1" destOrd="0" presId="urn:microsoft.com/office/officeart/2005/8/layout/vList2"/>
    <dgm:cxn modelId="{EE481B75-E0F3-4CDB-83BE-AC482E1DB2E7}" type="presParOf" srcId="{2E06F0E9-CD90-481D-AF3B-9B977C5E0F09}" destId="{1111CF35-1467-49FF-8C68-EC168E26DCC7}"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74294891-28AD-4804-9639-68DA830D8A24}"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3325F783-273D-4613-8FD6-5F6283761015}">
      <dgm:prSet/>
      <dgm:spPr/>
      <dgm:t>
        <a:bodyPr/>
        <a:lstStyle/>
        <a:p>
          <a:r>
            <a:rPr lang="tr-TR"/>
            <a:t>İşletmenin stratejisi oluşturulurken temel amaç, rekabet avantajı sağlamak ve sürdürmektir. Hem yerel hem de yabancı ülke pazarlarında ve oradaki rakipler üzerinde avantajlar sağlayacak yatırımların gerçekleştirilmesi ve bunların karşılığında da yüksek kar ve düzenli gelir sağlayacak stratejilerin oluşturulması oldukça önemlidir.</a:t>
          </a:r>
          <a:endParaRPr lang="en-US"/>
        </a:p>
      </dgm:t>
    </dgm:pt>
    <dgm:pt modelId="{EA37A36D-FABE-4804-93FC-1F143E42655B}" type="parTrans" cxnId="{C11C6A0E-37A4-4C22-B504-60F4D82E5339}">
      <dgm:prSet/>
      <dgm:spPr/>
      <dgm:t>
        <a:bodyPr/>
        <a:lstStyle/>
        <a:p>
          <a:endParaRPr lang="en-US"/>
        </a:p>
      </dgm:t>
    </dgm:pt>
    <dgm:pt modelId="{83057E53-1F69-43FC-A975-2C8895F30164}" type="sibTrans" cxnId="{C11C6A0E-37A4-4C22-B504-60F4D82E5339}">
      <dgm:prSet/>
      <dgm:spPr/>
      <dgm:t>
        <a:bodyPr/>
        <a:lstStyle/>
        <a:p>
          <a:endParaRPr lang="en-US"/>
        </a:p>
      </dgm:t>
    </dgm:pt>
    <dgm:pt modelId="{789096B8-CD52-444C-9D73-976E64399FE9}">
      <dgm:prSet/>
      <dgm:spPr/>
      <dgm:t>
        <a:bodyPr/>
        <a:lstStyle/>
        <a:p>
          <a:r>
            <a:rPr lang="tr-TR"/>
            <a:t>Bu aşamada işletme yöneticilerinin yapması gereken temel iş, kendi firmalarından gelen avantajlar ile ortaya çıktıkları veya faaliyette bulundukları ülkelerden kaynaklı avantajları ayırmaktır.</a:t>
          </a:r>
          <a:endParaRPr lang="en-US"/>
        </a:p>
      </dgm:t>
    </dgm:pt>
    <dgm:pt modelId="{EBB34B6F-D637-44DA-AEC2-77EE43F1A419}" type="parTrans" cxnId="{8701030E-5FCC-439A-97AC-2B5053D05B2A}">
      <dgm:prSet/>
      <dgm:spPr/>
      <dgm:t>
        <a:bodyPr/>
        <a:lstStyle/>
        <a:p>
          <a:endParaRPr lang="en-US"/>
        </a:p>
      </dgm:t>
    </dgm:pt>
    <dgm:pt modelId="{8E5BFF87-F7E3-410E-AAE4-A422320141C5}" type="sibTrans" cxnId="{8701030E-5FCC-439A-97AC-2B5053D05B2A}">
      <dgm:prSet/>
      <dgm:spPr/>
      <dgm:t>
        <a:bodyPr/>
        <a:lstStyle/>
        <a:p>
          <a:endParaRPr lang="en-US"/>
        </a:p>
      </dgm:t>
    </dgm:pt>
    <dgm:pt modelId="{23483ED8-3742-4A7C-98DD-0395DE33704A}">
      <dgm:prSet/>
      <dgm:spPr/>
      <dgm:t>
        <a:bodyPr/>
        <a:lstStyle/>
        <a:p>
          <a:r>
            <a:rPr lang="tr-TR"/>
            <a:t>Japan—textiles, clothing, consumer electronics. United Kingdom—food and tobacco products. Sweden—mechanical and electrical engineering. United States—transportation equipment. Germany—chemicals. </a:t>
          </a:r>
          <a:endParaRPr lang="en-US"/>
        </a:p>
      </dgm:t>
    </dgm:pt>
    <dgm:pt modelId="{DCDDA0B3-CF53-49F3-9EA8-13C8B120C19C}" type="parTrans" cxnId="{062A8EEF-CFED-49AC-A679-36E2506312A1}">
      <dgm:prSet/>
      <dgm:spPr/>
      <dgm:t>
        <a:bodyPr/>
        <a:lstStyle/>
        <a:p>
          <a:endParaRPr lang="en-US"/>
        </a:p>
      </dgm:t>
    </dgm:pt>
    <dgm:pt modelId="{D90D320E-AD97-40C2-98C6-EA59307FBDC9}" type="sibTrans" cxnId="{062A8EEF-CFED-49AC-A679-36E2506312A1}">
      <dgm:prSet/>
      <dgm:spPr/>
      <dgm:t>
        <a:bodyPr/>
        <a:lstStyle/>
        <a:p>
          <a:endParaRPr lang="en-US"/>
        </a:p>
      </dgm:t>
    </dgm:pt>
    <dgm:pt modelId="{33D6FE05-CD2F-4D3A-A45E-A74D22C6E786}" type="pres">
      <dgm:prSet presAssocID="{74294891-28AD-4804-9639-68DA830D8A24}" presName="linear" presStyleCnt="0">
        <dgm:presLayoutVars>
          <dgm:animLvl val="lvl"/>
          <dgm:resizeHandles val="exact"/>
        </dgm:presLayoutVars>
      </dgm:prSet>
      <dgm:spPr/>
    </dgm:pt>
    <dgm:pt modelId="{01B5D37F-31B1-4AE7-9B79-D67CA7B571C9}" type="pres">
      <dgm:prSet presAssocID="{3325F783-273D-4613-8FD6-5F6283761015}" presName="parentText" presStyleLbl="node1" presStyleIdx="0" presStyleCnt="3">
        <dgm:presLayoutVars>
          <dgm:chMax val="0"/>
          <dgm:bulletEnabled val="1"/>
        </dgm:presLayoutVars>
      </dgm:prSet>
      <dgm:spPr/>
    </dgm:pt>
    <dgm:pt modelId="{8E3AFF40-F1C0-466D-921E-B18CEE596F4B}" type="pres">
      <dgm:prSet presAssocID="{83057E53-1F69-43FC-A975-2C8895F30164}" presName="spacer" presStyleCnt="0"/>
      <dgm:spPr/>
    </dgm:pt>
    <dgm:pt modelId="{27B9FDDD-296E-4B9F-AD9D-5813C8CFDE5C}" type="pres">
      <dgm:prSet presAssocID="{789096B8-CD52-444C-9D73-976E64399FE9}" presName="parentText" presStyleLbl="node1" presStyleIdx="1" presStyleCnt="3">
        <dgm:presLayoutVars>
          <dgm:chMax val="0"/>
          <dgm:bulletEnabled val="1"/>
        </dgm:presLayoutVars>
      </dgm:prSet>
      <dgm:spPr/>
    </dgm:pt>
    <dgm:pt modelId="{586465F5-5360-4436-8499-96FE4D4D0963}" type="pres">
      <dgm:prSet presAssocID="{8E5BFF87-F7E3-410E-AAE4-A422320141C5}" presName="spacer" presStyleCnt="0"/>
      <dgm:spPr/>
    </dgm:pt>
    <dgm:pt modelId="{C5405872-0724-4454-ACA1-A3AC73C69EC6}" type="pres">
      <dgm:prSet presAssocID="{23483ED8-3742-4A7C-98DD-0395DE33704A}" presName="parentText" presStyleLbl="node1" presStyleIdx="2" presStyleCnt="3">
        <dgm:presLayoutVars>
          <dgm:chMax val="0"/>
          <dgm:bulletEnabled val="1"/>
        </dgm:presLayoutVars>
      </dgm:prSet>
      <dgm:spPr/>
    </dgm:pt>
  </dgm:ptLst>
  <dgm:cxnLst>
    <dgm:cxn modelId="{8701030E-5FCC-439A-97AC-2B5053D05B2A}" srcId="{74294891-28AD-4804-9639-68DA830D8A24}" destId="{789096B8-CD52-444C-9D73-976E64399FE9}" srcOrd="1" destOrd="0" parTransId="{EBB34B6F-D637-44DA-AEC2-77EE43F1A419}" sibTransId="{8E5BFF87-F7E3-410E-AAE4-A422320141C5}"/>
    <dgm:cxn modelId="{C11C6A0E-37A4-4C22-B504-60F4D82E5339}" srcId="{74294891-28AD-4804-9639-68DA830D8A24}" destId="{3325F783-273D-4613-8FD6-5F6283761015}" srcOrd="0" destOrd="0" parTransId="{EA37A36D-FABE-4804-93FC-1F143E42655B}" sibTransId="{83057E53-1F69-43FC-A975-2C8895F30164}"/>
    <dgm:cxn modelId="{FE31091A-02CA-48C8-855D-E6F6BA8408EF}" type="presOf" srcId="{23483ED8-3742-4A7C-98DD-0395DE33704A}" destId="{C5405872-0724-4454-ACA1-A3AC73C69EC6}" srcOrd="0" destOrd="0" presId="urn:microsoft.com/office/officeart/2005/8/layout/vList2"/>
    <dgm:cxn modelId="{95E72D76-AAC5-4CE4-9233-48FBD0BB4FBD}" type="presOf" srcId="{789096B8-CD52-444C-9D73-976E64399FE9}" destId="{27B9FDDD-296E-4B9F-AD9D-5813C8CFDE5C}" srcOrd="0" destOrd="0" presId="urn:microsoft.com/office/officeart/2005/8/layout/vList2"/>
    <dgm:cxn modelId="{F9D845AB-26AD-4101-A678-4749E1F0C3A9}" type="presOf" srcId="{74294891-28AD-4804-9639-68DA830D8A24}" destId="{33D6FE05-CD2F-4D3A-A45E-A74D22C6E786}" srcOrd="0" destOrd="0" presId="urn:microsoft.com/office/officeart/2005/8/layout/vList2"/>
    <dgm:cxn modelId="{AA6249DE-3502-4059-8E44-8805E91D2A8F}" type="presOf" srcId="{3325F783-273D-4613-8FD6-5F6283761015}" destId="{01B5D37F-31B1-4AE7-9B79-D67CA7B571C9}" srcOrd="0" destOrd="0" presId="urn:microsoft.com/office/officeart/2005/8/layout/vList2"/>
    <dgm:cxn modelId="{062A8EEF-CFED-49AC-A679-36E2506312A1}" srcId="{74294891-28AD-4804-9639-68DA830D8A24}" destId="{23483ED8-3742-4A7C-98DD-0395DE33704A}" srcOrd="2" destOrd="0" parTransId="{DCDDA0B3-CF53-49F3-9EA8-13C8B120C19C}" sibTransId="{D90D320E-AD97-40C2-98C6-EA59307FBDC9}"/>
    <dgm:cxn modelId="{271BF5C3-0551-44A8-9062-503667A6233A}" type="presParOf" srcId="{33D6FE05-CD2F-4D3A-A45E-A74D22C6E786}" destId="{01B5D37F-31B1-4AE7-9B79-D67CA7B571C9}" srcOrd="0" destOrd="0" presId="urn:microsoft.com/office/officeart/2005/8/layout/vList2"/>
    <dgm:cxn modelId="{DEE898B2-EEBD-4BCC-90AC-CEFDF7AC48C1}" type="presParOf" srcId="{33D6FE05-CD2F-4D3A-A45E-A74D22C6E786}" destId="{8E3AFF40-F1C0-466D-921E-B18CEE596F4B}" srcOrd="1" destOrd="0" presId="urn:microsoft.com/office/officeart/2005/8/layout/vList2"/>
    <dgm:cxn modelId="{35565B47-0A99-435A-99D9-0ACB41E046EC}" type="presParOf" srcId="{33D6FE05-CD2F-4D3A-A45E-A74D22C6E786}" destId="{27B9FDDD-296E-4B9F-AD9D-5813C8CFDE5C}" srcOrd="2" destOrd="0" presId="urn:microsoft.com/office/officeart/2005/8/layout/vList2"/>
    <dgm:cxn modelId="{E2BD30A5-6889-4941-9172-026A84DD7BF2}" type="presParOf" srcId="{33D6FE05-CD2F-4D3A-A45E-A74D22C6E786}" destId="{586465F5-5360-4436-8499-96FE4D4D0963}" srcOrd="3" destOrd="0" presId="urn:microsoft.com/office/officeart/2005/8/layout/vList2"/>
    <dgm:cxn modelId="{A2B3CA17-A039-490E-B187-3D9C8471965E}" type="presParOf" srcId="{33D6FE05-CD2F-4D3A-A45E-A74D22C6E786}" destId="{C5405872-0724-4454-ACA1-A3AC73C69EC6}"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317FF45B-8491-4356-B81A-8B8702C2742E}"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0C3CABF5-74F9-4E95-B44D-6A9FA8FED775}">
      <dgm:prSet/>
      <dgm:spPr/>
      <dgm:t>
        <a:bodyPr/>
        <a:lstStyle/>
        <a:p>
          <a:r>
            <a:rPr lang="tr-TR"/>
            <a:t>İlişkili ve destekleyici sektörlerin durumu: Tedarikçilerin varlığı ve eksikliğinden kaynaklı avantajlar ya da dezavantajlardır.</a:t>
          </a:r>
          <a:endParaRPr lang="en-US"/>
        </a:p>
      </dgm:t>
    </dgm:pt>
    <dgm:pt modelId="{3F26FD13-E906-424F-B4CB-5EDFED22B68E}" type="parTrans" cxnId="{F5684BCD-33C3-4D8D-812F-162B0034AAE3}">
      <dgm:prSet/>
      <dgm:spPr/>
      <dgm:t>
        <a:bodyPr/>
        <a:lstStyle/>
        <a:p>
          <a:endParaRPr lang="en-US"/>
        </a:p>
      </dgm:t>
    </dgm:pt>
    <dgm:pt modelId="{42A74200-4560-4802-9FF9-CFC03BE4543C}" type="sibTrans" cxnId="{F5684BCD-33C3-4D8D-812F-162B0034AAE3}">
      <dgm:prSet/>
      <dgm:spPr/>
      <dgm:t>
        <a:bodyPr/>
        <a:lstStyle/>
        <a:p>
          <a:endParaRPr lang="en-US"/>
        </a:p>
      </dgm:t>
    </dgm:pt>
    <dgm:pt modelId="{B8468BFC-E903-4F90-8E41-6BC9FB5182B9}">
      <dgm:prSet/>
      <dgm:spPr/>
      <dgm:t>
        <a:bodyPr/>
        <a:lstStyle/>
        <a:p>
          <a:r>
            <a:rPr lang="tr-TR"/>
            <a:t>Firma stratejisi, yapısı ve rakiplerin durumu: Firmalar nasıl kuruluyor, yönetiliyor, organize ediliyor ve yele rekabet durumundan kaynaklı avantajlardır.</a:t>
          </a:r>
          <a:endParaRPr lang="en-US"/>
        </a:p>
      </dgm:t>
    </dgm:pt>
    <dgm:pt modelId="{96B3F8C3-2C3F-4CD8-A868-639DE3575E15}" type="parTrans" cxnId="{B04E805B-6FA8-4A12-BDF2-00A1761F9FA7}">
      <dgm:prSet/>
      <dgm:spPr/>
      <dgm:t>
        <a:bodyPr/>
        <a:lstStyle/>
        <a:p>
          <a:endParaRPr lang="en-US"/>
        </a:p>
      </dgm:t>
    </dgm:pt>
    <dgm:pt modelId="{9324BA98-6981-4954-8BCE-AB9BC52600F2}" type="sibTrans" cxnId="{B04E805B-6FA8-4A12-BDF2-00A1761F9FA7}">
      <dgm:prSet/>
      <dgm:spPr/>
      <dgm:t>
        <a:bodyPr/>
        <a:lstStyle/>
        <a:p>
          <a:endParaRPr lang="en-US"/>
        </a:p>
      </dgm:t>
    </dgm:pt>
    <dgm:pt modelId="{A7BA9E4E-7B27-41FC-93FC-F7B9AAB35EF3}" type="pres">
      <dgm:prSet presAssocID="{317FF45B-8491-4356-B81A-8B8702C2742E}" presName="linear" presStyleCnt="0">
        <dgm:presLayoutVars>
          <dgm:animLvl val="lvl"/>
          <dgm:resizeHandles val="exact"/>
        </dgm:presLayoutVars>
      </dgm:prSet>
      <dgm:spPr/>
    </dgm:pt>
    <dgm:pt modelId="{36D6B766-3FE2-4361-9BE5-CB23CB5DD8F5}" type="pres">
      <dgm:prSet presAssocID="{0C3CABF5-74F9-4E95-B44D-6A9FA8FED775}" presName="parentText" presStyleLbl="node1" presStyleIdx="0" presStyleCnt="2">
        <dgm:presLayoutVars>
          <dgm:chMax val="0"/>
          <dgm:bulletEnabled val="1"/>
        </dgm:presLayoutVars>
      </dgm:prSet>
      <dgm:spPr/>
    </dgm:pt>
    <dgm:pt modelId="{A6506CBD-33ED-4394-9C10-651A77FDB772}" type="pres">
      <dgm:prSet presAssocID="{42A74200-4560-4802-9FF9-CFC03BE4543C}" presName="spacer" presStyleCnt="0"/>
      <dgm:spPr/>
    </dgm:pt>
    <dgm:pt modelId="{BD176ADD-9D7B-49E9-B4B6-25C2A2CCEFD6}" type="pres">
      <dgm:prSet presAssocID="{B8468BFC-E903-4F90-8E41-6BC9FB5182B9}" presName="parentText" presStyleLbl="node1" presStyleIdx="1" presStyleCnt="2">
        <dgm:presLayoutVars>
          <dgm:chMax val="0"/>
          <dgm:bulletEnabled val="1"/>
        </dgm:presLayoutVars>
      </dgm:prSet>
      <dgm:spPr/>
    </dgm:pt>
  </dgm:ptLst>
  <dgm:cxnLst>
    <dgm:cxn modelId="{1E233C17-6818-4380-A258-9349799BA842}" type="presOf" srcId="{0C3CABF5-74F9-4E95-B44D-6A9FA8FED775}" destId="{36D6B766-3FE2-4361-9BE5-CB23CB5DD8F5}" srcOrd="0" destOrd="0" presId="urn:microsoft.com/office/officeart/2005/8/layout/vList2"/>
    <dgm:cxn modelId="{B04E805B-6FA8-4A12-BDF2-00A1761F9FA7}" srcId="{317FF45B-8491-4356-B81A-8B8702C2742E}" destId="{B8468BFC-E903-4F90-8E41-6BC9FB5182B9}" srcOrd="1" destOrd="0" parTransId="{96B3F8C3-2C3F-4CD8-A868-639DE3575E15}" sibTransId="{9324BA98-6981-4954-8BCE-AB9BC52600F2}"/>
    <dgm:cxn modelId="{97F5687C-C709-4505-8DD1-5D43E34AE985}" type="presOf" srcId="{B8468BFC-E903-4F90-8E41-6BC9FB5182B9}" destId="{BD176ADD-9D7B-49E9-B4B6-25C2A2CCEFD6}" srcOrd="0" destOrd="0" presId="urn:microsoft.com/office/officeart/2005/8/layout/vList2"/>
    <dgm:cxn modelId="{F5684BCD-33C3-4D8D-812F-162B0034AAE3}" srcId="{317FF45B-8491-4356-B81A-8B8702C2742E}" destId="{0C3CABF5-74F9-4E95-B44D-6A9FA8FED775}" srcOrd="0" destOrd="0" parTransId="{3F26FD13-E906-424F-B4CB-5EDFED22B68E}" sibTransId="{42A74200-4560-4802-9FF9-CFC03BE4543C}"/>
    <dgm:cxn modelId="{491C14D4-BF5C-46C5-97D7-E4BC505109D8}" type="presOf" srcId="{317FF45B-8491-4356-B81A-8B8702C2742E}" destId="{A7BA9E4E-7B27-41FC-93FC-F7B9AAB35EF3}" srcOrd="0" destOrd="0" presId="urn:microsoft.com/office/officeart/2005/8/layout/vList2"/>
    <dgm:cxn modelId="{9A4678D3-E1ED-4285-BC1C-A5D981CBF27A}" type="presParOf" srcId="{A7BA9E4E-7B27-41FC-93FC-F7B9AAB35EF3}" destId="{36D6B766-3FE2-4361-9BE5-CB23CB5DD8F5}" srcOrd="0" destOrd="0" presId="urn:microsoft.com/office/officeart/2005/8/layout/vList2"/>
    <dgm:cxn modelId="{1D41ADC7-6467-4C6E-BE04-3E1AC7C53F40}" type="presParOf" srcId="{A7BA9E4E-7B27-41FC-93FC-F7B9AAB35EF3}" destId="{A6506CBD-33ED-4394-9C10-651A77FDB772}" srcOrd="1" destOrd="0" presId="urn:microsoft.com/office/officeart/2005/8/layout/vList2"/>
    <dgm:cxn modelId="{3927B9F9-5FFE-4DCF-B4CD-ED1442AD177B}" type="presParOf" srcId="{A7BA9E4E-7B27-41FC-93FC-F7B9AAB35EF3}" destId="{BD176ADD-9D7B-49E9-B4B6-25C2A2CCEFD6}" srcOrd="2"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930993D3-C46D-4FD2-8D48-1F290C6C1633}"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97247B6D-2F93-4486-8DC2-0D1C06428155}">
      <dgm:prSet/>
      <dgm:spPr/>
      <dgm:t>
        <a:bodyPr/>
        <a:lstStyle/>
        <a:p>
          <a:r>
            <a:rPr lang="tr-TR"/>
            <a:t>Yapılan pek çok araştırmada ürünlerin nerede yapıldığının etkileri araştırılmıştır. Bu araştırmaların sonuçları özellikle tüketicilerin ürünlerin kalitesini değerlendirmelerinde ve marka algısında etkilerini ortaya koymaktadır.</a:t>
          </a:r>
          <a:endParaRPr lang="en-US"/>
        </a:p>
      </dgm:t>
    </dgm:pt>
    <dgm:pt modelId="{C3A033E8-A110-400D-9D98-43E46D983A26}" type="parTrans" cxnId="{4221F047-D0EE-461C-80B1-88E1FA5907B8}">
      <dgm:prSet/>
      <dgm:spPr/>
      <dgm:t>
        <a:bodyPr/>
        <a:lstStyle/>
        <a:p>
          <a:endParaRPr lang="en-US"/>
        </a:p>
      </dgm:t>
    </dgm:pt>
    <dgm:pt modelId="{1D254D58-DFBB-461F-9DCE-58451184EEE8}" type="sibTrans" cxnId="{4221F047-D0EE-461C-80B1-88E1FA5907B8}">
      <dgm:prSet/>
      <dgm:spPr/>
      <dgm:t>
        <a:bodyPr/>
        <a:lstStyle/>
        <a:p>
          <a:endParaRPr lang="en-US"/>
        </a:p>
      </dgm:t>
    </dgm:pt>
    <dgm:pt modelId="{1D7904CC-21E8-4DC3-8EE8-8111AA2543B7}">
      <dgm:prSet/>
      <dgm:spPr/>
      <dgm:t>
        <a:bodyPr/>
        <a:lstStyle/>
        <a:p>
          <a:r>
            <a:rPr lang="tr-TR"/>
            <a:t>Bu etki sektörden sektöre farklılık göstermektedir. Örneğin elektronik eşya almak isteyen bir tüketici için Japon ürünü olması etkili olurken, tekstil ürünü alırken bu etki olmayabilir.</a:t>
          </a:r>
          <a:endParaRPr lang="en-US"/>
        </a:p>
      </dgm:t>
    </dgm:pt>
    <dgm:pt modelId="{2D1B010E-5F0B-48EE-A088-298ADB04BB8E}" type="parTrans" cxnId="{7CE51DE5-AD7C-4E6A-8E09-0366A5DA0AD0}">
      <dgm:prSet/>
      <dgm:spPr/>
      <dgm:t>
        <a:bodyPr/>
        <a:lstStyle/>
        <a:p>
          <a:endParaRPr lang="en-US"/>
        </a:p>
      </dgm:t>
    </dgm:pt>
    <dgm:pt modelId="{32E8963E-EBC9-49B4-9CE4-18DE61CD4836}" type="sibTrans" cxnId="{7CE51DE5-AD7C-4E6A-8E09-0366A5DA0AD0}">
      <dgm:prSet/>
      <dgm:spPr/>
      <dgm:t>
        <a:bodyPr/>
        <a:lstStyle/>
        <a:p>
          <a:endParaRPr lang="en-US"/>
        </a:p>
      </dgm:t>
    </dgm:pt>
    <dgm:pt modelId="{3C88537B-9C70-4667-AB91-83D55FDBAB55}">
      <dgm:prSet/>
      <dgm:spPr/>
      <dgm:t>
        <a:bodyPr/>
        <a:lstStyle/>
        <a:p>
          <a:r>
            <a:rPr lang="tr-TR"/>
            <a:t>Aynı şekilde ülkelerin algılanış biçiminin de dikkate alınması gereklidir. Alman, Japon algılamaları ülkeden ülkeye farklılık göstermektedir.</a:t>
          </a:r>
          <a:endParaRPr lang="en-US"/>
        </a:p>
      </dgm:t>
    </dgm:pt>
    <dgm:pt modelId="{C57386A5-EE72-4D7F-9312-38AFAFF820B4}" type="parTrans" cxnId="{9B9124B1-E22C-49F7-9E47-5A22734F542F}">
      <dgm:prSet/>
      <dgm:spPr/>
      <dgm:t>
        <a:bodyPr/>
        <a:lstStyle/>
        <a:p>
          <a:endParaRPr lang="en-US"/>
        </a:p>
      </dgm:t>
    </dgm:pt>
    <dgm:pt modelId="{56A59A70-2678-45E1-8D5B-6D906B74A7FD}" type="sibTrans" cxnId="{9B9124B1-E22C-49F7-9E47-5A22734F542F}">
      <dgm:prSet/>
      <dgm:spPr/>
      <dgm:t>
        <a:bodyPr/>
        <a:lstStyle/>
        <a:p>
          <a:endParaRPr lang="en-US"/>
        </a:p>
      </dgm:t>
    </dgm:pt>
    <dgm:pt modelId="{1BF903CD-323F-4097-87CA-51025D42E168}" type="pres">
      <dgm:prSet presAssocID="{930993D3-C46D-4FD2-8D48-1F290C6C1633}" presName="linear" presStyleCnt="0">
        <dgm:presLayoutVars>
          <dgm:animLvl val="lvl"/>
          <dgm:resizeHandles val="exact"/>
        </dgm:presLayoutVars>
      </dgm:prSet>
      <dgm:spPr/>
    </dgm:pt>
    <dgm:pt modelId="{45DA9BC0-16C9-44E3-A968-B331A63A078F}" type="pres">
      <dgm:prSet presAssocID="{97247B6D-2F93-4486-8DC2-0D1C06428155}" presName="parentText" presStyleLbl="node1" presStyleIdx="0" presStyleCnt="3">
        <dgm:presLayoutVars>
          <dgm:chMax val="0"/>
          <dgm:bulletEnabled val="1"/>
        </dgm:presLayoutVars>
      </dgm:prSet>
      <dgm:spPr/>
    </dgm:pt>
    <dgm:pt modelId="{3883CA13-7B08-41E9-BB6D-19EDD799168D}" type="pres">
      <dgm:prSet presAssocID="{1D254D58-DFBB-461F-9DCE-58451184EEE8}" presName="spacer" presStyleCnt="0"/>
      <dgm:spPr/>
    </dgm:pt>
    <dgm:pt modelId="{105786B1-F17C-47D5-9CF6-F1592A86FD46}" type="pres">
      <dgm:prSet presAssocID="{1D7904CC-21E8-4DC3-8EE8-8111AA2543B7}" presName="parentText" presStyleLbl="node1" presStyleIdx="1" presStyleCnt="3">
        <dgm:presLayoutVars>
          <dgm:chMax val="0"/>
          <dgm:bulletEnabled val="1"/>
        </dgm:presLayoutVars>
      </dgm:prSet>
      <dgm:spPr/>
    </dgm:pt>
    <dgm:pt modelId="{8F6B5D06-0C04-4D9D-999A-6B3E775FFD51}" type="pres">
      <dgm:prSet presAssocID="{32E8963E-EBC9-49B4-9CE4-18DE61CD4836}" presName="spacer" presStyleCnt="0"/>
      <dgm:spPr/>
    </dgm:pt>
    <dgm:pt modelId="{1059288A-8988-4C85-A6B5-66DD0A9814F5}" type="pres">
      <dgm:prSet presAssocID="{3C88537B-9C70-4667-AB91-83D55FDBAB55}" presName="parentText" presStyleLbl="node1" presStyleIdx="2" presStyleCnt="3">
        <dgm:presLayoutVars>
          <dgm:chMax val="0"/>
          <dgm:bulletEnabled val="1"/>
        </dgm:presLayoutVars>
      </dgm:prSet>
      <dgm:spPr/>
    </dgm:pt>
  </dgm:ptLst>
  <dgm:cxnLst>
    <dgm:cxn modelId="{85A7BA08-7BAD-47B0-A59D-3A199C1C968A}" type="presOf" srcId="{97247B6D-2F93-4486-8DC2-0D1C06428155}" destId="{45DA9BC0-16C9-44E3-A968-B331A63A078F}" srcOrd="0" destOrd="0" presId="urn:microsoft.com/office/officeart/2005/8/layout/vList2"/>
    <dgm:cxn modelId="{A063F316-328A-484B-B95D-33517F600ADF}" type="presOf" srcId="{930993D3-C46D-4FD2-8D48-1F290C6C1633}" destId="{1BF903CD-323F-4097-87CA-51025D42E168}" srcOrd="0" destOrd="0" presId="urn:microsoft.com/office/officeart/2005/8/layout/vList2"/>
    <dgm:cxn modelId="{4221F047-D0EE-461C-80B1-88E1FA5907B8}" srcId="{930993D3-C46D-4FD2-8D48-1F290C6C1633}" destId="{97247B6D-2F93-4486-8DC2-0D1C06428155}" srcOrd="0" destOrd="0" parTransId="{C3A033E8-A110-400D-9D98-43E46D983A26}" sibTransId="{1D254D58-DFBB-461F-9DCE-58451184EEE8}"/>
    <dgm:cxn modelId="{9B9124B1-E22C-49F7-9E47-5A22734F542F}" srcId="{930993D3-C46D-4FD2-8D48-1F290C6C1633}" destId="{3C88537B-9C70-4667-AB91-83D55FDBAB55}" srcOrd="2" destOrd="0" parTransId="{C57386A5-EE72-4D7F-9312-38AFAFF820B4}" sibTransId="{56A59A70-2678-45E1-8D5B-6D906B74A7FD}"/>
    <dgm:cxn modelId="{8DBF3DB6-FD04-486C-AA83-F08FAE2FF954}" type="presOf" srcId="{1D7904CC-21E8-4DC3-8EE8-8111AA2543B7}" destId="{105786B1-F17C-47D5-9CF6-F1592A86FD46}" srcOrd="0" destOrd="0" presId="urn:microsoft.com/office/officeart/2005/8/layout/vList2"/>
    <dgm:cxn modelId="{A09549CB-A623-429C-B616-3E94427980DD}" type="presOf" srcId="{3C88537B-9C70-4667-AB91-83D55FDBAB55}" destId="{1059288A-8988-4C85-A6B5-66DD0A9814F5}" srcOrd="0" destOrd="0" presId="urn:microsoft.com/office/officeart/2005/8/layout/vList2"/>
    <dgm:cxn modelId="{7CE51DE5-AD7C-4E6A-8E09-0366A5DA0AD0}" srcId="{930993D3-C46D-4FD2-8D48-1F290C6C1633}" destId="{1D7904CC-21E8-4DC3-8EE8-8111AA2543B7}" srcOrd="1" destOrd="0" parTransId="{2D1B010E-5F0B-48EE-A088-298ADB04BB8E}" sibTransId="{32E8963E-EBC9-49B4-9CE4-18DE61CD4836}"/>
    <dgm:cxn modelId="{E15BC188-B0FE-46F6-A8F6-BEE063359B27}" type="presParOf" srcId="{1BF903CD-323F-4097-87CA-51025D42E168}" destId="{45DA9BC0-16C9-44E3-A968-B331A63A078F}" srcOrd="0" destOrd="0" presId="urn:microsoft.com/office/officeart/2005/8/layout/vList2"/>
    <dgm:cxn modelId="{303705D7-7786-45A3-8FB2-D34E0BFDA6D1}" type="presParOf" srcId="{1BF903CD-323F-4097-87CA-51025D42E168}" destId="{3883CA13-7B08-41E9-BB6D-19EDD799168D}" srcOrd="1" destOrd="0" presId="urn:microsoft.com/office/officeart/2005/8/layout/vList2"/>
    <dgm:cxn modelId="{B513B18A-3603-4936-BFCE-2D37E4ADBE7B}" type="presParOf" srcId="{1BF903CD-323F-4097-87CA-51025D42E168}" destId="{105786B1-F17C-47D5-9CF6-F1592A86FD46}" srcOrd="2" destOrd="0" presId="urn:microsoft.com/office/officeart/2005/8/layout/vList2"/>
    <dgm:cxn modelId="{B090DC5E-4BBD-4247-AC65-6C8413509A5F}" type="presParOf" srcId="{1BF903CD-323F-4097-87CA-51025D42E168}" destId="{8F6B5D06-0C04-4D9D-999A-6B3E775FFD51}" srcOrd="3" destOrd="0" presId="urn:microsoft.com/office/officeart/2005/8/layout/vList2"/>
    <dgm:cxn modelId="{B9FA7577-091F-4E9A-BE77-E3F58EA19966}" type="presParOf" srcId="{1BF903CD-323F-4097-87CA-51025D42E168}" destId="{1059288A-8988-4C85-A6B5-66DD0A9814F5}"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AFCAB04B-94E4-4936-9650-45399EBFBBB7}"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656EA4D4-7006-4075-BAA3-E71F06ABF341}">
      <dgm:prSet/>
      <dgm:spPr/>
      <dgm:t>
        <a:bodyPr/>
        <a:lstStyle/>
        <a:p>
          <a:r>
            <a:rPr lang="tr-TR"/>
            <a:t>Bir firmanın devamlılığının sağlanabilmesi için müşterilere memnun kalabilecekleri ve rakiplerden farklı bir şeyler sunmaları gereklidir. Bu firmanın, sürdürülebilir rekabet avantajı (sustainable competitive advantage) sağlaması için çok önemlidir.</a:t>
          </a:r>
          <a:endParaRPr lang="en-US"/>
        </a:p>
      </dgm:t>
    </dgm:pt>
    <dgm:pt modelId="{9C97B5BB-F553-420E-B487-FF7A31C8A2A6}" type="parTrans" cxnId="{69AE6935-4995-496B-896B-2EB47F25BEE5}">
      <dgm:prSet/>
      <dgm:spPr/>
      <dgm:t>
        <a:bodyPr/>
        <a:lstStyle/>
        <a:p>
          <a:endParaRPr lang="en-US"/>
        </a:p>
      </dgm:t>
    </dgm:pt>
    <dgm:pt modelId="{AC43BAC3-CB4C-4071-90D5-81A73D30C209}" type="sibTrans" cxnId="{69AE6935-4995-496B-896B-2EB47F25BEE5}">
      <dgm:prSet/>
      <dgm:spPr/>
      <dgm:t>
        <a:bodyPr/>
        <a:lstStyle/>
        <a:p>
          <a:endParaRPr lang="en-US"/>
        </a:p>
      </dgm:t>
    </dgm:pt>
    <dgm:pt modelId="{B4DF25E7-D6CB-4827-902A-75B00EB275C3}">
      <dgm:prSet/>
      <dgm:spPr/>
      <dgm:t>
        <a:bodyPr/>
        <a:lstStyle/>
        <a:p>
          <a:r>
            <a:rPr lang="tr-TR"/>
            <a:t>Ülke temelli avantajların dışında kalan firma temelli avantajları, spesifik olarak o firmaya ait olan ve diğerleri tarafından geriden takip edilen özelliklerdir.</a:t>
          </a:r>
          <a:endParaRPr lang="en-US"/>
        </a:p>
      </dgm:t>
    </dgm:pt>
    <dgm:pt modelId="{BA7B2DC3-EBC7-49C8-84E5-BCCDB0CEECC4}" type="parTrans" cxnId="{1548B0C1-C373-4668-97D8-C95ACE54C853}">
      <dgm:prSet/>
      <dgm:spPr/>
      <dgm:t>
        <a:bodyPr/>
        <a:lstStyle/>
        <a:p>
          <a:endParaRPr lang="en-US"/>
        </a:p>
      </dgm:t>
    </dgm:pt>
    <dgm:pt modelId="{9D15F18A-857C-4D5A-8149-FD7A3B37B18A}" type="sibTrans" cxnId="{1548B0C1-C373-4668-97D8-C95ACE54C853}">
      <dgm:prSet/>
      <dgm:spPr/>
      <dgm:t>
        <a:bodyPr/>
        <a:lstStyle/>
        <a:p>
          <a:endParaRPr lang="en-US"/>
        </a:p>
      </dgm:t>
    </dgm:pt>
    <dgm:pt modelId="{43FE6F6C-627F-4ABF-A60D-317DE354817F}">
      <dgm:prSet/>
      <dgm:spPr/>
      <dgm:t>
        <a:bodyPr/>
        <a:lstStyle/>
        <a:p>
          <a:r>
            <a:rPr lang="tr-TR"/>
            <a:t>Bunlar, patent hakkından marka ismine, hammaddenin kontrolünden çalışılan aracıya kadar geniş bir yelpazede olabilir.</a:t>
          </a:r>
          <a:endParaRPr lang="en-US"/>
        </a:p>
      </dgm:t>
    </dgm:pt>
    <dgm:pt modelId="{4DEF0B91-3924-43C1-987A-F5893318AA59}" type="parTrans" cxnId="{B16FEE68-DB08-4ACC-8E5B-0D9FD7B1759B}">
      <dgm:prSet/>
      <dgm:spPr/>
      <dgm:t>
        <a:bodyPr/>
        <a:lstStyle/>
        <a:p>
          <a:endParaRPr lang="en-US"/>
        </a:p>
      </dgm:t>
    </dgm:pt>
    <dgm:pt modelId="{6D1570DE-CB36-4214-ACCD-56CF7D5EF26C}" type="sibTrans" cxnId="{B16FEE68-DB08-4ACC-8E5B-0D9FD7B1759B}">
      <dgm:prSet/>
      <dgm:spPr/>
      <dgm:t>
        <a:bodyPr/>
        <a:lstStyle/>
        <a:p>
          <a:endParaRPr lang="en-US"/>
        </a:p>
      </dgm:t>
    </dgm:pt>
    <dgm:pt modelId="{A2A8BDD4-74D4-4E1F-919B-B09EC2ABFCCF}" type="pres">
      <dgm:prSet presAssocID="{AFCAB04B-94E4-4936-9650-45399EBFBBB7}" presName="linear" presStyleCnt="0">
        <dgm:presLayoutVars>
          <dgm:animLvl val="lvl"/>
          <dgm:resizeHandles val="exact"/>
        </dgm:presLayoutVars>
      </dgm:prSet>
      <dgm:spPr/>
    </dgm:pt>
    <dgm:pt modelId="{BE9E5AE2-DD22-49EA-A728-17762956FE94}" type="pres">
      <dgm:prSet presAssocID="{656EA4D4-7006-4075-BAA3-E71F06ABF341}" presName="parentText" presStyleLbl="node1" presStyleIdx="0" presStyleCnt="3">
        <dgm:presLayoutVars>
          <dgm:chMax val="0"/>
          <dgm:bulletEnabled val="1"/>
        </dgm:presLayoutVars>
      </dgm:prSet>
      <dgm:spPr/>
    </dgm:pt>
    <dgm:pt modelId="{AEB74B42-ACD0-4A73-9DFC-62D24C209695}" type="pres">
      <dgm:prSet presAssocID="{AC43BAC3-CB4C-4071-90D5-81A73D30C209}" presName="spacer" presStyleCnt="0"/>
      <dgm:spPr/>
    </dgm:pt>
    <dgm:pt modelId="{77A22D24-71CA-410D-BBB7-E2C1B1D86794}" type="pres">
      <dgm:prSet presAssocID="{B4DF25E7-D6CB-4827-902A-75B00EB275C3}" presName="parentText" presStyleLbl="node1" presStyleIdx="1" presStyleCnt="3">
        <dgm:presLayoutVars>
          <dgm:chMax val="0"/>
          <dgm:bulletEnabled val="1"/>
        </dgm:presLayoutVars>
      </dgm:prSet>
      <dgm:spPr/>
    </dgm:pt>
    <dgm:pt modelId="{DE5C45CD-1EB7-40A6-99CE-EE2476ED64C3}" type="pres">
      <dgm:prSet presAssocID="{9D15F18A-857C-4D5A-8149-FD7A3B37B18A}" presName="spacer" presStyleCnt="0"/>
      <dgm:spPr/>
    </dgm:pt>
    <dgm:pt modelId="{C049BC25-1962-40B0-AA66-53185694A3ED}" type="pres">
      <dgm:prSet presAssocID="{43FE6F6C-627F-4ABF-A60D-317DE354817F}" presName="parentText" presStyleLbl="node1" presStyleIdx="2" presStyleCnt="3">
        <dgm:presLayoutVars>
          <dgm:chMax val="0"/>
          <dgm:bulletEnabled val="1"/>
        </dgm:presLayoutVars>
      </dgm:prSet>
      <dgm:spPr/>
    </dgm:pt>
  </dgm:ptLst>
  <dgm:cxnLst>
    <dgm:cxn modelId="{93A4C30A-98F6-4B35-B95A-D72DD85CDCE3}" type="presOf" srcId="{AFCAB04B-94E4-4936-9650-45399EBFBBB7}" destId="{A2A8BDD4-74D4-4E1F-919B-B09EC2ABFCCF}" srcOrd="0" destOrd="0" presId="urn:microsoft.com/office/officeart/2005/8/layout/vList2"/>
    <dgm:cxn modelId="{69AE6935-4995-496B-896B-2EB47F25BEE5}" srcId="{AFCAB04B-94E4-4936-9650-45399EBFBBB7}" destId="{656EA4D4-7006-4075-BAA3-E71F06ABF341}" srcOrd="0" destOrd="0" parTransId="{9C97B5BB-F553-420E-B487-FF7A31C8A2A6}" sibTransId="{AC43BAC3-CB4C-4071-90D5-81A73D30C209}"/>
    <dgm:cxn modelId="{EA3C4E36-9EAD-4B1F-86FF-D8CD1FB5F664}" type="presOf" srcId="{B4DF25E7-D6CB-4827-902A-75B00EB275C3}" destId="{77A22D24-71CA-410D-BBB7-E2C1B1D86794}" srcOrd="0" destOrd="0" presId="urn:microsoft.com/office/officeart/2005/8/layout/vList2"/>
    <dgm:cxn modelId="{08F2D75B-52F6-424B-8B78-1A418274D2AF}" type="presOf" srcId="{43FE6F6C-627F-4ABF-A60D-317DE354817F}" destId="{C049BC25-1962-40B0-AA66-53185694A3ED}" srcOrd="0" destOrd="0" presId="urn:microsoft.com/office/officeart/2005/8/layout/vList2"/>
    <dgm:cxn modelId="{B16FEE68-DB08-4ACC-8E5B-0D9FD7B1759B}" srcId="{AFCAB04B-94E4-4936-9650-45399EBFBBB7}" destId="{43FE6F6C-627F-4ABF-A60D-317DE354817F}" srcOrd="2" destOrd="0" parTransId="{4DEF0B91-3924-43C1-987A-F5893318AA59}" sibTransId="{6D1570DE-CB36-4214-ACCD-56CF7D5EF26C}"/>
    <dgm:cxn modelId="{6B571655-B6BC-4080-9CB6-ACC8036556A5}" type="presOf" srcId="{656EA4D4-7006-4075-BAA3-E71F06ABF341}" destId="{BE9E5AE2-DD22-49EA-A728-17762956FE94}" srcOrd="0" destOrd="0" presId="urn:microsoft.com/office/officeart/2005/8/layout/vList2"/>
    <dgm:cxn modelId="{1548B0C1-C373-4668-97D8-C95ACE54C853}" srcId="{AFCAB04B-94E4-4936-9650-45399EBFBBB7}" destId="{B4DF25E7-D6CB-4827-902A-75B00EB275C3}" srcOrd="1" destOrd="0" parTransId="{BA7B2DC3-EBC7-49C8-84E5-BCCDB0CEECC4}" sibTransId="{9D15F18A-857C-4D5A-8149-FD7A3B37B18A}"/>
    <dgm:cxn modelId="{D372A772-2B88-44ED-8174-ACFD7573B3E5}" type="presParOf" srcId="{A2A8BDD4-74D4-4E1F-919B-B09EC2ABFCCF}" destId="{BE9E5AE2-DD22-49EA-A728-17762956FE94}" srcOrd="0" destOrd="0" presId="urn:microsoft.com/office/officeart/2005/8/layout/vList2"/>
    <dgm:cxn modelId="{34DE07BD-7293-4A11-B8DF-097079579DDC}" type="presParOf" srcId="{A2A8BDD4-74D4-4E1F-919B-B09EC2ABFCCF}" destId="{AEB74B42-ACD0-4A73-9DFC-62D24C209695}" srcOrd="1" destOrd="0" presId="urn:microsoft.com/office/officeart/2005/8/layout/vList2"/>
    <dgm:cxn modelId="{DFFEFC5D-21C6-4F64-9CE6-A1FD926DDF8C}" type="presParOf" srcId="{A2A8BDD4-74D4-4E1F-919B-B09EC2ABFCCF}" destId="{77A22D24-71CA-410D-BBB7-E2C1B1D86794}" srcOrd="2" destOrd="0" presId="urn:microsoft.com/office/officeart/2005/8/layout/vList2"/>
    <dgm:cxn modelId="{10E41A01-07F6-4280-8659-E856FA1641A7}" type="presParOf" srcId="{A2A8BDD4-74D4-4E1F-919B-B09EC2ABFCCF}" destId="{DE5C45CD-1EB7-40A6-99CE-EE2476ED64C3}" srcOrd="3" destOrd="0" presId="urn:microsoft.com/office/officeart/2005/8/layout/vList2"/>
    <dgm:cxn modelId="{F92DC416-684A-4586-92FA-CEE69F6AA75A}" type="presParOf" srcId="{A2A8BDD4-74D4-4E1F-919B-B09EC2ABFCCF}" destId="{C049BC25-1962-40B0-AA66-53185694A3ED}"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27546C30-174E-4B8C-8B58-B5C682C92F8B}" type="doc">
      <dgm:prSet loTypeId="urn:microsoft.com/office/officeart/2005/8/layout/hierarchy1" loCatId="hierarchy" qsTypeId="urn:microsoft.com/office/officeart/2005/8/quickstyle/simple1" qsCatId="simple" csTypeId="urn:microsoft.com/office/officeart/2005/8/colors/accent0_3" csCatId="mainScheme"/>
      <dgm:spPr/>
      <dgm:t>
        <a:bodyPr/>
        <a:lstStyle/>
        <a:p>
          <a:endParaRPr lang="en-US"/>
        </a:p>
      </dgm:t>
    </dgm:pt>
    <dgm:pt modelId="{B28172DE-C04D-492F-B6B8-4528A4AB9D50}">
      <dgm:prSet/>
      <dgm:spPr/>
      <dgm:t>
        <a:bodyPr/>
        <a:lstStyle/>
        <a:p>
          <a:r>
            <a:rPr lang="tr-TR"/>
            <a:t>Pazarlama temelli avantajlar: Pazarlama yaklaşımı ile avantajlar pazarlama ile ilgili yetenekleri ve bilgi düzeyini ifade etmektedir. Örneğin Nestlé, Unilever gibi firmaların pazarlama tecrübe ve bilgi düzeyleri onlara rekabet avantajı sağlamaktadır.</a:t>
          </a:r>
          <a:endParaRPr lang="en-US"/>
        </a:p>
      </dgm:t>
    </dgm:pt>
    <dgm:pt modelId="{E9F3F6E0-3AC5-4AAF-840C-8D62246D33C2}" type="parTrans" cxnId="{791591CF-D3F2-4742-9710-3180938F7067}">
      <dgm:prSet/>
      <dgm:spPr/>
      <dgm:t>
        <a:bodyPr/>
        <a:lstStyle/>
        <a:p>
          <a:endParaRPr lang="en-US"/>
        </a:p>
      </dgm:t>
    </dgm:pt>
    <dgm:pt modelId="{B238034F-7B04-4549-B21F-13C85C98BC4C}" type="sibTrans" cxnId="{791591CF-D3F2-4742-9710-3180938F7067}">
      <dgm:prSet/>
      <dgm:spPr/>
      <dgm:t>
        <a:bodyPr/>
        <a:lstStyle/>
        <a:p>
          <a:endParaRPr lang="en-US"/>
        </a:p>
      </dgm:t>
    </dgm:pt>
    <dgm:pt modelId="{CB6CCA33-7BBD-4346-AB12-E9B19A8DC9BE}">
      <dgm:prSet/>
      <dgm:spPr/>
      <dgm:t>
        <a:bodyPr/>
        <a:lstStyle/>
        <a:p>
          <a:r>
            <a:rPr lang="tr-TR"/>
            <a:t>Bu beceriler; pazarların analizi ve bölümlendirmesi, tutundurma programlarının ve reklam kampanyalarının geliştirilmesi, yeni mal ve hizmetler için de yöntemsel anlamda giriş planlamalarının yapılması olarak ifade edilebilir.</a:t>
          </a:r>
          <a:endParaRPr lang="en-US"/>
        </a:p>
      </dgm:t>
    </dgm:pt>
    <dgm:pt modelId="{ACD73770-F42F-4B63-B908-6332B0E4B852}" type="parTrans" cxnId="{B234F8C7-470E-4246-9880-DD046C83C8DB}">
      <dgm:prSet/>
      <dgm:spPr/>
      <dgm:t>
        <a:bodyPr/>
        <a:lstStyle/>
        <a:p>
          <a:endParaRPr lang="en-US"/>
        </a:p>
      </dgm:t>
    </dgm:pt>
    <dgm:pt modelId="{7ABE3491-AAE1-46E6-B838-4E0DA672633A}" type="sibTrans" cxnId="{B234F8C7-470E-4246-9880-DD046C83C8DB}">
      <dgm:prSet/>
      <dgm:spPr/>
      <dgm:t>
        <a:bodyPr/>
        <a:lstStyle/>
        <a:p>
          <a:endParaRPr lang="en-US"/>
        </a:p>
      </dgm:t>
    </dgm:pt>
    <dgm:pt modelId="{B665ED65-0659-4938-9B75-BAC6EF81F91F}" type="pres">
      <dgm:prSet presAssocID="{27546C30-174E-4B8C-8B58-B5C682C92F8B}" presName="hierChild1" presStyleCnt="0">
        <dgm:presLayoutVars>
          <dgm:chPref val="1"/>
          <dgm:dir/>
          <dgm:animOne val="branch"/>
          <dgm:animLvl val="lvl"/>
          <dgm:resizeHandles/>
        </dgm:presLayoutVars>
      </dgm:prSet>
      <dgm:spPr/>
    </dgm:pt>
    <dgm:pt modelId="{FD6D4FC5-2460-403F-9BDD-12406F7F01D1}" type="pres">
      <dgm:prSet presAssocID="{B28172DE-C04D-492F-B6B8-4528A4AB9D50}" presName="hierRoot1" presStyleCnt="0"/>
      <dgm:spPr/>
    </dgm:pt>
    <dgm:pt modelId="{5174C010-7A44-48E0-97D2-ECB24F245B39}" type="pres">
      <dgm:prSet presAssocID="{B28172DE-C04D-492F-B6B8-4528A4AB9D50}" presName="composite" presStyleCnt="0"/>
      <dgm:spPr/>
    </dgm:pt>
    <dgm:pt modelId="{C6BF6381-7F2F-4245-89AF-1F526F847808}" type="pres">
      <dgm:prSet presAssocID="{B28172DE-C04D-492F-B6B8-4528A4AB9D50}" presName="background" presStyleLbl="node0" presStyleIdx="0" presStyleCnt="2"/>
      <dgm:spPr/>
    </dgm:pt>
    <dgm:pt modelId="{B8D74B17-0BAD-4CFC-9492-A132018B292C}" type="pres">
      <dgm:prSet presAssocID="{B28172DE-C04D-492F-B6B8-4528A4AB9D50}" presName="text" presStyleLbl="fgAcc0" presStyleIdx="0" presStyleCnt="2">
        <dgm:presLayoutVars>
          <dgm:chPref val="3"/>
        </dgm:presLayoutVars>
      </dgm:prSet>
      <dgm:spPr/>
    </dgm:pt>
    <dgm:pt modelId="{85978347-4B41-44D7-8730-987E4C85F13C}" type="pres">
      <dgm:prSet presAssocID="{B28172DE-C04D-492F-B6B8-4528A4AB9D50}" presName="hierChild2" presStyleCnt="0"/>
      <dgm:spPr/>
    </dgm:pt>
    <dgm:pt modelId="{9F31FEB9-12D5-45F7-AA5E-28D67ED5861F}" type="pres">
      <dgm:prSet presAssocID="{CB6CCA33-7BBD-4346-AB12-E9B19A8DC9BE}" presName="hierRoot1" presStyleCnt="0"/>
      <dgm:spPr/>
    </dgm:pt>
    <dgm:pt modelId="{B5F47056-B574-46D0-A3E1-ACC463FD367B}" type="pres">
      <dgm:prSet presAssocID="{CB6CCA33-7BBD-4346-AB12-E9B19A8DC9BE}" presName="composite" presStyleCnt="0"/>
      <dgm:spPr/>
    </dgm:pt>
    <dgm:pt modelId="{4EC8CC7F-315E-49FD-BFE3-397F1003D1C4}" type="pres">
      <dgm:prSet presAssocID="{CB6CCA33-7BBD-4346-AB12-E9B19A8DC9BE}" presName="background" presStyleLbl="node0" presStyleIdx="1" presStyleCnt="2"/>
      <dgm:spPr/>
    </dgm:pt>
    <dgm:pt modelId="{607E230F-D437-44F5-BD77-960395586CE1}" type="pres">
      <dgm:prSet presAssocID="{CB6CCA33-7BBD-4346-AB12-E9B19A8DC9BE}" presName="text" presStyleLbl="fgAcc0" presStyleIdx="1" presStyleCnt="2">
        <dgm:presLayoutVars>
          <dgm:chPref val="3"/>
        </dgm:presLayoutVars>
      </dgm:prSet>
      <dgm:spPr/>
    </dgm:pt>
    <dgm:pt modelId="{CF3D0364-2E4A-443B-8EF1-C81992312B42}" type="pres">
      <dgm:prSet presAssocID="{CB6CCA33-7BBD-4346-AB12-E9B19A8DC9BE}" presName="hierChild2" presStyleCnt="0"/>
      <dgm:spPr/>
    </dgm:pt>
  </dgm:ptLst>
  <dgm:cxnLst>
    <dgm:cxn modelId="{6762EF12-E83C-4866-AE15-C2C2A0BE8D9A}" type="presOf" srcId="{CB6CCA33-7BBD-4346-AB12-E9B19A8DC9BE}" destId="{607E230F-D437-44F5-BD77-960395586CE1}" srcOrd="0" destOrd="0" presId="urn:microsoft.com/office/officeart/2005/8/layout/hierarchy1"/>
    <dgm:cxn modelId="{0F794436-98F1-4020-840B-C84A0E6130D6}" type="presOf" srcId="{B28172DE-C04D-492F-B6B8-4528A4AB9D50}" destId="{B8D74B17-0BAD-4CFC-9492-A132018B292C}" srcOrd="0" destOrd="0" presId="urn:microsoft.com/office/officeart/2005/8/layout/hierarchy1"/>
    <dgm:cxn modelId="{D3CC608F-F60F-485B-A550-36FBCA6730B8}" type="presOf" srcId="{27546C30-174E-4B8C-8B58-B5C682C92F8B}" destId="{B665ED65-0659-4938-9B75-BAC6EF81F91F}" srcOrd="0" destOrd="0" presId="urn:microsoft.com/office/officeart/2005/8/layout/hierarchy1"/>
    <dgm:cxn modelId="{B234F8C7-470E-4246-9880-DD046C83C8DB}" srcId="{27546C30-174E-4B8C-8B58-B5C682C92F8B}" destId="{CB6CCA33-7BBD-4346-AB12-E9B19A8DC9BE}" srcOrd="1" destOrd="0" parTransId="{ACD73770-F42F-4B63-B908-6332B0E4B852}" sibTransId="{7ABE3491-AAE1-46E6-B838-4E0DA672633A}"/>
    <dgm:cxn modelId="{791591CF-D3F2-4742-9710-3180938F7067}" srcId="{27546C30-174E-4B8C-8B58-B5C682C92F8B}" destId="{B28172DE-C04D-492F-B6B8-4528A4AB9D50}" srcOrd="0" destOrd="0" parTransId="{E9F3F6E0-3AC5-4AAF-840C-8D62246D33C2}" sibTransId="{B238034F-7B04-4549-B21F-13C85C98BC4C}"/>
    <dgm:cxn modelId="{A848B225-29AE-4FFA-8121-580DE913AC09}" type="presParOf" srcId="{B665ED65-0659-4938-9B75-BAC6EF81F91F}" destId="{FD6D4FC5-2460-403F-9BDD-12406F7F01D1}" srcOrd="0" destOrd="0" presId="urn:microsoft.com/office/officeart/2005/8/layout/hierarchy1"/>
    <dgm:cxn modelId="{93142FA9-23C8-4570-99E7-38CAD41C9834}" type="presParOf" srcId="{FD6D4FC5-2460-403F-9BDD-12406F7F01D1}" destId="{5174C010-7A44-48E0-97D2-ECB24F245B39}" srcOrd="0" destOrd="0" presId="urn:microsoft.com/office/officeart/2005/8/layout/hierarchy1"/>
    <dgm:cxn modelId="{DBD8279B-DB6A-4160-9855-CA1C8DED8AA6}" type="presParOf" srcId="{5174C010-7A44-48E0-97D2-ECB24F245B39}" destId="{C6BF6381-7F2F-4245-89AF-1F526F847808}" srcOrd="0" destOrd="0" presId="urn:microsoft.com/office/officeart/2005/8/layout/hierarchy1"/>
    <dgm:cxn modelId="{3ED4741F-B5D0-4760-BD72-1EED37A4025C}" type="presParOf" srcId="{5174C010-7A44-48E0-97D2-ECB24F245B39}" destId="{B8D74B17-0BAD-4CFC-9492-A132018B292C}" srcOrd="1" destOrd="0" presId="urn:microsoft.com/office/officeart/2005/8/layout/hierarchy1"/>
    <dgm:cxn modelId="{DC519DE4-A3BF-4092-BF2B-6E36619C0AB3}" type="presParOf" srcId="{FD6D4FC5-2460-403F-9BDD-12406F7F01D1}" destId="{85978347-4B41-44D7-8730-987E4C85F13C}" srcOrd="1" destOrd="0" presId="urn:microsoft.com/office/officeart/2005/8/layout/hierarchy1"/>
    <dgm:cxn modelId="{197BBCCC-5AFF-439C-9967-52398DF0A984}" type="presParOf" srcId="{B665ED65-0659-4938-9B75-BAC6EF81F91F}" destId="{9F31FEB9-12D5-45F7-AA5E-28D67ED5861F}" srcOrd="1" destOrd="0" presId="urn:microsoft.com/office/officeart/2005/8/layout/hierarchy1"/>
    <dgm:cxn modelId="{41588166-0088-4420-BAAA-0DA95F387698}" type="presParOf" srcId="{9F31FEB9-12D5-45F7-AA5E-28D67ED5861F}" destId="{B5F47056-B574-46D0-A3E1-ACC463FD367B}" srcOrd="0" destOrd="0" presId="urn:microsoft.com/office/officeart/2005/8/layout/hierarchy1"/>
    <dgm:cxn modelId="{EFF78200-9B93-4190-83CF-14C327843542}" type="presParOf" srcId="{B5F47056-B574-46D0-A3E1-ACC463FD367B}" destId="{4EC8CC7F-315E-49FD-BFE3-397F1003D1C4}" srcOrd="0" destOrd="0" presId="urn:microsoft.com/office/officeart/2005/8/layout/hierarchy1"/>
    <dgm:cxn modelId="{7476DABF-3DEA-4490-AAFC-6901ABA8D47E}" type="presParOf" srcId="{B5F47056-B574-46D0-A3E1-ACC463FD367B}" destId="{607E230F-D437-44F5-BD77-960395586CE1}" srcOrd="1" destOrd="0" presId="urn:microsoft.com/office/officeart/2005/8/layout/hierarchy1"/>
    <dgm:cxn modelId="{2EB40B75-8602-404D-BBB3-C3C5C3E4C41A}" type="presParOf" srcId="{9F31FEB9-12D5-45F7-AA5E-28D67ED5861F}" destId="{CF3D0364-2E4A-443B-8EF1-C81992312B42}"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08DB45F1-F168-4A62-A0EF-36160C1B68CB}"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99FDE1E3-4929-41CD-86CD-4BA8AC51FE6F}">
      <dgm:prSet/>
      <dgm:spPr/>
      <dgm:t>
        <a:bodyPr/>
        <a:lstStyle/>
        <a:p>
          <a:r>
            <a:rPr lang="tr-TR"/>
            <a:t>Firma temelli avantajların önemi kadar, bu avantajların diğer ülkelere transfer edilebilmesi de oldukça önemlidir. Firma temelli avantajların hepsinin diğer ülke pazarlarına da transfer edilebilmesi elbette mümkün değildir.</a:t>
          </a:r>
          <a:endParaRPr lang="en-US"/>
        </a:p>
      </dgm:t>
    </dgm:pt>
    <dgm:pt modelId="{72240F9B-A4BF-48CD-B3E9-3C2843F37249}" type="parTrans" cxnId="{8805D451-9797-4E39-B069-BECFDA6C26B2}">
      <dgm:prSet/>
      <dgm:spPr/>
      <dgm:t>
        <a:bodyPr/>
        <a:lstStyle/>
        <a:p>
          <a:endParaRPr lang="en-US"/>
        </a:p>
      </dgm:t>
    </dgm:pt>
    <dgm:pt modelId="{AD854636-6D23-4C59-AD27-B71E53E5CC1E}" type="sibTrans" cxnId="{8805D451-9797-4E39-B069-BECFDA6C26B2}">
      <dgm:prSet/>
      <dgm:spPr/>
      <dgm:t>
        <a:bodyPr/>
        <a:lstStyle/>
        <a:p>
          <a:endParaRPr lang="en-US"/>
        </a:p>
      </dgm:t>
    </dgm:pt>
    <dgm:pt modelId="{84F9B56D-83E3-42B2-995C-D941D35E83DE}">
      <dgm:prSet/>
      <dgm:spPr/>
      <dgm:t>
        <a:bodyPr/>
        <a:lstStyle/>
        <a:p>
          <a:r>
            <a:rPr lang="tr-TR"/>
            <a:t>Örneğin Electrolux firması, ilk olarak dağıtımı kapıdan kapıya satış elemanları yolu ile yapmış ve büyük bir başarı elde etmiştir. 1970 yılında Japon pazarına girdiklerinde ise bu dağıtım yönteminin başarısız olacağını düşünmüşlerdir. Bunun nedeni, Japonların evlerinde yabancı bir insanı istememeleri ve rahatsız olmaları gösterilmiştir. İlk piyasaya girdiklerinde diğer Japon firmaların standart dağıtım ve satış yöntemini tercih etmişlerdir. Mağazalarda satış yapmalarına rağmen satışları çok aşağıda gerçekleşmiştir. Daha sonra ise bire-bir satışı denemişler ve oldukça başarılı olmuşlardır.</a:t>
          </a:r>
          <a:endParaRPr lang="en-US"/>
        </a:p>
      </dgm:t>
    </dgm:pt>
    <dgm:pt modelId="{27C4A865-F376-48F4-9C97-AF0B61608A33}" type="parTrans" cxnId="{D6CAFC9C-CCE3-4384-AEB8-EABCBF0EC0F3}">
      <dgm:prSet/>
      <dgm:spPr/>
      <dgm:t>
        <a:bodyPr/>
        <a:lstStyle/>
        <a:p>
          <a:endParaRPr lang="en-US"/>
        </a:p>
      </dgm:t>
    </dgm:pt>
    <dgm:pt modelId="{61C40073-5354-4038-A37F-42CE47D2E0C0}" type="sibTrans" cxnId="{D6CAFC9C-CCE3-4384-AEB8-EABCBF0EC0F3}">
      <dgm:prSet/>
      <dgm:spPr/>
      <dgm:t>
        <a:bodyPr/>
        <a:lstStyle/>
        <a:p>
          <a:endParaRPr lang="en-US"/>
        </a:p>
      </dgm:t>
    </dgm:pt>
    <dgm:pt modelId="{91F5EBA0-21A6-4DAC-98E9-E7FFFC8AE4C3}" type="pres">
      <dgm:prSet presAssocID="{08DB45F1-F168-4A62-A0EF-36160C1B68CB}" presName="linear" presStyleCnt="0">
        <dgm:presLayoutVars>
          <dgm:animLvl val="lvl"/>
          <dgm:resizeHandles val="exact"/>
        </dgm:presLayoutVars>
      </dgm:prSet>
      <dgm:spPr/>
    </dgm:pt>
    <dgm:pt modelId="{B2351F5A-94E6-4FD3-8C02-2D3DCCD9511B}" type="pres">
      <dgm:prSet presAssocID="{99FDE1E3-4929-41CD-86CD-4BA8AC51FE6F}" presName="parentText" presStyleLbl="node1" presStyleIdx="0" presStyleCnt="2">
        <dgm:presLayoutVars>
          <dgm:chMax val="0"/>
          <dgm:bulletEnabled val="1"/>
        </dgm:presLayoutVars>
      </dgm:prSet>
      <dgm:spPr/>
    </dgm:pt>
    <dgm:pt modelId="{AE5728BB-3E77-4A87-8D1F-6FA01E0239B7}" type="pres">
      <dgm:prSet presAssocID="{AD854636-6D23-4C59-AD27-B71E53E5CC1E}" presName="spacer" presStyleCnt="0"/>
      <dgm:spPr/>
    </dgm:pt>
    <dgm:pt modelId="{E59EEB63-ECAF-42DA-A34A-992AA3D48115}" type="pres">
      <dgm:prSet presAssocID="{84F9B56D-83E3-42B2-995C-D941D35E83DE}" presName="parentText" presStyleLbl="node1" presStyleIdx="1" presStyleCnt="2">
        <dgm:presLayoutVars>
          <dgm:chMax val="0"/>
          <dgm:bulletEnabled val="1"/>
        </dgm:presLayoutVars>
      </dgm:prSet>
      <dgm:spPr/>
    </dgm:pt>
  </dgm:ptLst>
  <dgm:cxnLst>
    <dgm:cxn modelId="{E3C5A300-B460-4C84-A0F3-EB83CA62BEE8}" type="presOf" srcId="{08DB45F1-F168-4A62-A0EF-36160C1B68CB}" destId="{91F5EBA0-21A6-4DAC-98E9-E7FFFC8AE4C3}" srcOrd="0" destOrd="0" presId="urn:microsoft.com/office/officeart/2005/8/layout/vList2"/>
    <dgm:cxn modelId="{216ABC16-45B0-43D7-BD2D-0055B242EF4E}" type="presOf" srcId="{99FDE1E3-4929-41CD-86CD-4BA8AC51FE6F}" destId="{B2351F5A-94E6-4FD3-8C02-2D3DCCD9511B}" srcOrd="0" destOrd="0" presId="urn:microsoft.com/office/officeart/2005/8/layout/vList2"/>
    <dgm:cxn modelId="{249FED20-5E1B-4412-86EE-BC35B8F544B1}" type="presOf" srcId="{84F9B56D-83E3-42B2-995C-D941D35E83DE}" destId="{E59EEB63-ECAF-42DA-A34A-992AA3D48115}" srcOrd="0" destOrd="0" presId="urn:microsoft.com/office/officeart/2005/8/layout/vList2"/>
    <dgm:cxn modelId="{8805D451-9797-4E39-B069-BECFDA6C26B2}" srcId="{08DB45F1-F168-4A62-A0EF-36160C1B68CB}" destId="{99FDE1E3-4929-41CD-86CD-4BA8AC51FE6F}" srcOrd="0" destOrd="0" parTransId="{72240F9B-A4BF-48CD-B3E9-3C2843F37249}" sibTransId="{AD854636-6D23-4C59-AD27-B71E53E5CC1E}"/>
    <dgm:cxn modelId="{D6CAFC9C-CCE3-4384-AEB8-EABCBF0EC0F3}" srcId="{08DB45F1-F168-4A62-A0EF-36160C1B68CB}" destId="{84F9B56D-83E3-42B2-995C-D941D35E83DE}" srcOrd="1" destOrd="0" parTransId="{27C4A865-F376-48F4-9C97-AF0B61608A33}" sibTransId="{61C40073-5354-4038-A37F-42CE47D2E0C0}"/>
    <dgm:cxn modelId="{E4B348A3-06DC-426D-9C0E-20539AC2771C}" type="presParOf" srcId="{91F5EBA0-21A6-4DAC-98E9-E7FFFC8AE4C3}" destId="{B2351F5A-94E6-4FD3-8C02-2D3DCCD9511B}" srcOrd="0" destOrd="0" presId="urn:microsoft.com/office/officeart/2005/8/layout/vList2"/>
    <dgm:cxn modelId="{7251ADB6-B395-4DE9-A1A6-B8E7873B8A15}" type="presParOf" srcId="{91F5EBA0-21A6-4DAC-98E9-E7FFFC8AE4C3}" destId="{AE5728BB-3E77-4A87-8D1F-6FA01E0239B7}" srcOrd="1" destOrd="0" presId="urn:microsoft.com/office/officeart/2005/8/layout/vList2"/>
    <dgm:cxn modelId="{EF8FA357-D9EF-45A4-82F6-014E757C27F3}" type="presParOf" srcId="{91F5EBA0-21A6-4DAC-98E9-E7FFFC8AE4C3}" destId="{E59EEB63-ECAF-42DA-A34A-992AA3D48115}"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E80710C8-ED9F-4633-AC16-FEB8CF3FF67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E4738154-CC63-4112-B64E-719FFD985A95}">
      <dgm:prSet/>
      <dgm:spPr/>
      <dgm:t>
        <a:bodyPr/>
        <a:lstStyle/>
        <a:p>
          <a:r>
            <a:rPr lang="tr-TR"/>
            <a:t>Firmanın bu olaydan aldığı ders ise o yıllarda Japonya gibi izole olan ülke pazarlarında dahi orada yapılanların yapılmasına odaklanılmaması ve firmanın yenilikçi olması gerekliliğidir.</a:t>
          </a:r>
          <a:endParaRPr lang="en-US"/>
        </a:p>
      </dgm:t>
    </dgm:pt>
    <dgm:pt modelId="{14B0A17A-EA84-4DE4-A6D7-D857F395984B}" type="parTrans" cxnId="{A1A211F8-7C95-47E9-BDF9-302949960738}">
      <dgm:prSet/>
      <dgm:spPr/>
      <dgm:t>
        <a:bodyPr/>
        <a:lstStyle/>
        <a:p>
          <a:endParaRPr lang="en-US"/>
        </a:p>
      </dgm:t>
    </dgm:pt>
    <dgm:pt modelId="{98118620-A553-4F74-B9A8-6A6C900109CF}" type="sibTrans" cxnId="{A1A211F8-7C95-47E9-BDF9-302949960738}">
      <dgm:prSet/>
      <dgm:spPr/>
      <dgm:t>
        <a:bodyPr/>
        <a:lstStyle/>
        <a:p>
          <a:endParaRPr lang="en-US"/>
        </a:p>
      </dgm:t>
    </dgm:pt>
    <dgm:pt modelId="{69DAB502-6D6E-4EAC-AFA4-D0F6EF81D896}">
      <dgm:prSet/>
      <dgm:spPr/>
      <dgm:t>
        <a:bodyPr/>
        <a:lstStyle/>
        <a:p>
          <a:r>
            <a:rPr lang="tr-TR"/>
            <a:t>Ülke pazarlarına transfer edilebilmesi en zor konu soyut kaynaklardır. Özellikle de insanlardan kaynaklı beceriler ve yeteneklerden oluşmaktadır. Bu transferin sağlanabilmesi için çalışanların transfer edilmesi ve yerel çalışanların eğitimi oldukça önemlidir.</a:t>
          </a:r>
          <a:endParaRPr lang="en-US"/>
        </a:p>
      </dgm:t>
    </dgm:pt>
    <dgm:pt modelId="{F4CE59F4-3096-4C7A-A5C2-53CFDEDA14E1}" type="parTrans" cxnId="{4B2B82F0-E245-4DCD-B528-A0F57A5BD617}">
      <dgm:prSet/>
      <dgm:spPr/>
      <dgm:t>
        <a:bodyPr/>
        <a:lstStyle/>
        <a:p>
          <a:endParaRPr lang="en-US"/>
        </a:p>
      </dgm:t>
    </dgm:pt>
    <dgm:pt modelId="{BE472943-DDCC-45C4-B3FC-05892E748212}" type="sibTrans" cxnId="{4B2B82F0-E245-4DCD-B528-A0F57A5BD617}">
      <dgm:prSet/>
      <dgm:spPr/>
      <dgm:t>
        <a:bodyPr/>
        <a:lstStyle/>
        <a:p>
          <a:endParaRPr lang="en-US"/>
        </a:p>
      </dgm:t>
    </dgm:pt>
    <dgm:pt modelId="{7952CCA6-7432-44A5-A019-42A2D836FDA1}">
      <dgm:prSet/>
      <dgm:spPr/>
      <dgm:t>
        <a:bodyPr/>
        <a:lstStyle/>
        <a:p>
          <a:r>
            <a:rPr lang="tr-TR"/>
            <a:t>McDonald’s, Kentucky Fried Chicken, and Hilton Hotels gibi işletmeler hizmetlerini standardize ederek ve yerel francisarlarını eğitimden geçirerek ülkelerin hepsinde standart kaliteyi sunmayı başarabilmişlerdir. </a:t>
          </a:r>
          <a:endParaRPr lang="en-US"/>
        </a:p>
      </dgm:t>
    </dgm:pt>
    <dgm:pt modelId="{4AE37170-066D-43A7-AF68-16CAD23FEC99}" type="parTrans" cxnId="{7AC936B8-01CA-4664-B531-40D1E82E9894}">
      <dgm:prSet/>
      <dgm:spPr/>
      <dgm:t>
        <a:bodyPr/>
        <a:lstStyle/>
        <a:p>
          <a:endParaRPr lang="en-US"/>
        </a:p>
      </dgm:t>
    </dgm:pt>
    <dgm:pt modelId="{1A31FFB6-D3CE-4634-8AFF-7FE7260B1852}" type="sibTrans" cxnId="{7AC936B8-01CA-4664-B531-40D1E82E9894}">
      <dgm:prSet/>
      <dgm:spPr/>
      <dgm:t>
        <a:bodyPr/>
        <a:lstStyle/>
        <a:p>
          <a:endParaRPr lang="en-US"/>
        </a:p>
      </dgm:t>
    </dgm:pt>
    <dgm:pt modelId="{7AC786D6-3388-4CEF-9115-67FF74896497}" type="pres">
      <dgm:prSet presAssocID="{E80710C8-ED9F-4633-AC16-FEB8CF3FF675}" presName="linear" presStyleCnt="0">
        <dgm:presLayoutVars>
          <dgm:animLvl val="lvl"/>
          <dgm:resizeHandles val="exact"/>
        </dgm:presLayoutVars>
      </dgm:prSet>
      <dgm:spPr/>
    </dgm:pt>
    <dgm:pt modelId="{CC7894B8-5F96-4DE1-A3B6-FE2F69F8A246}" type="pres">
      <dgm:prSet presAssocID="{E4738154-CC63-4112-B64E-719FFD985A95}" presName="parentText" presStyleLbl="node1" presStyleIdx="0" presStyleCnt="3">
        <dgm:presLayoutVars>
          <dgm:chMax val="0"/>
          <dgm:bulletEnabled val="1"/>
        </dgm:presLayoutVars>
      </dgm:prSet>
      <dgm:spPr/>
    </dgm:pt>
    <dgm:pt modelId="{8591F07F-E456-4E98-9690-0A8C22518024}" type="pres">
      <dgm:prSet presAssocID="{98118620-A553-4F74-B9A8-6A6C900109CF}" presName="spacer" presStyleCnt="0"/>
      <dgm:spPr/>
    </dgm:pt>
    <dgm:pt modelId="{8B3005BA-EE96-4F39-BFFE-48A735CE3DEE}" type="pres">
      <dgm:prSet presAssocID="{69DAB502-6D6E-4EAC-AFA4-D0F6EF81D896}" presName="parentText" presStyleLbl="node1" presStyleIdx="1" presStyleCnt="3">
        <dgm:presLayoutVars>
          <dgm:chMax val="0"/>
          <dgm:bulletEnabled val="1"/>
        </dgm:presLayoutVars>
      </dgm:prSet>
      <dgm:spPr/>
    </dgm:pt>
    <dgm:pt modelId="{239D6CDE-E673-46C2-83FF-FC4BFA3BC04D}" type="pres">
      <dgm:prSet presAssocID="{BE472943-DDCC-45C4-B3FC-05892E748212}" presName="spacer" presStyleCnt="0"/>
      <dgm:spPr/>
    </dgm:pt>
    <dgm:pt modelId="{7AF87D67-1EF0-4F9D-BAF5-77EB33E3D645}" type="pres">
      <dgm:prSet presAssocID="{7952CCA6-7432-44A5-A019-42A2D836FDA1}" presName="parentText" presStyleLbl="node1" presStyleIdx="2" presStyleCnt="3">
        <dgm:presLayoutVars>
          <dgm:chMax val="0"/>
          <dgm:bulletEnabled val="1"/>
        </dgm:presLayoutVars>
      </dgm:prSet>
      <dgm:spPr/>
    </dgm:pt>
  </dgm:ptLst>
  <dgm:cxnLst>
    <dgm:cxn modelId="{6DB8740F-308D-4DA0-BB20-986C3A11EDF2}" type="presOf" srcId="{E80710C8-ED9F-4633-AC16-FEB8CF3FF675}" destId="{7AC786D6-3388-4CEF-9115-67FF74896497}" srcOrd="0" destOrd="0" presId="urn:microsoft.com/office/officeart/2005/8/layout/vList2"/>
    <dgm:cxn modelId="{9A9AB919-9D5B-482D-BAB1-32C0FCBDFDE2}" type="presOf" srcId="{7952CCA6-7432-44A5-A019-42A2D836FDA1}" destId="{7AF87D67-1EF0-4F9D-BAF5-77EB33E3D645}" srcOrd="0" destOrd="0" presId="urn:microsoft.com/office/officeart/2005/8/layout/vList2"/>
    <dgm:cxn modelId="{2A9B7524-0DDF-4AB6-8B4D-0FE2AC7AF6DB}" type="presOf" srcId="{E4738154-CC63-4112-B64E-719FFD985A95}" destId="{CC7894B8-5F96-4DE1-A3B6-FE2F69F8A246}" srcOrd="0" destOrd="0" presId="urn:microsoft.com/office/officeart/2005/8/layout/vList2"/>
    <dgm:cxn modelId="{13406491-911F-4D52-A1B8-69ECB8626CFF}" type="presOf" srcId="{69DAB502-6D6E-4EAC-AFA4-D0F6EF81D896}" destId="{8B3005BA-EE96-4F39-BFFE-48A735CE3DEE}" srcOrd="0" destOrd="0" presId="urn:microsoft.com/office/officeart/2005/8/layout/vList2"/>
    <dgm:cxn modelId="{7AC936B8-01CA-4664-B531-40D1E82E9894}" srcId="{E80710C8-ED9F-4633-AC16-FEB8CF3FF675}" destId="{7952CCA6-7432-44A5-A019-42A2D836FDA1}" srcOrd="2" destOrd="0" parTransId="{4AE37170-066D-43A7-AF68-16CAD23FEC99}" sibTransId="{1A31FFB6-D3CE-4634-8AFF-7FE7260B1852}"/>
    <dgm:cxn modelId="{4B2B82F0-E245-4DCD-B528-A0F57A5BD617}" srcId="{E80710C8-ED9F-4633-AC16-FEB8CF3FF675}" destId="{69DAB502-6D6E-4EAC-AFA4-D0F6EF81D896}" srcOrd="1" destOrd="0" parTransId="{F4CE59F4-3096-4C7A-A5C2-53CFDEDA14E1}" sibTransId="{BE472943-DDCC-45C4-B3FC-05892E748212}"/>
    <dgm:cxn modelId="{A1A211F8-7C95-47E9-BDF9-302949960738}" srcId="{E80710C8-ED9F-4633-AC16-FEB8CF3FF675}" destId="{E4738154-CC63-4112-B64E-719FFD985A95}" srcOrd="0" destOrd="0" parTransId="{14B0A17A-EA84-4DE4-A6D7-D857F395984B}" sibTransId="{98118620-A553-4F74-B9A8-6A6C900109CF}"/>
    <dgm:cxn modelId="{CD2220CC-739C-467D-9910-7695ACF77AF3}" type="presParOf" srcId="{7AC786D6-3388-4CEF-9115-67FF74896497}" destId="{CC7894B8-5F96-4DE1-A3B6-FE2F69F8A246}" srcOrd="0" destOrd="0" presId="urn:microsoft.com/office/officeart/2005/8/layout/vList2"/>
    <dgm:cxn modelId="{C058913E-2875-4E90-B2E1-C73296E8D85D}" type="presParOf" srcId="{7AC786D6-3388-4CEF-9115-67FF74896497}" destId="{8591F07F-E456-4E98-9690-0A8C22518024}" srcOrd="1" destOrd="0" presId="urn:microsoft.com/office/officeart/2005/8/layout/vList2"/>
    <dgm:cxn modelId="{9C63F4F4-9B69-4C91-BC44-E743F147D812}" type="presParOf" srcId="{7AC786D6-3388-4CEF-9115-67FF74896497}" destId="{8B3005BA-EE96-4F39-BFFE-48A735CE3DEE}" srcOrd="2" destOrd="0" presId="urn:microsoft.com/office/officeart/2005/8/layout/vList2"/>
    <dgm:cxn modelId="{1FCF6E5A-62AD-43F1-B49E-9B54B897D447}" type="presParOf" srcId="{7AC786D6-3388-4CEF-9115-67FF74896497}" destId="{239D6CDE-E673-46C2-83FF-FC4BFA3BC04D}" srcOrd="3" destOrd="0" presId="urn:microsoft.com/office/officeart/2005/8/layout/vList2"/>
    <dgm:cxn modelId="{4956D4CD-B703-4EC3-991B-22FA215601DB}" type="presParOf" srcId="{7AC786D6-3388-4CEF-9115-67FF74896497}" destId="{7AF87D67-1EF0-4F9D-BAF5-77EB33E3D645}"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1BE4676-0E71-4F87-BCE4-B5A7B93C4C5E}"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7D472AD3-7A02-4B5C-9C2D-BFA4B2D9A655}">
      <dgm:prSet/>
      <dgm:spPr/>
      <dgm:t>
        <a:bodyPr/>
        <a:lstStyle/>
        <a:p>
          <a:r>
            <a:rPr lang="tr-TR"/>
            <a:t>Gerek yerel pazardaki yoğun rekabet gerekse de dışarıdan gelen rakipler, işletmeleri uluslararası rekabete bir anlamda zorlamaktadır. Başarılı olmak ve rekabet avantajı elde etmek isteyen işletmeler, yabancı rakipleri ve yabancı müşterileri anlamak zorunda kalmaktadır.</a:t>
          </a:r>
          <a:endParaRPr lang="en-US"/>
        </a:p>
      </dgm:t>
    </dgm:pt>
    <dgm:pt modelId="{B653405B-0946-4A4B-82F8-FED190E26343}" type="parTrans" cxnId="{B331BCF9-7951-42CA-8B49-5DF5D30FA887}">
      <dgm:prSet/>
      <dgm:spPr/>
      <dgm:t>
        <a:bodyPr/>
        <a:lstStyle/>
        <a:p>
          <a:endParaRPr lang="en-US"/>
        </a:p>
      </dgm:t>
    </dgm:pt>
    <dgm:pt modelId="{DBD4EA21-124B-484A-9EFB-945D53D9AB1F}" type="sibTrans" cxnId="{B331BCF9-7951-42CA-8B49-5DF5D30FA887}">
      <dgm:prSet/>
      <dgm:spPr/>
      <dgm:t>
        <a:bodyPr/>
        <a:lstStyle/>
        <a:p>
          <a:endParaRPr lang="en-US"/>
        </a:p>
      </dgm:t>
    </dgm:pt>
    <dgm:pt modelId="{7AB79EF6-B7D9-4D5A-9389-8414EB1ECB75}">
      <dgm:prSet/>
      <dgm:spPr/>
      <dgm:t>
        <a:bodyPr/>
        <a:lstStyle/>
        <a:p>
          <a:r>
            <a:rPr lang="tr-TR"/>
            <a:t>Dünya yuvarlak mı yoksa düz mü? 2005 yılında Thomas Friedman, </a:t>
          </a:r>
          <a:r>
            <a:rPr lang="tr-TR" i="1"/>
            <a:t>TheWorld Is Flat </a:t>
          </a:r>
          <a:r>
            <a:rPr lang="tr-TR"/>
            <a:t>isimli kitabı yayımlamıştır. Bu kitap Best </a:t>
          </a:r>
          <a:r>
            <a:rPr lang="en-US"/>
            <a:t>Business Book of the Year</a:t>
          </a:r>
          <a:r>
            <a:rPr lang="tr-TR"/>
            <a:t> ödülünü de almıştır. Friedman’a göre bazı güçler (forces), ülkeleri ve rekabeti aynı düzeyde oyun alanına (level playing field) dönüştürmüştür.</a:t>
          </a:r>
          <a:endParaRPr lang="en-US"/>
        </a:p>
      </dgm:t>
    </dgm:pt>
    <dgm:pt modelId="{B2F778DA-3D25-4636-9D46-3A26FF0F5535}" type="parTrans" cxnId="{EDC69A34-1C64-4E28-8356-27F026762558}">
      <dgm:prSet/>
      <dgm:spPr/>
      <dgm:t>
        <a:bodyPr/>
        <a:lstStyle/>
        <a:p>
          <a:endParaRPr lang="en-US"/>
        </a:p>
      </dgm:t>
    </dgm:pt>
    <dgm:pt modelId="{49F75F2F-7C9D-4C32-BC69-347926BC6208}" type="sibTrans" cxnId="{EDC69A34-1C64-4E28-8356-27F026762558}">
      <dgm:prSet/>
      <dgm:spPr/>
      <dgm:t>
        <a:bodyPr/>
        <a:lstStyle/>
        <a:p>
          <a:endParaRPr lang="en-US"/>
        </a:p>
      </dgm:t>
    </dgm:pt>
    <dgm:pt modelId="{F8D318F0-42EA-4A55-9CD8-967923BFFDA9}" type="pres">
      <dgm:prSet presAssocID="{F1BE4676-0E71-4F87-BCE4-B5A7B93C4C5E}" presName="linear" presStyleCnt="0">
        <dgm:presLayoutVars>
          <dgm:animLvl val="lvl"/>
          <dgm:resizeHandles val="exact"/>
        </dgm:presLayoutVars>
      </dgm:prSet>
      <dgm:spPr/>
    </dgm:pt>
    <dgm:pt modelId="{26A65697-A832-472B-B142-0873D563754A}" type="pres">
      <dgm:prSet presAssocID="{7D472AD3-7A02-4B5C-9C2D-BFA4B2D9A655}" presName="parentText" presStyleLbl="node1" presStyleIdx="0" presStyleCnt="2">
        <dgm:presLayoutVars>
          <dgm:chMax val="0"/>
          <dgm:bulletEnabled val="1"/>
        </dgm:presLayoutVars>
      </dgm:prSet>
      <dgm:spPr/>
    </dgm:pt>
    <dgm:pt modelId="{CD809E6C-C3B6-4C67-A8C0-E9A3804C83D6}" type="pres">
      <dgm:prSet presAssocID="{DBD4EA21-124B-484A-9EFB-945D53D9AB1F}" presName="spacer" presStyleCnt="0"/>
      <dgm:spPr/>
    </dgm:pt>
    <dgm:pt modelId="{E1AC9E2C-4574-4E74-9EEE-30FE5473A749}" type="pres">
      <dgm:prSet presAssocID="{7AB79EF6-B7D9-4D5A-9389-8414EB1ECB75}" presName="parentText" presStyleLbl="node1" presStyleIdx="1" presStyleCnt="2">
        <dgm:presLayoutVars>
          <dgm:chMax val="0"/>
          <dgm:bulletEnabled val="1"/>
        </dgm:presLayoutVars>
      </dgm:prSet>
      <dgm:spPr/>
    </dgm:pt>
  </dgm:ptLst>
  <dgm:cxnLst>
    <dgm:cxn modelId="{EDC69A34-1C64-4E28-8356-27F026762558}" srcId="{F1BE4676-0E71-4F87-BCE4-B5A7B93C4C5E}" destId="{7AB79EF6-B7D9-4D5A-9389-8414EB1ECB75}" srcOrd="1" destOrd="0" parTransId="{B2F778DA-3D25-4636-9D46-3A26FF0F5535}" sibTransId="{49F75F2F-7C9D-4C32-BC69-347926BC6208}"/>
    <dgm:cxn modelId="{9DFE2349-067D-46B9-8766-248905C41D8A}" type="presOf" srcId="{7D472AD3-7A02-4B5C-9C2D-BFA4B2D9A655}" destId="{26A65697-A832-472B-B142-0873D563754A}" srcOrd="0" destOrd="0" presId="urn:microsoft.com/office/officeart/2005/8/layout/vList2"/>
    <dgm:cxn modelId="{A3652D76-4592-41DE-B6EC-7B161C3178E7}" type="presOf" srcId="{F1BE4676-0E71-4F87-BCE4-B5A7B93C4C5E}" destId="{F8D318F0-42EA-4A55-9CD8-967923BFFDA9}" srcOrd="0" destOrd="0" presId="urn:microsoft.com/office/officeart/2005/8/layout/vList2"/>
    <dgm:cxn modelId="{DEF9B8E2-D545-468E-9849-1393682CF899}" type="presOf" srcId="{7AB79EF6-B7D9-4D5A-9389-8414EB1ECB75}" destId="{E1AC9E2C-4574-4E74-9EEE-30FE5473A749}" srcOrd="0" destOrd="0" presId="urn:microsoft.com/office/officeart/2005/8/layout/vList2"/>
    <dgm:cxn modelId="{B331BCF9-7951-42CA-8B49-5DF5D30FA887}" srcId="{F1BE4676-0E71-4F87-BCE4-B5A7B93C4C5E}" destId="{7D472AD3-7A02-4B5C-9C2D-BFA4B2D9A655}" srcOrd="0" destOrd="0" parTransId="{B653405B-0946-4A4B-82F8-FED190E26343}" sibTransId="{DBD4EA21-124B-484A-9EFB-945D53D9AB1F}"/>
    <dgm:cxn modelId="{3431733A-E9A2-4755-89E0-455CB9470756}" type="presParOf" srcId="{F8D318F0-42EA-4A55-9CD8-967923BFFDA9}" destId="{26A65697-A832-472B-B142-0873D563754A}" srcOrd="0" destOrd="0" presId="urn:microsoft.com/office/officeart/2005/8/layout/vList2"/>
    <dgm:cxn modelId="{70F528B4-6429-46C3-9990-432A22D3CBB6}" type="presParOf" srcId="{F8D318F0-42EA-4A55-9CD8-967923BFFDA9}" destId="{CD809E6C-C3B6-4C67-A8C0-E9A3804C83D6}" srcOrd="1" destOrd="0" presId="urn:microsoft.com/office/officeart/2005/8/layout/vList2"/>
    <dgm:cxn modelId="{40A102D4-123C-482F-AA2C-F5149C801F37}" type="presParOf" srcId="{F8D318F0-42EA-4A55-9CD8-967923BFFDA9}" destId="{E1AC9E2C-4574-4E74-9EEE-30FE5473A749}" srcOrd="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A39BFAA4-594A-4689-951B-2CDD66BFCB98}"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CE1B224B-454B-48B8-8574-FC8868267E0C}">
      <dgm:prSet/>
      <dgm:spPr/>
      <dgm:t>
        <a:bodyPr/>
        <a:lstStyle/>
        <a:p>
          <a:r>
            <a:rPr lang="nb-NO" b="1"/>
            <a:t>Gümrük Tarifeleri ve Ticaret Genel Anlaşmas</a:t>
          </a:r>
          <a:r>
            <a:rPr lang="tr-TR" b="1"/>
            <a:t>ı</a:t>
          </a:r>
          <a:endParaRPr lang="en-US"/>
        </a:p>
      </dgm:t>
    </dgm:pt>
    <dgm:pt modelId="{BFEA823F-8842-4DD3-A133-79865888DE0F}" type="parTrans" cxnId="{B28C0E74-9F78-420D-A674-74134D8DB876}">
      <dgm:prSet/>
      <dgm:spPr/>
      <dgm:t>
        <a:bodyPr/>
        <a:lstStyle/>
        <a:p>
          <a:endParaRPr lang="en-US"/>
        </a:p>
      </dgm:t>
    </dgm:pt>
    <dgm:pt modelId="{A313FBDE-161E-4D8C-8271-BEBBE21D5C91}" type="sibTrans" cxnId="{B28C0E74-9F78-420D-A674-74134D8DB876}">
      <dgm:prSet/>
      <dgm:spPr/>
      <dgm:t>
        <a:bodyPr/>
        <a:lstStyle/>
        <a:p>
          <a:endParaRPr lang="en-US"/>
        </a:p>
      </dgm:t>
    </dgm:pt>
    <dgm:pt modelId="{1FD9ED63-1D6C-4C18-B925-D67F787817A8}">
      <dgm:prSet/>
      <dgm:spPr/>
      <dgm:t>
        <a:bodyPr/>
        <a:lstStyle/>
        <a:p>
          <a:r>
            <a:rPr lang="tr-TR"/>
            <a:t>1947'de 23 ülke tarafından imzalanan bir anlaşma ile kurulmuştur. </a:t>
          </a:r>
          <a:r>
            <a:rPr lang="tr-TR">
              <a:hlinkClick xmlns:r="http://schemas.openxmlformats.org/officeDocument/2006/relationships" r:id="rId1"/>
            </a:rPr>
            <a:t>1 Ocak</a:t>
          </a:r>
          <a:r>
            <a:rPr lang="tr-TR"/>
            <a:t> </a:t>
          </a:r>
          <a:r>
            <a:rPr lang="tr-TR">
              <a:hlinkClick xmlns:r="http://schemas.openxmlformats.org/officeDocument/2006/relationships" r:id="rId2"/>
            </a:rPr>
            <a:t>1948</a:t>
          </a:r>
          <a:r>
            <a:rPr lang="tr-TR"/>
            <a:t>'de de yürürlüğe girmiştir. GATT'ın kuruluş amacı, </a:t>
          </a:r>
          <a:r>
            <a:rPr lang="tr-TR" i="1"/>
            <a:t>ithalat vergilerini azaltmak, uluslararası ticaretin önündeki tüm engelleri kaldırmak ve ticarette ayırımcı uygulamalara son vermek</a:t>
          </a:r>
          <a:r>
            <a:rPr lang="tr-TR"/>
            <a:t> olarak belirlenmişti. Arthur Dunkel kuruluşun mimarı olarak bilinir. 23 kurucu üye, 45 bin kalem malın gümrük tarifinde karşılıklı taviz vermiştir.</a:t>
          </a:r>
          <a:endParaRPr lang="en-US"/>
        </a:p>
      </dgm:t>
    </dgm:pt>
    <dgm:pt modelId="{33DF7FAB-1A83-4EDC-8AB8-33A8B61B9D55}" type="parTrans" cxnId="{D2FA1B27-BCFB-4E96-BC15-6DBBFC14BE0C}">
      <dgm:prSet/>
      <dgm:spPr/>
      <dgm:t>
        <a:bodyPr/>
        <a:lstStyle/>
        <a:p>
          <a:endParaRPr lang="en-US"/>
        </a:p>
      </dgm:t>
    </dgm:pt>
    <dgm:pt modelId="{B715E63A-DE78-4059-8EB8-863441609D59}" type="sibTrans" cxnId="{D2FA1B27-BCFB-4E96-BC15-6DBBFC14BE0C}">
      <dgm:prSet/>
      <dgm:spPr/>
      <dgm:t>
        <a:bodyPr/>
        <a:lstStyle/>
        <a:p>
          <a:endParaRPr lang="en-US"/>
        </a:p>
      </dgm:t>
    </dgm:pt>
    <dgm:pt modelId="{F2024516-1E93-4196-8FFD-8CE053614FC5}">
      <dgm:prSet/>
      <dgm:spPr/>
      <dgm:t>
        <a:bodyPr/>
        <a:lstStyle/>
        <a:p>
          <a:r>
            <a:rPr lang="tr-TR">
              <a:hlinkClick xmlns:r="http://schemas.openxmlformats.org/officeDocument/2006/relationships" r:id="rId3"/>
            </a:rPr>
            <a:t>Dünya Ticaret Örgütü</a:t>
          </a:r>
          <a:r>
            <a:rPr lang="tr-TR"/>
            <a:t> (WTO), </a:t>
          </a:r>
          <a:r>
            <a:rPr lang="tr-TR">
              <a:hlinkClick xmlns:r="http://schemas.openxmlformats.org/officeDocument/2006/relationships" r:id="rId1"/>
            </a:rPr>
            <a:t>1 Ocak</a:t>
          </a:r>
          <a:r>
            <a:rPr lang="tr-TR"/>
            <a:t> </a:t>
          </a:r>
          <a:r>
            <a:rPr lang="tr-TR">
              <a:hlinkClick xmlns:r="http://schemas.openxmlformats.org/officeDocument/2006/relationships" r:id="rId4"/>
            </a:rPr>
            <a:t>1995</a:t>
          </a:r>
          <a:r>
            <a:rPr lang="tr-TR"/>
            <a:t>'de, uluslararası ticaretin en etkin kurumu olarak, Ticaret ve Gümrük Tarifeleri Genel Anlaşması'nın (GATT) yerine kurulmuştur.</a:t>
          </a:r>
          <a:endParaRPr lang="en-US"/>
        </a:p>
      </dgm:t>
    </dgm:pt>
    <dgm:pt modelId="{449AF1B0-8CE5-4C80-8B10-AB19345A69DA}" type="parTrans" cxnId="{37FCEDC7-1BDA-49AD-9969-5AB5013A8916}">
      <dgm:prSet/>
      <dgm:spPr/>
      <dgm:t>
        <a:bodyPr/>
        <a:lstStyle/>
        <a:p>
          <a:endParaRPr lang="en-US"/>
        </a:p>
      </dgm:t>
    </dgm:pt>
    <dgm:pt modelId="{5D84D20F-5F0A-4EAC-8C4A-8E4792C174D8}" type="sibTrans" cxnId="{37FCEDC7-1BDA-49AD-9969-5AB5013A8916}">
      <dgm:prSet/>
      <dgm:spPr/>
      <dgm:t>
        <a:bodyPr/>
        <a:lstStyle/>
        <a:p>
          <a:endParaRPr lang="en-US"/>
        </a:p>
      </dgm:t>
    </dgm:pt>
    <dgm:pt modelId="{F5167094-B271-407A-AF17-8B5C6A543CAB}" type="pres">
      <dgm:prSet presAssocID="{A39BFAA4-594A-4689-951B-2CDD66BFCB98}" presName="linear" presStyleCnt="0">
        <dgm:presLayoutVars>
          <dgm:animLvl val="lvl"/>
          <dgm:resizeHandles val="exact"/>
        </dgm:presLayoutVars>
      </dgm:prSet>
      <dgm:spPr/>
    </dgm:pt>
    <dgm:pt modelId="{C8F9FF0F-0EAF-4124-ABBF-C490F1AE1422}" type="pres">
      <dgm:prSet presAssocID="{CE1B224B-454B-48B8-8574-FC8868267E0C}" presName="parentText" presStyleLbl="node1" presStyleIdx="0" presStyleCnt="3">
        <dgm:presLayoutVars>
          <dgm:chMax val="0"/>
          <dgm:bulletEnabled val="1"/>
        </dgm:presLayoutVars>
      </dgm:prSet>
      <dgm:spPr/>
    </dgm:pt>
    <dgm:pt modelId="{089DD6C5-477A-4FB2-9793-11355F5271A7}" type="pres">
      <dgm:prSet presAssocID="{A313FBDE-161E-4D8C-8271-BEBBE21D5C91}" presName="spacer" presStyleCnt="0"/>
      <dgm:spPr/>
    </dgm:pt>
    <dgm:pt modelId="{F219CAF3-0BAF-4AAF-B11B-6E9216388ED0}" type="pres">
      <dgm:prSet presAssocID="{1FD9ED63-1D6C-4C18-B925-D67F787817A8}" presName="parentText" presStyleLbl="node1" presStyleIdx="1" presStyleCnt="3">
        <dgm:presLayoutVars>
          <dgm:chMax val="0"/>
          <dgm:bulletEnabled val="1"/>
        </dgm:presLayoutVars>
      </dgm:prSet>
      <dgm:spPr/>
    </dgm:pt>
    <dgm:pt modelId="{9FD7788D-AC89-44D9-AE3F-38EAEEC7EC8A}" type="pres">
      <dgm:prSet presAssocID="{B715E63A-DE78-4059-8EB8-863441609D59}" presName="spacer" presStyleCnt="0"/>
      <dgm:spPr/>
    </dgm:pt>
    <dgm:pt modelId="{4AA9AC05-B5E9-48FB-BCF1-74B40A23082D}" type="pres">
      <dgm:prSet presAssocID="{F2024516-1E93-4196-8FFD-8CE053614FC5}" presName="parentText" presStyleLbl="node1" presStyleIdx="2" presStyleCnt="3">
        <dgm:presLayoutVars>
          <dgm:chMax val="0"/>
          <dgm:bulletEnabled val="1"/>
        </dgm:presLayoutVars>
      </dgm:prSet>
      <dgm:spPr/>
    </dgm:pt>
  </dgm:ptLst>
  <dgm:cxnLst>
    <dgm:cxn modelId="{7D99801D-5FFE-4ACE-9B28-E14F7F76D413}" type="presOf" srcId="{F2024516-1E93-4196-8FFD-8CE053614FC5}" destId="{4AA9AC05-B5E9-48FB-BCF1-74B40A23082D}" srcOrd="0" destOrd="0" presId="urn:microsoft.com/office/officeart/2005/8/layout/vList2"/>
    <dgm:cxn modelId="{D2FA1B27-BCFB-4E96-BC15-6DBBFC14BE0C}" srcId="{A39BFAA4-594A-4689-951B-2CDD66BFCB98}" destId="{1FD9ED63-1D6C-4C18-B925-D67F787817A8}" srcOrd="1" destOrd="0" parTransId="{33DF7FAB-1A83-4EDC-8AB8-33A8B61B9D55}" sibTransId="{B715E63A-DE78-4059-8EB8-863441609D59}"/>
    <dgm:cxn modelId="{B28C0E74-9F78-420D-A674-74134D8DB876}" srcId="{A39BFAA4-594A-4689-951B-2CDD66BFCB98}" destId="{CE1B224B-454B-48B8-8574-FC8868267E0C}" srcOrd="0" destOrd="0" parTransId="{BFEA823F-8842-4DD3-A133-79865888DE0F}" sibTransId="{A313FBDE-161E-4D8C-8271-BEBBE21D5C91}"/>
    <dgm:cxn modelId="{98805A97-2995-44CA-90BB-539A884C19D5}" type="presOf" srcId="{1FD9ED63-1D6C-4C18-B925-D67F787817A8}" destId="{F219CAF3-0BAF-4AAF-B11B-6E9216388ED0}" srcOrd="0" destOrd="0" presId="urn:microsoft.com/office/officeart/2005/8/layout/vList2"/>
    <dgm:cxn modelId="{C446EFBA-E022-49E7-9D63-87D1E92D328F}" type="presOf" srcId="{A39BFAA4-594A-4689-951B-2CDD66BFCB98}" destId="{F5167094-B271-407A-AF17-8B5C6A543CAB}" srcOrd="0" destOrd="0" presId="urn:microsoft.com/office/officeart/2005/8/layout/vList2"/>
    <dgm:cxn modelId="{37FCEDC7-1BDA-49AD-9969-5AB5013A8916}" srcId="{A39BFAA4-594A-4689-951B-2CDD66BFCB98}" destId="{F2024516-1E93-4196-8FFD-8CE053614FC5}" srcOrd="2" destOrd="0" parTransId="{449AF1B0-8CE5-4C80-8B10-AB19345A69DA}" sibTransId="{5D84D20F-5F0A-4EAC-8C4A-8E4792C174D8}"/>
    <dgm:cxn modelId="{3C221EDB-792F-4F55-841C-58ED20EC2AD1}" type="presOf" srcId="{CE1B224B-454B-48B8-8574-FC8868267E0C}" destId="{C8F9FF0F-0EAF-4124-ABBF-C490F1AE1422}" srcOrd="0" destOrd="0" presId="urn:microsoft.com/office/officeart/2005/8/layout/vList2"/>
    <dgm:cxn modelId="{98A376C5-6488-45DE-A969-B9461CBFAA76}" type="presParOf" srcId="{F5167094-B271-407A-AF17-8B5C6A543CAB}" destId="{C8F9FF0F-0EAF-4124-ABBF-C490F1AE1422}" srcOrd="0" destOrd="0" presId="urn:microsoft.com/office/officeart/2005/8/layout/vList2"/>
    <dgm:cxn modelId="{E0D26CAE-05E1-43EE-AF19-B9720FEA295B}" type="presParOf" srcId="{F5167094-B271-407A-AF17-8B5C6A543CAB}" destId="{089DD6C5-477A-4FB2-9793-11355F5271A7}" srcOrd="1" destOrd="0" presId="urn:microsoft.com/office/officeart/2005/8/layout/vList2"/>
    <dgm:cxn modelId="{FEAD978A-B087-4EF2-91C2-080FF15C6D3A}" type="presParOf" srcId="{F5167094-B271-407A-AF17-8B5C6A543CAB}" destId="{F219CAF3-0BAF-4AAF-B11B-6E9216388ED0}" srcOrd="2" destOrd="0" presId="urn:microsoft.com/office/officeart/2005/8/layout/vList2"/>
    <dgm:cxn modelId="{0F128588-554F-4BB7-A8C2-0FB041388DC5}" type="presParOf" srcId="{F5167094-B271-407A-AF17-8B5C6A543CAB}" destId="{9FD7788D-AC89-44D9-AE3F-38EAEEC7EC8A}" srcOrd="3" destOrd="0" presId="urn:microsoft.com/office/officeart/2005/8/layout/vList2"/>
    <dgm:cxn modelId="{362D6FFD-5A73-4FA2-BA36-0061F8EA25A5}" type="presParOf" srcId="{F5167094-B271-407A-AF17-8B5C6A543CAB}" destId="{4AA9AC05-B5E9-48FB-BCF1-74B40A23082D}"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DCBA3416-F254-400A-B93E-7C7EC7DAD21F}"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852CB477-67CA-4F0A-B2F3-B7F288C4A72E}">
      <dgm:prSet/>
      <dgm:spPr/>
      <dgm:t>
        <a:bodyPr/>
        <a:lstStyle/>
        <a:p>
          <a:r>
            <a:rPr lang="tr-TR" b="1"/>
            <a:t>Dünya Ticaret Örgütü</a:t>
          </a:r>
          <a:r>
            <a:rPr lang="tr-TR"/>
            <a:t>  </a:t>
          </a:r>
          <a:endParaRPr lang="en-US"/>
        </a:p>
      </dgm:t>
    </dgm:pt>
    <dgm:pt modelId="{FA8DCD7B-DB73-4689-9781-67ACBCD691C7}" type="parTrans" cxnId="{AA5BA23D-EDCC-4277-AF45-D32055824676}">
      <dgm:prSet/>
      <dgm:spPr/>
      <dgm:t>
        <a:bodyPr/>
        <a:lstStyle/>
        <a:p>
          <a:endParaRPr lang="en-US"/>
        </a:p>
      </dgm:t>
    </dgm:pt>
    <dgm:pt modelId="{5F33351A-4C2C-4CB1-9826-82877FC96F46}" type="sibTrans" cxnId="{AA5BA23D-EDCC-4277-AF45-D32055824676}">
      <dgm:prSet/>
      <dgm:spPr/>
      <dgm:t>
        <a:bodyPr/>
        <a:lstStyle/>
        <a:p>
          <a:endParaRPr lang="en-US"/>
        </a:p>
      </dgm:t>
    </dgm:pt>
    <dgm:pt modelId="{3B0B8B35-5643-47AA-A031-045E62B2626C}">
      <dgm:prSet/>
      <dgm:spPr/>
      <dgm:t>
        <a:bodyPr/>
        <a:lstStyle/>
        <a:p>
          <a:r>
            <a:rPr lang="tr-TR"/>
            <a:t>Çok taraflı ticaret sisteminin yasal ve kurumsal organıdır. WTO, hükümetlerin iç ticaret yasalarını ve düzenlemelerini nasıl yapacakları hususunda yasal bir çerçeve ortaya koymaktadır ve toplu görüşmeler ve müzakereler yoluyla ülkeler arasında ticari ilişkilerin geliştirildiği bir platformdur.</a:t>
          </a:r>
          <a:endParaRPr lang="en-US"/>
        </a:p>
      </dgm:t>
    </dgm:pt>
    <dgm:pt modelId="{F67230A4-B98A-4484-94A0-36779BB11D13}" type="parTrans" cxnId="{C22AB3F7-0E3A-4961-B40A-D5022561E2A9}">
      <dgm:prSet/>
      <dgm:spPr/>
      <dgm:t>
        <a:bodyPr/>
        <a:lstStyle/>
        <a:p>
          <a:endParaRPr lang="en-US"/>
        </a:p>
      </dgm:t>
    </dgm:pt>
    <dgm:pt modelId="{D38E4782-E56D-4AC8-870B-EB42D327BCFC}" type="sibTrans" cxnId="{C22AB3F7-0E3A-4961-B40A-D5022561E2A9}">
      <dgm:prSet/>
      <dgm:spPr/>
      <dgm:t>
        <a:bodyPr/>
        <a:lstStyle/>
        <a:p>
          <a:endParaRPr lang="en-US"/>
        </a:p>
      </dgm:t>
    </dgm:pt>
    <dgm:pt modelId="{85AEF717-2FC1-4A6C-9EA8-6CE5D646D57A}" type="pres">
      <dgm:prSet presAssocID="{DCBA3416-F254-400A-B93E-7C7EC7DAD21F}" presName="linear" presStyleCnt="0">
        <dgm:presLayoutVars>
          <dgm:animLvl val="lvl"/>
          <dgm:resizeHandles val="exact"/>
        </dgm:presLayoutVars>
      </dgm:prSet>
      <dgm:spPr/>
    </dgm:pt>
    <dgm:pt modelId="{BC15A9A2-8BF8-4285-86A8-22166F39BDEC}" type="pres">
      <dgm:prSet presAssocID="{852CB477-67CA-4F0A-B2F3-B7F288C4A72E}" presName="parentText" presStyleLbl="node1" presStyleIdx="0" presStyleCnt="2">
        <dgm:presLayoutVars>
          <dgm:chMax val="0"/>
          <dgm:bulletEnabled val="1"/>
        </dgm:presLayoutVars>
      </dgm:prSet>
      <dgm:spPr/>
    </dgm:pt>
    <dgm:pt modelId="{4468DC45-0482-4324-909A-8F5F07C04006}" type="pres">
      <dgm:prSet presAssocID="{5F33351A-4C2C-4CB1-9826-82877FC96F46}" presName="spacer" presStyleCnt="0"/>
      <dgm:spPr/>
    </dgm:pt>
    <dgm:pt modelId="{452675F2-F1DB-4DB0-A20C-0950C36D5F1A}" type="pres">
      <dgm:prSet presAssocID="{3B0B8B35-5643-47AA-A031-045E62B2626C}" presName="parentText" presStyleLbl="node1" presStyleIdx="1" presStyleCnt="2">
        <dgm:presLayoutVars>
          <dgm:chMax val="0"/>
          <dgm:bulletEnabled val="1"/>
        </dgm:presLayoutVars>
      </dgm:prSet>
      <dgm:spPr/>
    </dgm:pt>
  </dgm:ptLst>
  <dgm:cxnLst>
    <dgm:cxn modelId="{C5B4AF22-307D-4ABA-BAD1-45B5722BD3B8}" type="presOf" srcId="{DCBA3416-F254-400A-B93E-7C7EC7DAD21F}" destId="{85AEF717-2FC1-4A6C-9EA8-6CE5D646D57A}" srcOrd="0" destOrd="0" presId="urn:microsoft.com/office/officeart/2005/8/layout/vList2"/>
    <dgm:cxn modelId="{AA5BA23D-EDCC-4277-AF45-D32055824676}" srcId="{DCBA3416-F254-400A-B93E-7C7EC7DAD21F}" destId="{852CB477-67CA-4F0A-B2F3-B7F288C4A72E}" srcOrd="0" destOrd="0" parTransId="{FA8DCD7B-DB73-4689-9781-67ACBCD691C7}" sibTransId="{5F33351A-4C2C-4CB1-9826-82877FC96F46}"/>
    <dgm:cxn modelId="{740D6358-27CF-42A8-969F-A610FEB6DC28}" type="presOf" srcId="{3B0B8B35-5643-47AA-A031-045E62B2626C}" destId="{452675F2-F1DB-4DB0-A20C-0950C36D5F1A}" srcOrd="0" destOrd="0" presId="urn:microsoft.com/office/officeart/2005/8/layout/vList2"/>
    <dgm:cxn modelId="{A9668A92-F82C-4683-97B1-C3A7C84ECC9C}" type="presOf" srcId="{852CB477-67CA-4F0A-B2F3-B7F288C4A72E}" destId="{BC15A9A2-8BF8-4285-86A8-22166F39BDEC}" srcOrd="0" destOrd="0" presId="urn:microsoft.com/office/officeart/2005/8/layout/vList2"/>
    <dgm:cxn modelId="{C22AB3F7-0E3A-4961-B40A-D5022561E2A9}" srcId="{DCBA3416-F254-400A-B93E-7C7EC7DAD21F}" destId="{3B0B8B35-5643-47AA-A031-045E62B2626C}" srcOrd="1" destOrd="0" parTransId="{F67230A4-B98A-4484-94A0-36779BB11D13}" sibTransId="{D38E4782-E56D-4AC8-870B-EB42D327BCFC}"/>
    <dgm:cxn modelId="{C181A737-60BF-4EAC-A074-86B1A9C33A0E}" type="presParOf" srcId="{85AEF717-2FC1-4A6C-9EA8-6CE5D646D57A}" destId="{BC15A9A2-8BF8-4285-86A8-22166F39BDEC}" srcOrd="0" destOrd="0" presId="urn:microsoft.com/office/officeart/2005/8/layout/vList2"/>
    <dgm:cxn modelId="{6EE2A277-5D43-408B-A7DE-5FA301001AC2}" type="presParOf" srcId="{85AEF717-2FC1-4A6C-9EA8-6CE5D646D57A}" destId="{4468DC45-0482-4324-909A-8F5F07C04006}" srcOrd="1" destOrd="0" presId="urn:microsoft.com/office/officeart/2005/8/layout/vList2"/>
    <dgm:cxn modelId="{5CB75A84-DF56-4B7E-B3FA-B5F1A34D0596}" type="presParOf" srcId="{85AEF717-2FC1-4A6C-9EA8-6CE5D646D57A}" destId="{452675F2-F1DB-4DB0-A20C-0950C36D5F1A}"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15ECAB80-9422-41F5-9AE0-61E06E23E421}"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A3AD47B4-2BD8-414A-90AD-CBB24E01A575}">
      <dgm:prSet/>
      <dgm:spPr/>
      <dgm:t>
        <a:bodyPr/>
        <a:lstStyle/>
        <a:p>
          <a:r>
            <a:rPr lang="tr-TR"/>
            <a:t>Pek çok ülke, bölgeleri içinde düşük bariyerler aramaktadır. </a:t>
          </a:r>
          <a:endParaRPr lang="en-US"/>
        </a:p>
      </dgm:t>
    </dgm:pt>
    <dgm:pt modelId="{1E060082-43E0-4F9D-B802-5A29FFFD6937}" type="parTrans" cxnId="{D4299F54-8E4B-456A-B52F-C1415EF55475}">
      <dgm:prSet/>
      <dgm:spPr/>
      <dgm:t>
        <a:bodyPr/>
        <a:lstStyle/>
        <a:p>
          <a:endParaRPr lang="en-US"/>
        </a:p>
      </dgm:t>
    </dgm:pt>
    <dgm:pt modelId="{EF22C3F0-0E12-47AE-9290-1B411CAE9D11}" type="sibTrans" cxnId="{D4299F54-8E4B-456A-B52F-C1415EF55475}">
      <dgm:prSet/>
      <dgm:spPr/>
      <dgm:t>
        <a:bodyPr/>
        <a:lstStyle/>
        <a:p>
          <a:endParaRPr lang="en-US"/>
        </a:p>
      </dgm:t>
    </dgm:pt>
    <dgm:pt modelId="{D253E4A3-34B6-444F-AB7C-067C09CB8931}">
      <dgm:prSet/>
      <dgm:spPr/>
      <dgm:t>
        <a:bodyPr/>
        <a:lstStyle/>
        <a:p>
          <a:r>
            <a:rPr lang="tr-TR"/>
            <a:t>Bu tür ticaret anlaşmaları firmalara özel muameleler sunmakta ve diğer firmalara kıyasla avantajlı konum sağlamaktadır. </a:t>
          </a:r>
          <a:endParaRPr lang="en-US"/>
        </a:p>
      </dgm:t>
    </dgm:pt>
    <dgm:pt modelId="{4379D51E-EC34-4523-A043-B73CE662AB2A}" type="parTrans" cxnId="{E2D6C2E0-D52A-4C34-84F8-8762FFC8D367}">
      <dgm:prSet/>
      <dgm:spPr/>
      <dgm:t>
        <a:bodyPr/>
        <a:lstStyle/>
        <a:p>
          <a:endParaRPr lang="en-US"/>
        </a:p>
      </dgm:t>
    </dgm:pt>
    <dgm:pt modelId="{066D971D-C691-44D5-8D51-E453657AAFD4}" type="sibTrans" cxnId="{E2D6C2E0-D52A-4C34-84F8-8762FFC8D367}">
      <dgm:prSet/>
      <dgm:spPr/>
      <dgm:t>
        <a:bodyPr/>
        <a:lstStyle/>
        <a:p>
          <a:endParaRPr lang="en-US"/>
        </a:p>
      </dgm:t>
    </dgm:pt>
    <dgm:pt modelId="{B5FAF644-EA4B-4E3F-854E-6F342A4FB028}">
      <dgm:prSet/>
      <dgm:spPr/>
      <dgm:t>
        <a:bodyPr/>
        <a:lstStyle/>
        <a:p>
          <a:r>
            <a:rPr lang="tr-TR"/>
            <a:t>150’nin üzerinde İTA, DTÖ’ne bildirilmiştir.</a:t>
          </a:r>
          <a:endParaRPr lang="en-US"/>
        </a:p>
      </dgm:t>
    </dgm:pt>
    <dgm:pt modelId="{1FD3B91A-4A28-427B-924C-5FC137BF2C2B}" type="parTrans" cxnId="{6ED7F9C1-9BB3-43D1-8BA4-C6F13D058EF5}">
      <dgm:prSet/>
      <dgm:spPr/>
      <dgm:t>
        <a:bodyPr/>
        <a:lstStyle/>
        <a:p>
          <a:endParaRPr lang="en-US"/>
        </a:p>
      </dgm:t>
    </dgm:pt>
    <dgm:pt modelId="{5AB266F1-7DAF-4067-807E-35CA6D230B58}" type="sibTrans" cxnId="{6ED7F9C1-9BB3-43D1-8BA4-C6F13D058EF5}">
      <dgm:prSet/>
      <dgm:spPr/>
      <dgm:t>
        <a:bodyPr/>
        <a:lstStyle/>
        <a:p>
          <a:endParaRPr lang="en-US"/>
        </a:p>
      </dgm:t>
    </dgm:pt>
    <dgm:pt modelId="{482BA8E6-A0AD-4D9A-8B41-718247058CD8}" type="pres">
      <dgm:prSet presAssocID="{15ECAB80-9422-41F5-9AE0-61E06E23E421}" presName="linear" presStyleCnt="0">
        <dgm:presLayoutVars>
          <dgm:animLvl val="lvl"/>
          <dgm:resizeHandles val="exact"/>
        </dgm:presLayoutVars>
      </dgm:prSet>
      <dgm:spPr/>
    </dgm:pt>
    <dgm:pt modelId="{850F5539-AC25-4B92-B74D-798B28263883}" type="pres">
      <dgm:prSet presAssocID="{A3AD47B4-2BD8-414A-90AD-CBB24E01A575}" presName="parentText" presStyleLbl="node1" presStyleIdx="0" presStyleCnt="3">
        <dgm:presLayoutVars>
          <dgm:chMax val="0"/>
          <dgm:bulletEnabled val="1"/>
        </dgm:presLayoutVars>
      </dgm:prSet>
      <dgm:spPr/>
    </dgm:pt>
    <dgm:pt modelId="{CA043B94-B232-4C59-B922-2D885A24EB84}" type="pres">
      <dgm:prSet presAssocID="{EF22C3F0-0E12-47AE-9290-1B411CAE9D11}" presName="spacer" presStyleCnt="0"/>
      <dgm:spPr/>
    </dgm:pt>
    <dgm:pt modelId="{45E786D2-12D5-4907-A06A-95190C2932C7}" type="pres">
      <dgm:prSet presAssocID="{D253E4A3-34B6-444F-AB7C-067C09CB8931}" presName="parentText" presStyleLbl="node1" presStyleIdx="1" presStyleCnt="3">
        <dgm:presLayoutVars>
          <dgm:chMax val="0"/>
          <dgm:bulletEnabled val="1"/>
        </dgm:presLayoutVars>
      </dgm:prSet>
      <dgm:spPr/>
    </dgm:pt>
    <dgm:pt modelId="{EEFE0101-95F2-4578-BE4B-0424B20A4D1A}" type="pres">
      <dgm:prSet presAssocID="{066D971D-C691-44D5-8D51-E453657AAFD4}" presName="spacer" presStyleCnt="0"/>
      <dgm:spPr/>
    </dgm:pt>
    <dgm:pt modelId="{37E59028-4718-4770-96D5-7DDD7CA87A28}" type="pres">
      <dgm:prSet presAssocID="{B5FAF644-EA4B-4E3F-854E-6F342A4FB028}" presName="parentText" presStyleLbl="node1" presStyleIdx="2" presStyleCnt="3">
        <dgm:presLayoutVars>
          <dgm:chMax val="0"/>
          <dgm:bulletEnabled val="1"/>
        </dgm:presLayoutVars>
      </dgm:prSet>
      <dgm:spPr/>
    </dgm:pt>
  </dgm:ptLst>
  <dgm:cxnLst>
    <dgm:cxn modelId="{D4E0E816-7C38-4B47-AE99-05F1DFF71D9D}" type="presOf" srcId="{B5FAF644-EA4B-4E3F-854E-6F342A4FB028}" destId="{37E59028-4718-4770-96D5-7DDD7CA87A28}" srcOrd="0" destOrd="0" presId="urn:microsoft.com/office/officeart/2005/8/layout/vList2"/>
    <dgm:cxn modelId="{4972F11F-10B1-4F86-817E-BAF145C6156C}" type="presOf" srcId="{D253E4A3-34B6-444F-AB7C-067C09CB8931}" destId="{45E786D2-12D5-4907-A06A-95190C2932C7}" srcOrd="0" destOrd="0" presId="urn:microsoft.com/office/officeart/2005/8/layout/vList2"/>
    <dgm:cxn modelId="{D4299F54-8E4B-456A-B52F-C1415EF55475}" srcId="{15ECAB80-9422-41F5-9AE0-61E06E23E421}" destId="{A3AD47B4-2BD8-414A-90AD-CBB24E01A575}" srcOrd="0" destOrd="0" parTransId="{1E060082-43E0-4F9D-B802-5A29FFFD6937}" sibTransId="{EF22C3F0-0E12-47AE-9290-1B411CAE9D11}"/>
    <dgm:cxn modelId="{4E69BAC0-EA7F-4D05-A2E6-DD19E05C88CE}" type="presOf" srcId="{A3AD47B4-2BD8-414A-90AD-CBB24E01A575}" destId="{850F5539-AC25-4B92-B74D-798B28263883}" srcOrd="0" destOrd="0" presId="urn:microsoft.com/office/officeart/2005/8/layout/vList2"/>
    <dgm:cxn modelId="{6ED7F9C1-9BB3-43D1-8BA4-C6F13D058EF5}" srcId="{15ECAB80-9422-41F5-9AE0-61E06E23E421}" destId="{B5FAF644-EA4B-4E3F-854E-6F342A4FB028}" srcOrd="2" destOrd="0" parTransId="{1FD3B91A-4A28-427B-924C-5FC137BF2C2B}" sibTransId="{5AB266F1-7DAF-4067-807E-35CA6D230B58}"/>
    <dgm:cxn modelId="{E2D6C2E0-D52A-4C34-84F8-8762FFC8D367}" srcId="{15ECAB80-9422-41F5-9AE0-61E06E23E421}" destId="{D253E4A3-34B6-444F-AB7C-067C09CB8931}" srcOrd="1" destOrd="0" parTransId="{4379D51E-EC34-4523-A043-B73CE662AB2A}" sibTransId="{066D971D-C691-44D5-8D51-E453657AAFD4}"/>
    <dgm:cxn modelId="{5055D8F5-B5E3-4900-B967-FA5D6B596B01}" type="presOf" srcId="{15ECAB80-9422-41F5-9AE0-61E06E23E421}" destId="{482BA8E6-A0AD-4D9A-8B41-718247058CD8}" srcOrd="0" destOrd="0" presId="urn:microsoft.com/office/officeart/2005/8/layout/vList2"/>
    <dgm:cxn modelId="{BD8E18BB-FEA4-4A5C-966B-D96A657C5B4F}" type="presParOf" srcId="{482BA8E6-A0AD-4D9A-8B41-718247058CD8}" destId="{850F5539-AC25-4B92-B74D-798B28263883}" srcOrd="0" destOrd="0" presId="urn:microsoft.com/office/officeart/2005/8/layout/vList2"/>
    <dgm:cxn modelId="{5199F483-2716-4765-A7DD-52E90A0FD68A}" type="presParOf" srcId="{482BA8E6-A0AD-4D9A-8B41-718247058CD8}" destId="{CA043B94-B232-4C59-B922-2D885A24EB84}" srcOrd="1" destOrd="0" presId="urn:microsoft.com/office/officeart/2005/8/layout/vList2"/>
    <dgm:cxn modelId="{DB088581-8EE4-4F88-9301-E46D882612E6}" type="presParOf" srcId="{482BA8E6-A0AD-4D9A-8B41-718247058CD8}" destId="{45E786D2-12D5-4907-A06A-95190C2932C7}" srcOrd="2" destOrd="0" presId="urn:microsoft.com/office/officeart/2005/8/layout/vList2"/>
    <dgm:cxn modelId="{FB4C1D94-078F-44EB-8105-DBAF4524EAFC}" type="presParOf" srcId="{482BA8E6-A0AD-4D9A-8B41-718247058CD8}" destId="{EEFE0101-95F2-4578-BE4B-0424B20A4D1A}" srcOrd="3" destOrd="0" presId="urn:microsoft.com/office/officeart/2005/8/layout/vList2"/>
    <dgm:cxn modelId="{575C3273-CE96-4C51-8743-B1403293AE09}" type="presParOf" srcId="{482BA8E6-A0AD-4D9A-8B41-718247058CD8}" destId="{37E59028-4718-4770-96D5-7DDD7CA87A28}" srcOrd="4"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5DC729EC-A8BB-4D92-8BBF-6D3DCB93159B}" type="doc">
      <dgm:prSet loTypeId="urn:microsoft.com/office/officeart/2005/8/layout/default" loCatId="list" qsTypeId="urn:microsoft.com/office/officeart/2005/8/quickstyle/simple1" qsCatId="simple" csTypeId="urn:microsoft.com/office/officeart/2005/8/colors/accent0_3" csCatId="mainScheme"/>
      <dgm:spPr/>
      <dgm:t>
        <a:bodyPr/>
        <a:lstStyle/>
        <a:p>
          <a:endParaRPr lang="en-US"/>
        </a:p>
      </dgm:t>
    </dgm:pt>
    <dgm:pt modelId="{92E7C07A-7BF8-4BC9-9580-1C30EFE6B761}">
      <dgm:prSet/>
      <dgm:spPr/>
      <dgm:t>
        <a:bodyPr/>
        <a:lstStyle/>
        <a:p>
          <a:r>
            <a:rPr lang="tr-TR"/>
            <a:t>İki veya daha fazla ülkenin kendi aralarındaki ticarette gümrük tarifeleri ve diğer bariyerleri kaldırmasıdır.</a:t>
          </a:r>
          <a:endParaRPr lang="en-US"/>
        </a:p>
      </dgm:t>
    </dgm:pt>
    <dgm:pt modelId="{90996B0C-FE4E-44D7-970F-1F4B0BDEA929}" type="parTrans" cxnId="{AD26FA80-C715-4330-AB45-B82D58DC55B7}">
      <dgm:prSet/>
      <dgm:spPr/>
      <dgm:t>
        <a:bodyPr/>
        <a:lstStyle/>
        <a:p>
          <a:endParaRPr lang="en-US"/>
        </a:p>
      </dgm:t>
    </dgm:pt>
    <dgm:pt modelId="{B0D4BE38-842E-483F-8196-E9BC8685AC60}" type="sibTrans" cxnId="{AD26FA80-C715-4330-AB45-B82D58DC55B7}">
      <dgm:prSet/>
      <dgm:spPr/>
      <dgm:t>
        <a:bodyPr/>
        <a:lstStyle/>
        <a:p>
          <a:endParaRPr lang="en-US"/>
        </a:p>
      </dgm:t>
    </dgm:pt>
    <dgm:pt modelId="{0D6E465E-7BBB-4B0C-AE11-FA35BB40C18C}">
      <dgm:prSet/>
      <dgm:spPr/>
      <dgm:t>
        <a:bodyPr/>
        <a:lstStyle/>
        <a:p>
          <a:r>
            <a:rPr lang="tr-TR"/>
            <a:t>Şili ve Kanada 1997 yılında bir serbest ticaret anlaşması imzaladı ve Kanada’da yapılan Caterpiller traktörleri </a:t>
          </a:r>
          <a:r>
            <a:rPr lang="en-US"/>
            <a:t>duty free </a:t>
          </a:r>
          <a:r>
            <a:rPr lang="tr-TR"/>
            <a:t>yani gümrüksüz taşındı. Amerika’da üretilen aynı cins traktör ise Şili’ye girişte </a:t>
          </a:r>
          <a:r>
            <a:rPr lang="en-US"/>
            <a:t>$13,000 </a:t>
          </a:r>
          <a:r>
            <a:rPr lang="tr-TR"/>
            <a:t>vergi ödemek durumunda kalıyordu</a:t>
          </a:r>
          <a:r>
            <a:rPr lang="en-US"/>
            <a:t>. </a:t>
          </a:r>
          <a:r>
            <a:rPr lang="tr-TR"/>
            <a:t>Bu durum 2003’de ABD ile Şili arasında benzer anlaşmanın imzalanmasına neden oldu.</a:t>
          </a:r>
          <a:endParaRPr lang="en-US"/>
        </a:p>
      </dgm:t>
    </dgm:pt>
    <dgm:pt modelId="{D19DD84D-70D4-4866-A2BB-8B9E949F2ABE}" type="parTrans" cxnId="{A9A30C69-F5FD-4BE8-9744-3BDCF8EC7F4E}">
      <dgm:prSet/>
      <dgm:spPr/>
      <dgm:t>
        <a:bodyPr/>
        <a:lstStyle/>
        <a:p>
          <a:endParaRPr lang="en-US"/>
        </a:p>
      </dgm:t>
    </dgm:pt>
    <dgm:pt modelId="{BA06B8B9-C3A1-45C8-8BDD-CB2B707C734A}" type="sibTrans" cxnId="{A9A30C69-F5FD-4BE8-9744-3BDCF8EC7F4E}">
      <dgm:prSet/>
      <dgm:spPr/>
      <dgm:t>
        <a:bodyPr/>
        <a:lstStyle/>
        <a:p>
          <a:endParaRPr lang="en-US"/>
        </a:p>
      </dgm:t>
    </dgm:pt>
    <dgm:pt modelId="{54BB4142-0929-422B-89B4-F7156BF42099}">
      <dgm:prSet/>
      <dgm:spPr/>
      <dgm:t>
        <a:bodyPr/>
        <a:lstStyle/>
        <a:p>
          <a:r>
            <a:rPr lang="tr-TR"/>
            <a:t>Örnek serbest ticaret bölgeleri; </a:t>
          </a:r>
          <a:endParaRPr lang="en-US"/>
        </a:p>
      </dgm:t>
    </dgm:pt>
    <dgm:pt modelId="{0C0D39F0-34C8-41B5-893C-CDD10317140F}" type="parTrans" cxnId="{BA5B961F-1738-46A8-9739-CFCA7013923D}">
      <dgm:prSet/>
      <dgm:spPr/>
      <dgm:t>
        <a:bodyPr/>
        <a:lstStyle/>
        <a:p>
          <a:endParaRPr lang="en-US"/>
        </a:p>
      </dgm:t>
    </dgm:pt>
    <dgm:pt modelId="{69C26F6E-5B68-403C-A977-D2FB9C15C833}" type="sibTrans" cxnId="{BA5B961F-1738-46A8-9739-CFCA7013923D}">
      <dgm:prSet/>
      <dgm:spPr/>
      <dgm:t>
        <a:bodyPr/>
        <a:lstStyle/>
        <a:p>
          <a:endParaRPr lang="en-US"/>
        </a:p>
      </dgm:t>
    </dgm:pt>
    <dgm:pt modelId="{0E0274CA-5B8A-4DBD-8752-81B24ED4EAD5}">
      <dgm:prSet/>
      <dgm:spPr/>
      <dgm:t>
        <a:bodyPr/>
        <a:lstStyle/>
        <a:p>
          <a:r>
            <a:rPr lang="en-US"/>
            <a:t>European Economic Union—the EU plus Norway, Liechtenstein, and Iceland</a:t>
          </a:r>
        </a:p>
      </dgm:t>
    </dgm:pt>
    <dgm:pt modelId="{D93DF4F7-7B11-4C9F-B06A-DD0100001E64}" type="parTrans" cxnId="{99ACF677-26FC-4A1D-85CC-31C565207A6C}">
      <dgm:prSet/>
      <dgm:spPr/>
      <dgm:t>
        <a:bodyPr/>
        <a:lstStyle/>
        <a:p>
          <a:endParaRPr lang="en-US"/>
        </a:p>
      </dgm:t>
    </dgm:pt>
    <dgm:pt modelId="{324C2FB1-CD07-4320-A8A0-73467DEEEFAF}" type="sibTrans" cxnId="{99ACF677-26FC-4A1D-85CC-31C565207A6C}">
      <dgm:prSet/>
      <dgm:spPr/>
      <dgm:t>
        <a:bodyPr/>
        <a:lstStyle/>
        <a:p>
          <a:endParaRPr lang="en-US"/>
        </a:p>
      </dgm:t>
    </dgm:pt>
    <dgm:pt modelId="{8FA97DDC-5336-4321-8396-AC8E8E82A129}">
      <dgm:prSet/>
      <dgm:spPr/>
      <dgm:t>
        <a:bodyPr/>
        <a:lstStyle/>
        <a:p>
          <a:r>
            <a:rPr lang="en-US"/>
            <a:t>The Group of Three (G3)—Colombia, Mexico, and Venezuela</a:t>
          </a:r>
        </a:p>
      </dgm:t>
    </dgm:pt>
    <dgm:pt modelId="{FD42D53D-9414-4FD9-93D0-32A6BE0A14A9}" type="parTrans" cxnId="{861998F0-A17D-4305-A0BD-6C50FBDB4551}">
      <dgm:prSet/>
      <dgm:spPr/>
      <dgm:t>
        <a:bodyPr/>
        <a:lstStyle/>
        <a:p>
          <a:endParaRPr lang="en-US"/>
        </a:p>
      </dgm:t>
    </dgm:pt>
    <dgm:pt modelId="{94D9DD20-75FD-4A19-987F-562B5B694BF9}" type="sibTrans" cxnId="{861998F0-A17D-4305-A0BD-6C50FBDB4551}">
      <dgm:prSet/>
      <dgm:spPr/>
      <dgm:t>
        <a:bodyPr/>
        <a:lstStyle/>
        <a:p>
          <a:endParaRPr lang="en-US"/>
        </a:p>
      </dgm:t>
    </dgm:pt>
    <dgm:pt modelId="{39434FD5-77B6-4656-84B7-1E7730178FF2}">
      <dgm:prSet/>
      <dgm:spPr/>
      <dgm:t>
        <a:bodyPr/>
        <a:lstStyle/>
        <a:p>
          <a:r>
            <a:rPr lang="en-US"/>
            <a:t>The Closer Economic Partnership Agreement—China and Hong Kong</a:t>
          </a:r>
        </a:p>
      </dgm:t>
    </dgm:pt>
    <dgm:pt modelId="{F8206AD8-EF60-44BC-A81A-1C9B072CD204}" type="parTrans" cxnId="{EF12ABE8-4413-41A1-91C2-3C2B2B054D00}">
      <dgm:prSet/>
      <dgm:spPr/>
      <dgm:t>
        <a:bodyPr/>
        <a:lstStyle/>
        <a:p>
          <a:endParaRPr lang="en-US"/>
        </a:p>
      </dgm:t>
    </dgm:pt>
    <dgm:pt modelId="{64AA7A29-F5DA-4D89-A5DF-B2C23250AA96}" type="sibTrans" cxnId="{EF12ABE8-4413-41A1-91C2-3C2B2B054D00}">
      <dgm:prSet/>
      <dgm:spPr/>
      <dgm:t>
        <a:bodyPr/>
        <a:lstStyle/>
        <a:p>
          <a:endParaRPr lang="en-US"/>
        </a:p>
      </dgm:t>
    </dgm:pt>
    <dgm:pt modelId="{7CE052C3-888F-44A6-BD82-9C17306088D4}" type="pres">
      <dgm:prSet presAssocID="{5DC729EC-A8BB-4D92-8BBF-6D3DCB93159B}" presName="diagram" presStyleCnt="0">
        <dgm:presLayoutVars>
          <dgm:dir/>
          <dgm:resizeHandles val="exact"/>
        </dgm:presLayoutVars>
      </dgm:prSet>
      <dgm:spPr/>
    </dgm:pt>
    <dgm:pt modelId="{8749D0C2-ABC3-4433-918F-B4B7A5CC1A2E}" type="pres">
      <dgm:prSet presAssocID="{92E7C07A-7BF8-4BC9-9580-1C30EFE6B761}" presName="node" presStyleLbl="node1" presStyleIdx="0" presStyleCnt="6">
        <dgm:presLayoutVars>
          <dgm:bulletEnabled val="1"/>
        </dgm:presLayoutVars>
      </dgm:prSet>
      <dgm:spPr/>
    </dgm:pt>
    <dgm:pt modelId="{3D7A95AF-6C54-48D2-B2A2-C6001C40D595}" type="pres">
      <dgm:prSet presAssocID="{B0D4BE38-842E-483F-8196-E9BC8685AC60}" presName="sibTrans" presStyleCnt="0"/>
      <dgm:spPr/>
    </dgm:pt>
    <dgm:pt modelId="{68F9B34B-734E-4631-9350-6829C2F06239}" type="pres">
      <dgm:prSet presAssocID="{0D6E465E-7BBB-4B0C-AE11-FA35BB40C18C}" presName="node" presStyleLbl="node1" presStyleIdx="1" presStyleCnt="6">
        <dgm:presLayoutVars>
          <dgm:bulletEnabled val="1"/>
        </dgm:presLayoutVars>
      </dgm:prSet>
      <dgm:spPr/>
    </dgm:pt>
    <dgm:pt modelId="{83EAD239-8484-4998-922E-1FCF6394C7E8}" type="pres">
      <dgm:prSet presAssocID="{BA06B8B9-C3A1-45C8-8BDD-CB2B707C734A}" presName="sibTrans" presStyleCnt="0"/>
      <dgm:spPr/>
    </dgm:pt>
    <dgm:pt modelId="{C41767C9-67C1-404C-844D-C10835AE5F62}" type="pres">
      <dgm:prSet presAssocID="{54BB4142-0929-422B-89B4-F7156BF42099}" presName="node" presStyleLbl="node1" presStyleIdx="2" presStyleCnt="6">
        <dgm:presLayoutVars>
          <dgm:bulletEnabled val="1"/>
        </dgm:presLayoutVars>
      </dgm:prSet>
      <dgm:spPr/>
    </dgm:pt>
    <dgm:pt modelId="{4CF6E883-D488-43FF-9F2C-81A4AC27D2F7}" type="pres">
      <dgm:prSet presAssocID="{69C26F6E-5B68-403C-A977-D2FB9C15C833}" presName="sibTrans" presStyleCnt="0"/>
      <dgm:spPr/>
    </dgm:pt>
    <dgm:pt modelId="{95427188-BB0F-4B38-A922-6E0ED75F57AF}" type="pres">
      <dgm:prSet presAssocID="{0E0274CA-5B8A-4DBD-8752-81B24ED4EAD5}" presName="node" presStyleLbl="node1" presStyleIdx="3" presStyleCnt="6">
        <dgm:presLayoutVars>
          <dgm:bulletEnabled val="1"/>
        </dgm:presLayoutVars>
      </dgm:prSet>
      <dgm:spPr/>
    </dgm:pt>
    <dgm:pt modelId="{8AE08AAA-5604-49C2-BEE3-DDCA4A460606}" type="pres">
      <dgm:prSet presAssocID="{324C2FB1-CD07-4320-A8A0-73467DEEEFAF}" presName="sibTrans" presStyleCnt="0"/>
      <dgm:spPr/>
    </dgm:pt>
    <dgm:pt modelId="{82EF7037-8DEF-475B-9375-DB867E2D8821}" type="pres">
      <dgm:prSet presAssocID="{8FA97DDC-5336-4321-8396-AC8E8E82A129}" presName="node" presStyleLbl="node1" presStyleIdx="4" presStyleCnt="6">
        <dgm:presLayoutVars>
          <dgm:bulletEnabled val="1"/>
        </dgm:presLayoutVars>
      </dgm:prSet>
      <dgm:spPr/>
    </dgm:pt>
    <dgm:pt modelId="{52E90EDC-1E84-4BB0-9610-39DF4602E281}" type="pres">
      <dgm:prSet presAssocID="{94D9DD20-75FD-4A19-987F-562B5B694BF9}" presName="sibTrans" presStyleCnt="0"/>
      <dgm:spPr/>
    </dgm:pt>
    <dgm:pt modelId="{81B6A957-8C20-40C8-9D0E-828488274524}" type="pres">
      <dgm:prSet presAssocID="{39434FD5-77B6-4656-84B7-1E7730178FF2}" presName="node" presStyleLbl="node1" presStyleIdx="5" presStyleCnt="6">
        <dgm:presLayoutVars>
          <dgm:bulletEnabled val="1"/>
        </dgm:presLayoutVars>
      </dgm:prSet>
      <dgm:spPr/>
    </dgm:pt>
  </dgm:ptLst>
  <dgm:cxnLst>
    <dgm:cxn modelId="{BA5B961F-1738-46A8-9739-CFCA7013923D}" srcId="{5DC729EC-A8BB-4D92-8BBF-6D3DCB93159B}" destId="{54BB4142-0929-422B-89B4-F7156BF42099}" srcOrd="2" destOrd="0" parTransId="{0C0D39F0-34C8-41B5-893C-CDD10317140F}" sibTransId="{69C26F6E-5B68-403C-A977-D2FB9C15C833}"/>
    <dgm:cxn modelId="{22E79028-69BD-4602-B436-EF19FD3FF10B}" type="presOf" srcId="{0D6E465E-7BBB-4B0C-AE11-FA35BB40C18C}" destId="{68F9B34B-734E-4631-9350-6829C2F06239}" srcOrd="0" destOrd="0" presId="urn:microsoft.com/office/officeart/2005/8/layout/default"/>
    <dgm:cxn modelId="{72F8FF2A-819F-4D8E-9950-FDA5E61AA31A}" type="presOf" srcId="{8FA97DDC-5336-4321-8396-AC8E8E82A129}" destId="{82EF7037-8DEF-475B-9375-DB867E2D8821}" srcOrd="0" destOrd="0" presId="urn:microsoft.com/office/officeart/2005/8/layout/default"/>
    <dgm:cxn modelId="{F63FCF60-5F26-4B22-BF42-3532CA321711}" type="presOf" srcId="{39434FD5-77B6-4656-84B7-1E7730178FF2}" destId="{81B6A957-8C20-40C8-9D0E-828488274524}" srcOrd="0" destOrd="0" presId="urn:microsoft.com/office/officeart/2005/8/layout/default"/>
    <dgm:cxn modelId="{A9A30C69-F5FD-4BE8-9744-3BDCF8EC7F4E}" srcId="{5DC729EC-A8BB-4D92-8BBF-6D3DCB93159B}" destId="{0D6E465E-7BBB-4B0C-AE11-FA35BB40C18C}" srcOrd="1" destOrd="0" parTransId="{D19DD84D-70D4-4866-A2BB-8B9E949F2ABE}" sibTransId="{BA06B8B9-C3A1-45C8-8BDD-CB2B707C734A}"/>
    <dgm:cxn modelId="{99ACF677-26FC-4A1D-85CC-31C565207A6C}" srcId="{5DC729EC-A8BB-4D92-8BBF-6D3DCB93159B}" destId="{0E0274CA-5B8A-4DBD-8752-81B24ED4EAD5}" srcOrd="3" destOrd="0" parTransId="{D93DF4F7-7B11-4C9F-B06A-DD0100001E64}" sibTransId="{324C2FB1-CD07-4320-A8A0-73467DEEEFAF}"/>
    <dgm:cxn modelId="{9203D079-CC50-4299-A56A-81BA0C31B358}" type="presOf" srcId="{54BB4142-0929-422B-89B4-F7156BF42099}" destId="{C41767C9-67C1-404C-844D-C10835AE5F62}" srcOrd="0" destOrd="0" presId="urn:microsoft.com/office/officeart/2005/8/layout/default"/>
    <dgm:cxn modelId="{AD26FA80-C715-4330-AB45-B82D58DC55B7}" srcId="{5DC729EC-A8BB-4D92-8BBF-6D3DCB93159B}" destId="{92E7C07A-7BF8-4BC9-9580-1C30EFE6B761}" srcOrd="0" destOrd="0" parTransId="{90996B0C-FE4E-44D7-970F-1F4B0BDEA929}" sibTransId="{B0D4BE38-842E-483F-8196-E9BC8685AC60}"/>
    <dgm:cxn modelId="{5EC39AA7-6253-441F-BF42-774AFC42DE43}" type="presOf" srcId="{5DC729EC-A8BB-4D92-8BBF-6D3DCB93159B}" destId="{7CE052C3-888F-44A6-BD82-9C17306088D4}" srcOrd="0" destOrd="0" presId="urn:microsoft.com/office/officeart/2005/8/layout/default"/>
    <dgm:cxn modelId="{EF12ABE8-4413-41A1-91C2-3C2B2B054D00}" srcId="{5DC729EC-A8BB-4D92-8BBF-6D3DCB93159B}" destId="{39434FD5-77B6-4656-84B7-1E7730178FF2}" srcOrd="5" destOrd="0" parTransId="{F8206AD8-EF60-44BC-A81A-1C9B072CD204}" sibTransId="{64AA7A29-F5DA-4D89-A5DF-B2C23250AA96}"/>
    <dgm:cxn modelId="{861998F0-A17D-4305-A0BD-6C50FBDB4551}" srcId="{5DC729EC-A8BB-4D92-8BBF-6D3DCB93159B}" destId="{8FA97DDC-5336-4321-8396-AC8E8E82A129}" srcOrd="4" destOrd="0" parTransId="{FD42D53D-9414-4FD9-93D0-32A6BE0A14A9}" sibTransId="{94D9DD20-75FD-4A19-987F-562B5B694BF9}"/>
    <dgm:cxn modelId="{434A29F6-BB8A-4270-8F1A-35A74075637B}" type="presOf" srcId="{92E7C07A-7BF8-4BC9-9580-1C30EFE6B761}" destId="{8749D0C2-ABC3-4433-918F-B4B7A5CC1A2E}" srcOrd="0" destOrd="0" presId="urn:microsoft.com/office/officeart/2005/8/layout/default"/>
    <dgm:cxn modelId="{F918A1FF-7B12-42B8-99D7-8FEF20800B52}" type="presOf" srcId="{0E0274CA-5B8A-4DBD-8752-81B24ED4EAD5}" destId="{95427188-BB0F-4B38-A922-6E0ED75F57AF}" srcOrd="0" destOrd="0" presId="urn:microsoft.com/office/officeart/2005/8/layout/default"/>
    <dgm:cxn modelId="{45425921-F37A-4D6F-9D34-D447E55E4654}" type="presParOf" srcId="{7CE052C3-888F-44A6-BD82-9C17306088D4}" destId="{8749D0C2-ABC3-4433-918F-B4B7A5CC1A2E}" srcOrd="0" destOrd="0" presId="urn:microsoft.com/office/officeart/2005/8/layout/default"/>
    <dgm:cxn modelId="{01EFC7DD-DAE5-4279-AD0D-F4686C6DC3AD}" type="presParOf" srcId="{7CE052C3-888F-44A6-BD82-9C17306088D4}" destId="{3D7A95AF-6C54-48D2-B2A2-C6001C40D595}" srcOrd="1" destOrd="0" presId="urn:microsoft.com/office/officeart/2005/8/layout/default"/>
    <dgm:cxn modelId="{09E0B10F-1FA3-4647-93F7-F5F3DBF02B28}" type="presParOf" srcId="{7CE052C3-888F-44A6-BD82-9C17306088D4}" destId="{68F9B34B-734E-4631-9350-6829C2F06239}" srcOrd="2" destOrd="0" presId="urn:microsoft.com/office/officeart/2005/8/layout/default"/>
    <dgm:cxn modelId="{5483A8D2-E81C-4276-8381-E71AD0F8AC89}" type="presParOf" srcId="{7CE052C3-888F-44A6-BD82-9C17306088D4}" destId="{83EAD239-8484-4998-922E-1FCF6394C7E8}" srcOrd="3" destOrd="0" presId="urn:microsoft.com/office/officeart/2005/8/layout/default"/>
    <dgm:cxn modelId="{74460C03-140A-407C-B189-83CE9EEB5146}" type="presParOf" srcId="{7CE052C3-888F-44A6-BD82-9C17306088D4}" destId="{C41767C9-67C1-404C-844D-C10835AE5F62}" srcOrd="4" destOrd="0" presId="urn:microsoft.com/office/officeart/2005/8/layout/default"/>
    <dgm:cxn modelId="{130DC1A5-196C-4920-926B-53115AF8FB68}" type="presParOf" srcId="{7CE052C3-888F-44A6-BD82-9C17306088D4}" destId="{4CF6E883-D488-43FF-9F2C-81A4AC27D2F7}" srcOrd="5" destOrd="0" presId="urn:microsoft.com/office/officeart/2005/8/layout/default"/>
    <dgm:cxn modelId="{B1DA36D1-9F20-44FC-B0DE-1D8F96B3F309}" type="presParOf" srcId="{7CE052C3-888F-44A6-BD82-9C17306088D4}" destId="{95427188-BB0F-4B38-A922-6E0ED75F57AF}" srcOrd="6" destOrd="0" presId="urn:microsoft.com/office/officeart/2005/8/layout/default"/>
    <dgm:cxn modelId="{BF178DA6-0495-43E5-A77F-1E446D898B53}" type="presParOf" srcId="{7CE052C3-888F-44A6-BD82-9C17306088D4}" destId="{8AE08AAA-5604-49C2-BEE3-DDCA4A460606}" srcOrd="7" destOrd="0" presId="urn:microsoft.com/office/officeart/2005/8/layout/default"/>
    <dgm:cxn modelId="{1E643B6C-C6B2-47DA-B2AA-95857DEC7769}" type="presParOf" srcId="{7CE052C3-888F-44A6-BD82-9C17306088D4}" destId="{82EF7037-8DEF-475B-9375-DB867E2D8821}" srcOrd="8" destOrd="0" presId="urn:microsoft.com/office/officeart/2005/8/layout/default"/>
    <dgm:cxn modelId="{18D54B91-5167-49CB-BCF7-79299976667E}" type="presParOf" srcId="{7CE052C3-888F-44A6-BD82-9C17306088D4}" destId="{52E90EDC-1E84-4BB0-9610-39DF4602E281}" srcOrd="9" destOrd="0" presId="urn:microsoft.com/office/officeart/2005/8/layout/default"/>
    <dgm:cxn modelId="{1852A092-B6AF-45DC-AB50-57D6F4B56240}" type="presParOf" srcId="{7CE052C3-888F-44A6-BD82-9C17306088D4}" destId="{81B6A957-8C20-40C8-9D0E-828488274524}"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0E8F02CB-6699-4775-8695-DBE017929986}"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6E36A7FA-548C-4E4E-A5A2-0B8DF23DFE14}">
      <dgm:prSet/>
      <dgm:spPr/>
      <dgm:t>
        <a:bodyPr/>
        <a:lstStyle/>
        <a:p>
          <a:r>
            <a:rPr lang="tr-TR" b="1"/>
            <a:t>Gümrük birliği</a:t>
          </a:r>
          <a:r>
            <a:rPr lang="tr-TR"/>
            <a:t> anlaşmaya varmış ülkelerin kendi aralarında </a:t>
          </a:r>
          <a:r>
            <a:rPr lang="tr-TR">
              <a:hlinkClick xmlns:r="http://schemas.openxmlformats.org/officeDocument/2006/relationships" r:id="rId1"/>
            </a:rPr>
            <a:t>gümrükleri</a:t>
          </a:r>
          <a:r>
            <a:rPr lang="tr-TR"/>
            <a:t> kaldırdığı </a:t>
          </a:r>
          <a:r>
            <a:rPr lang="tr-TR">
              <a:hlinkClick xmlns:r="http://schemas.openxmlformats.org/officeDocument/2006/relationships" r:id="rId2"/>
            </a:rPr>
            <a:t>ortak dış gümrük tarifesi</a:t>
          </a:r>
          <a:r>
            <a:rPr lang="tr-TR"/>
            <a:t> uyguladığı </a:t>
          </a:r>
          <a:r>
            <a:rPr lang="tr-TR">
              <a:hlinkClick xmlns:r="http://schemas.openxmlformats.org/officeDocument/2006/relationships" r:id="rId3"/>
            </a:rPr>
            <a:t>serbest ticaret alanıdır</a:t>
          </a:r>
          <a:r>
            <a:rPr lang="tr-TR"/>
            <a:t>. Ortak ülkeler ortak bir dış ticaret politikası oluştururlar ancak bazı ithalat kotaları uygulayabilirler. Özellikle amaç, yapı dışına bariyerler koymaktır.</a:t>
          </a:r>
          <a:endParaRPr lang="en-US"/>
        </a:p>
      </dgm:t>
    </dgm:pt>
    <dgm:pt modelId="{840F66A0-1FB6-4B6E-9923-8D19C287471C}" type="parTrans" cxnId="{277E8A4B-06FA-4C5E-8BF4-FF9FD8666AF1}">
      <dgm:prSet/>
      <dgm:spPr/>
      <dgm:t>
        <a:bodyPr/>
        <a:lstStyle/>
        <a:p>
          <a:endParaRPr lang="en-US"/>
        </a:p>
      </dgm:t>
    </dgm:pt>
    <dgm:pt modelId="{C38EF6BA-6021-431A-A1F2-283305AE9B87}" type="sibTrans" cxnId="{277E8A4B-06FA-4C5E-8BF4-FF9FD8666AF1}">
      <dgm:prSet/>
      <dgm:spPr/>
      <dgm:t>
        <a:bodyPr/>
        <a:lstStyle/>
        <a:p>
          <a:endParaRPr lang="en-US"/>
        </a:p>
      </dgm:t>
    </dgm:pt>
    <dgm:pt modelId="{635C9847-DFCD-4694-814B-92F6FDD12347}">
      <dgm:prSet/>
      <dgm:spPr/>
      <dgm:t>
        <a:bodyPr/>
        <a:lstStyle/>
        <a:p>
          <a:r>
            <a:rPr lang="tr-TR"/>
            <a:t>Gümrük birliği oluşturmanın başlıca nedenleri, genelde ekonomik verimliliği ve etkinliği arttırmak ve ortak ülkeler arasında daha sıkı bir politik ya da kültürel bağlar oluşturmaktır.</a:t>
          </a:r>
          <a:endParaRPr lang="en-US"/>
        </a:p>
      </dgm:t>
    </dgm:pt>
    <dgm:pt modelId="{2CABF776-9C69-4B6B-AE64-BD195CED896E}" type="parTrans" cxnId="{8FEF1951-BDAF-4B1E-A3A1-3A9039F6F629}">
      <dgm:prSet/>
      <dgm:spPr/>
      <dgm:t>
        <a:bodyPr/>
        <a:lstStyle/>
        <a:p>
          <a:endParaRPr lang="en-US"/>
        </a:p>
      </dgm:t>
    </dgm:pt>
    <dgm:pt modelId="{2B9E2228-F1E4-4446-94E7-8D7735199B37}" type="sibTrans" cxnId="{8FEF1951-BDAF-4B1E-A3A1-3A9039F6F629}">
      <dgm:prSet/>
      <dgm:spPr/>
      <dgm:t>
        <a:bodyPr/>
        <a:lstStyle/>
        <a:p>
          <a:endParaRPr lang="en-US"/>
        </a:p>
      </dgm:t>
    </dgm:pt>
    <dgm:pt modelId="{45E144E5-582C-43CE-81AC-02A3F0EF5612}">
      <dgm:prSet/>
      <dgm:spPr/>
      <dgm:t>
        <a:bodyPr/>
        <a:lstStyle/>
        <a:p>
          <a:r>
            <a:rPr lang="tr-TR"/>
            <a:t>Türkiye ile AB arasındaki anlaşma, AB’den Türkiye'ye yapılan ihracatın maliyeti yıllık </a:t>
          </a:r>
          <a:r>
            <a:rPr lang="en-US"/>
            <a:t>$1.5 </a:t>
          </a:r>
          <a:r>
            <a:rPr lang="tr-TR"/>
            <a:t>milyar dolar düşürmüştür.</a:t>
          </a:r>
          <a:endParaRPr lang="en-US"/>
        </a:p>
      </dgm:t>
    </dgm:pt>
    <dgm:pt modelId="{4526927D-C8B5-47C9-8F75-A201D12F9EE4}" type="parTrans" cxnId="{6318647D-55AE-4DA7-AA25-91384E9E4D6B}">
      <dgm:prSet/>
      <dgm:spPr/>
      <dgm:t>
        <a:bodyPr/>
        <a:lstStyle/>
        <a:p>
          <a:endParaRPr lang="en-US"/>
        </a:p>
      </dgm:t>
    </dgm:pt>
    <dgm:pt modelId="{ABC0163C-3DF9-45B2-AB4B-D3D029CFD097}" type="sibTrans" cxnId="{6318647D-55AE-4DA7-AA25-91384E9E4D6B}">
      <dgm:prSet/>
      <dgm:spPr/>
      <dgm:t>
        <a:bodyPr/>
        <a:lstStyle/>
        <a:p>
          <a:endParaRPr lang="en-US"/>
        </a:p>
      </dgm:t>
    </dgm:pt>
    <dgm:pt modelId="{F6CEE3E8-1CDA-45A4-813A-5041A2C2CFAF}" type="pres">
      <dgm:prSet presAssocID="{0E8F02CB-6699-4775-8695-DBE017929986}" presName="linear" presStyleCnt="0">
        <dgm:presLayoutVars>
          <dgm:animLvl val="lvl"/>
          <dgm:resizeHandles val="exact"/>
        </dgm:presLayoutVars>
      </dgm:prSet>
      <dgm:spPr/>
    </dgm:pt>
    <dgm:pt modelId="{E03B7C49-9D2D-4FC5-B0A0-13F238DDC9EC}" type="pres">
      <dgm:prSet presAssocID="{6E36A7FA-548C-4E4E-A5A2-0B8DF23DFE14}" presName="parentText" presStyleLbl="node1" presStyleIdx="0" presStyleCnt="3">
        <dgm:presLayoutVars>
          <dgm:chMax val="0"/>
          <dgm:bulletEnabled val="1"/>
        </dgm:presLayoutVars>
      </dgm:prSet>
      <dgm:spPr/>
    </dgm:pt>
    <dgm:pt modelId="{124C0080-5DA1-4541-BE52-82728BA7E55D}" type="pres">
      <dgm:prSet presAssocID="{C38EF6BA-6021-431A-A1F2-283305AE9B87}" presName="spacer" presStyleCnt="0"/>
      <dgm:spPr/>
    </dgm:pt>
    <dgm:pt modelId="{7936D3E5-74D6-45AC-8A15-3BE2837061E2}" type="pres">
      <dgm:prSet presAssocID="{635C9847-DFCD-4694-814B-92F6FDD12347}" presName="parentText" presStyleLbl="node1" presStyleIdx="1" presStyleCnt="3">
        <dgm:presLayoutVars>
          <dgm:chMax val="0"/>
          <dgm:bulletEnabled val="1"/>
        </dgm:presLayoutVars>
      </dgm:prSet>
      <dgm:spPr/>
    </dgm:pt>
    <dgm:pt modelId="{A96015AD-A5F1-4244-A8B9-FF4CC30BB842}" type="pres">
      <dgm:prSet presAssocID="{2B9E2228-F1E4-4446-94E7-8D7735199B37}" presName="spacer" presStyleCnt="0"/>
      <dgm:spPr/>
    </dgm:pt>
    <dgm:pt modelId="{AA76AC1D-3BD2-4666-B0C9-E6CA96ACC438}" type="pres">
      <dgm:prSet presAssocID="{45E144E5-582C-43CE-81AC-02A3F0EF5612}" presName="parentText" presStyleLbl="node1" presStyleIdx="2" presStyleCnt="3">
        <dgm:presLayoutVars>
          <dgm:chMax val="0"/>
          <dgm:bulletEnabled val="1"/>
        </dgm:presLayoutVars>
      </dgm:prSet>
      <dgm:spPr/>
    </dgm:pt>
  </dgm:ptLst>
  <dgm:cxnLst>
    <dgm:cxn modelId="{F9B3940D-DCE6-46FE-B12F-79B126F00423}" type="presOf" srcId="{6E36A7FA-548C-4E4E-A5A2-0B8DF23DFE14}" destId="{E03B7C49-9D2D-4FC5-B0A0-13F238DDC9EC}" srcOrd="0" destOrd="0" presId="urn:microsoft.com/office/officeart/2005/8/layout/vList2"/>
    <dgm:cxn modelId="{3754982C-D06B-4265-8E77-225E0CA0A8DE}" type="presOf" srcId="{635C9847-DFCD-4694-814B-92F6FDD12347}" destId="{7936D3E5-74D6-45AC-8A15-3BE2837061E2}" srcOrd="0" destOrd="0" presId="urn:microsoft.com/office/officeart/2005/8/layout/vList2"/>
    <dgm:cxn modelId="{AE6A2F32-5C4D-4B1A-B16F-05E371B894B5}" type="presOf" srcId="{0E8F02CB-6699-4775-8695-DBE017929986}" destId="{F6CEE3E8-1CDA-45A4-813A-5041A2C2CFAF}" srcOrd="0" destOrd="0" presId="urn:microsoft.com/office/officeart/2005/8/layout/vList2"/>
    <dgm:cxn modelId="{277E8A4B-06FA-4C5E-8BF4-FF9FD8666AF1}" srcId="{0E8F02CB-6699-4775-8695-DBE017929986}" destId="{6E36A7FA-548C-4E4E-A5A2-0B8DF23DFE14}" srcOrd="0" destOrd="0" parTransId="{840F66A0-1FB6-4B6E-9923-8D19C287471C}" sibTransId="{C38EF6BA-6021-431A-A1F2-283305AE9B87}"/>
    <dgm:cxn modelId="{8FEF1951-BDAF-4B1E-A3A1-3A9039F6F629}" srcId="{0E8F02CB-6699-4775-8695-DBE017929986}" destId="{635C9847-DFCD-4694-814B-92F6FDD12347}" srcOrd="1" destOrd="0" parTransId="{2CABF776-9C69-4B6B-AE64-BD195CED896E}" sibTransId="{2B9E2228-F1E4-4446-94E7-8D7735199B37}"/>
    <dgm:cxn modelId="{6318647D-55AE-4DA7-AA25-91384E9E4D6B}" srcId="{0E8F02CB-6699-4775-8695-DBE017929986}" destId="{45E144E5-582C-43CE-81AC-02A3F0EF5612}" srcOrd="2" destOrd="0" parTransId="{4526927D-C8B5-47C9-8F75-A201D12F9EE4}" sibTransId="{ABC0163C-3DF9-45B2-AB4B-D3D029CFD097}"/>
    <dgm:cxn modelId="{E0FE13CE-015D-4C74-9A96-B1824092014D}" type="presOf" srcId="{45E144E5-582C-43CE-81AC-02A3F0EF5612}" destId="{AA76AC1D-3BD2-4666-B0C9-E6CA96ACC438}" srcOrd="0" destOrd="0" presId="urn:microsoft.com/office/officeart/2005/8/layout/vList2"/>
    <dgm:cxn modelId="{89581DF7-19A6-4A98-B1AB-0A7546DC2913}" type="presParOf" srcId="{F6CEE3E8-1CDA-45A4-813A-5041A2C2CFAF}" destId="{E03B7C49-9D2D-4FC5-B0A0-13F238DDC9EC}" srcOrd="0" destOrd="0" presId="urn:microsoft.com/office/officeart/2005/8/layout/vList2"/>
    <dgm:cxn modelId="{D2562746-BFCC-4020-92E8-B7DACC31D281}" type="presParOf" srcId="{F6CEE3E8-1CDA-45A4-813A-5041A2C2CFAF}" destId="{124C0080-5DA1-4541-BE52-82728BA7E55D}" srcOrd="1" destOrd="0" presId="urn:microsoft.com/office/officeart/2005/8/layout/vList2"/>
    <dgm:cxn modelId="{2A26DC01-CEF9-4C69-AD49-0CDB83EC21BD}" type="presParOf" srcId="{F6CEE3E8-1CDA-45A4-813A-5041A2C2CFAF}" destId="{7936D3E5-74D6-45AC-8A15-3BE2837061E2}" srcOrd="2" destOrd="0" presId="urn:microsoft.com/office/officeart/2005/8/layout/vList2"/>
    <dgm:cxn modelId="{A0606DCA-E6CA-4FB3-9962-6CD883DB6ABE}" type="presParOf" srcId="{F6CEE3E8-1CDA-45A4-813A-5041A2C2CFAF}" destId="{A96015AD-A5F1-4244-A8B9-FF4CC30BB842}" srcOrd="3" destOrd="0" presId="urn:microsoft.com/office/officeart/2005/8/layout/vList2"/>
    <dgm:cxn modelId="{9492FBE4-C86E-4AC4-8140-3C8883698F03}" type="presParOf" srcId="{F6CEE3E8-1CDA-45A4-813A-5041A2C2CFAF}" destId="{AA76AC1D-3BD2-4666-B0C9-E6CA96ACC438}" srcOrd="4"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A746C35B-28E2-403D-B307-3D83A054C82C}" type="doc">
      <dgm:prSet loTypeId="urn:microsoft.com/office/officeart/2005/8/layout/default" loCatId="list" qsTypeId="urn:microsoft.com/office/officeart/2005/8/quickstyle/simple5" qsCatId="simple" csTypeId="urn:microsoft.com/office/officeart/2005/8/colors/accent0_3" csCatId="mainScheme"/>
      <dgm:spPr/>
      <dgm:t>
        <a:bodyPr/>
        <a:lstStyle/>
        <a:p>
          <a:endParaRPr lang="en-US"/>
        </a:p>
      </dgm:t>
    </dgm:pt>
    <dgm:pt modelId="{98753F43-F7BC-4EB8-B782-0A8C1D67AFAC}">
      <dgm:prSet/>
      <dgm:spPr/>
      <dgm:t>
        <a:bodyPr/>
        <a:lstStyle/>
        <a:p>
          <a:r>
            <a:rPr lang="tr-TR"/>
            <a:t>Serbest ticaret bölgelerinde olduğu gibi ticarette iç bariyerleri kaldırmak.</a:t>
          </a:r>
          <a:endParaRPr lang="en-US"/>
        </a:p>
      </dgm:t>
    </dgm:pt>
    <dgm:pt modelId="{22B8C9E8-5328-4D36-BC97-8E2AA880474C}" type="parTrans" cxnId="{F4EA50DA-7118-4819-A077-1B5E52CD761B}">
      <dgm:prSet/>
      <dgm:spPr/>
      <dgm:t>
        <a:bodyPr/>
        <a:lstStyle/>
        <a:p>
          <a:endParaRPr lang="en-US"/>
        </a:p>
      </dgm:t>
    </dgm:pt>
    <dgm:pt modelId="{7A5260A3-2158-483E-B7DD-198C0ACB1201}" type="sibTrans" cxnId="{F4EA50DA-7118-4819-A077-1B5E52CD761B}">
      <dgm:prSet/>
      <dgm:spPr/>
      <dgm:t>
        <a:bodyPr/>
        <a:lstStyle/>
        <a:p>
          <a:endParaRPr lang="en-US"/>
        </a:p>
      </dgm:t>
    </dgm:pt>
    <dgm:pt modelId="{E27D55B3-8676-41A3-A681-F8C588A69418}">
      <dgm:prSet/>
      <dgm:spPr/>
      <dgm:t>
        <a:bodyPr/>
        <a:lstStyle/>
        <a:p>
          <a:r>
            <a:rPr lang="tr-TR"/>
            <a:t>ve Gümrük Birliklerinde olduğu gibi ortak dış bariyerler koymak.</a:t>
          </a:r>
          <a:endParaRPr lang="en-US"/>
        </a:p>
      </dgm:t>
    </dgm:pt>
    <dgm:pt modelId="{9D8906FD-3603-4E5B-BF10-7A68B82DA263}" type="parTrans" cxnId="{9DA96931-FB62-4B4E-8326-95DB20257E55}">
      <dgm:prSet/>
      <dgm:spPr/>
      <dgm:t>
        <a:bodyPr/>
        <a:lstStyle/>
        <a:p>
          <a:endParaRPr lang="en-US"/>
        </a:p>
      </dgm:t>
    </dgm:pt>
    <dgm:pt modelId="{C8F73D95-9DC6-46D7-A6DA-7482123FDBB3}" type="sibTrans" cxnId="{9DA96931-FB62-4B4E-8326-95DB20257E55}">
      <dgm:prSet/>
      <dgm:spPr/>
      <dgm:t>
        <a:bodyPr/>
        <a:lstStyle/>
        <a:p>
          <a:endParaRPr lang="en-US"/>
        </a:p>
      </dgm:t>
    </dgm:pt>
    <dgm:pt modelId="{40BAFD44-7977-42CC-9A9A-F0B0CE1AD06A}">
      <dgm:prSet/>
      <dgm:spPr/>
      <dgm:t>
        <a:bodyPr/>
        <a:lstStyle/>
        <a:p>
          <a:r>
            <a:rPr lang="tr-TR"/>
            <a:t>Ortak Pazar şeklinde, ürünlerin, işgücünün ve sermayenin serbest dolaşımını sağlamak.</a:t>
          </a:r>
          <a:endParaRPr lang="en-US"/>
        </a:p>
      </dgm:t>
    </dgm:pt>
    <dgm:pt modelId="{EAD9BB0D-CCCE-4518-9F24-5A76D6813475}" type="parTrans" cxnId="{3045D818-5ECC-48C1-9D81-EB131F0D0A8D}">
      <dgm:prSet/>
      <dgm:spPr/>
      <dgm:t>
        <a:bodyPr/>
        <a:lstStyle/>
        <a:p>
          <a:endParaRPr lang="en-US"/>
        </a:p>
      </dgm:t>
    </dgm:pt>
    <dgm:pt modelId="{2D77DB25-E8D5-45E4-8653-43F1C241618F}" type="sibTrans" cxnId="{3045D818-5ECC-48C1-9D81-EB131F0D0A8D}">
      <dgm:prSet/>
      <dgm:spPr/>
      <dgm:t>
        <a:bodyPr/>
        <a:lstStyle/>
        <a:p>
          <a:endParaRPr lang="en-US"/>
        </a:p>
      </dgm:t>
    </dgm:pt>
    <dgm:pt modelId="{3A0CEBBC-0FCE-4434-8D70-00D83B4D2F4F}">
      <dgm:prSet/>
      <dgm:spPr/>
      <dgm:t>
        <a:bodyPr/>
        <a:lstStyle/>
        <a:p>
          <a:r>
            <a:rPr lang="tr-TR"/>
            <a:t>Birlik içerisinde ekonomik ve sosyal politikalar uyumlaştırmak ve koordine etmek.</a:t>
          </a:r>
          <a:endParaRPr lang="en-US"/>
        </a:p>
      </dgm:t>
    </dgm:pt>
    <dgm:pt modelId="{5D10D602-C782-41D9-AFEA-477418605DA8}" type="parTrans" cxnId="{10EA4BA0-33BB-4ABF-87A5-7F0F433D2170}">
      <dgm:prSet/>
      <dgm:spPr/>
      <dgm:t>
        <a:bodyPr/>
        <a:lstStyle/>
        <a:p>
          <a:endParaRPr lang="en-US"/>
        </a:p>
      </dgm:t>
    </dgm:pt>
    <dgm:pt modelId="{5042E315-E759-4387-AFBB-2C1D9D806BAA}" type="sibTrans" cxnId="{10EA4BA0-33BB-4ABF-87A5-7F0F433D2170}">
      <dgm:prSet/>
      <dgm:spPr/>
      <dgm:t>
        <a:bodyPr/>
        <a:lstStyle/>
        <a:p>
          <a:endParaRPr lang="en-US"/>
        </a:p>
      </dgm:t>
    </dgm:pt>
    <dgm:pt modelId="{9D009AD2-63A9-488A-93ED-EE96F67C83F1}" type="pres">
      <dgm:prSet presAssocID="{A746C35B-28E2-403D-B307-3D83A054C82C}" presName="diagram" presStyleCnt="0">
        <dgm:presLayoutVars>
          <dgm:dir/>
          <dgm:resizeHandles val="exact"/>
        </dgm:presLayoutVars>
      </dgm:prSet>
      <dgm:spPr/>
    </dgm:pt>
    <dgm:pt modelId="{EADB4A74-D93D-4B5D-BFD5-73D8F00CD5BE}" type="pres">
      <dgm:prSet presAssocID="{98753F43-F7BC-4EB8-B782-0A8C1D67AFAC}" presName="node" presStyleLbl="node1" presStyleIdx="0" presStyleCnt="4">
        <dgm:presLayoutVars>
          <dgm:bulletEnabled val="1"/>
        </dgm:presLayoutVars>
      </dgm:prSet>
      <dgm:spPr/>
    </dgm:pt>
    <dgm:pt modelId="{EB52782B-2588-49D0-BD8E-B8DF195B2BD6}" type="pres">
      <dgm:prSet presAssocID="{7A5260A3-2158-483E-B7DD-198C0ACB1201}" presName="sibTrans" presStyleCnt="0"/>
      <dgm:spPr/>
    </dgm:pt>
    <dgm:pt modelId="{28481B4E-F215-461E-A867-1739A27D77F4}" type="pres">
      <dgm:prSet presAssocID="{E27D55B3-8676-41A3-A681-F8C588A69418}" presName="node" presStyleLbl="node1" presStyleIdx="1" presStyleCnt="4">
        <dgm:presLayoutVars>
          <dgm:bulletEnabled val="1"/>
        </dgm:presLayoutVars>
      </dgm:prSet>
      <dgm:spPr/>
    </dgm:pt>
    <dgm:pt modelId="{441F72AA-37A4-4166-A31D-BABC4AE5A8AC}" type="pres">
      <dgm:prSet presAssocID="{C8F73D95-9DC6-46D7-A6DA-7482123FDBB3}" presName="sibTrans" presStyleCnt="0"/>
      <dgm:spPr/>
    </dgm:pt>
    <dgm:pt modelId="{0ED8E88B-1D98-4586-9FA1-62D347CFE70A}" type="pres">
      <dgm:prSet presAssocID="{40BAFD44-7977-42CC-9A9A-F0B0CE1AD06A}" presName="node" presStyleLbl="node1" presStyleIdx="2" presStyleCnt="4">
        <dgm:presLayoutVars>
          <dgm:bulletEnabled val="1"/>
        </dgm:presLayoutVars>
      </dgm:prSet>
      <dgm:spPr/>
    </dgm:pt>
    <dgm:pt modelId="{7E851F07-5C2F-49A8-A84F-71ED58B2E42C}" type="pres">
      <dgm:prSet presAssocID="{2D77DB25-E8D5-45E4-8653-43F1C241618F}" presName="sibTrans" presStyleCnt="0"/>
      <dgm:spPr/>
    </dgm:pt>
    <dgm:pt modelId="{0747A14D-F451-47B8-8C6E-5252752928B7}" type="pres">
      <dgm:prSet presAssocID="{3A0CEBBC-0FCE-4434-8D70-00D83B4D2F4F}" presName="node" presStyleLbl="node1" presStyleIdx="3" presStyleCnt="4">
        <dgm:presLayoutVars>
          <dgm:bulletEnabled val="1"/>
        </dgm:presLayoutVars>
      </dgm:prSet>
      <dgm:spPr/>
    </dgm:pt>
  </dgm:ptLst>
  <dgm:cxnLst>
    <dgm:cxn modelId="{3045D818-5ECC-48C1-9D81-EB131F0D0A8D}" srcId="{A746C35B-28E2-403D-B307-3D83A054C82C}" destId="{40BAFD44-7977-42CC-9A9A-F0B0CE1AD06A}" srcOrd="2" destOrd="0" parTransId="{EAD9BB0D-CCCE-4518-9F24-5A76D6813475}" sibTransId="{2D77DB25-E8D5-45E4-8653-43F1C241618F}"/>
    <dgm:cxn modelId="{9DA96931-FB62-4B4E-8326-95DB20257E55}" srcId="{A746C35B-28E2-403D-B307-3D83A054C82C}" destId="{E27D55B3-8676-41A3-A681-F8C588A69418}" srcOrd="1" destOrd="0" parTransId="{9D8906FD-3603-4E5B-BF10-7A68B82DA263}" sibTransId="{C8F73D95-9DC6-46D7-A6DA-7482123FDBB3}"/>
    <dgm:cxn modelId="{4CB36274-C071-4E3B-87E3-95EF4B71A9B2}" type="presOf" srcId="{40BAFD44-7977-42CC-9A9A-F0B0CE1AD06A}" destId="{0ED8E88B-1D98-4586-9FA1-62D347CFE70A}" srcOrd="0" destOrd="0" presId="urn:microsoft.com/office/officeart/2005/8/layout/default"/>
    <dgm:cxn modelId="{46F99A90-5CD5-43C4-B25B-73ACEE3D7CA0}" type="presOf" srcId="{3A0CEBBC-0FCE-4434-8D70-00D83B4D2F4F}" destId="{0747A14D-F451-47B8-8C6E-5252752928B7}" srcOrd="0" destOrd="0" presId="urn:microsoft.com/office/officeart/2005/8/layout/default"/>
    <dgm:cxn modelId="{10EA4BA0-33BB-4ABF-87A5-7F0F433D2170}" srcId="{A746C35B-28E2-403D-B307-3D83A054C82C}" destId="{3A0CEBBC-0FCE-4434-8D70-00D83B4D2F4F}" srcOrd="3" destOrd="0" parTransId="{5D10D602-C782-41D9-AFEA-477418605DA8}" sibTransId="{5042E315-E759-4387-AFBB-2C1D9D806BAA}"/>
    <dgm:cxn modelId="{880163C9-B3F3-486E-B678-6E45C5B20D1B}" type="presOf" srcId="{E27D55B3-8676-41A3-A681-F8C588A69418}" destId="{28481B4E-F215-461E-A867-1739A27D77F4}" srcOrd="0" destOrd="0" presId="urn:microsoft.com/office/officeart/2005/8/layout/default"/>
    <dgm:cxn modelId="{F4EA50DA-7118-4819-A077-1B5E52CD761B}" srcId="{A746C35B-28E2-403D-B307-3D83A054C82C}" destId="{98753F43-F7BC-4EB8-B782-0A8C1D67AFAC}" srcOrd="0" destOrd="0" parTransId="{22B8C9E8-5328-4D36-BC97-8E2AA880474C}" sibTransId="{7A5260A3-2158-483E-B7DD-198C0ACB1201}"/>
    <dgm:cxn modelId="{07329FF1-8441-4182-A799-AE15DCF8A32C}" type="presOf" srcId="{98753F43-F7BC-4EB8-B782-0A8C1D67AFAC}" destId="{EADB4A74-D93D-4B5D-BFD5-73D8F00CD5BE}" srcOrd="0" destOrd="0" presId="urn:microsoft.com/office/officeart/2005/8/layout/default"/>
    <dgm:cxn modelId="{072BB5F1-376B-4330-B035-936F703BFAFD}" type="presOf" srcId="{A746C35B-28E2-403D-B307-3D83A054C82C}" destId="{9D009AD2-63A9-488A-93ED-EE96F67C83F1}" srcOrd="0" destOrd="0" presId="urn:microsoft.com/office/officeart/2005/8/layout/default"/>
    <dgm:cxn modelId="{ACD305FA-9CD0-40FA-9CEB-22E0DE3C3081}" type="presParOf" srcId="{9D009AD2-63A9-488A-93ED-EE96F67C83F1}" destId="{EADB4A74-D93D-4B5D-BFD5-73D8F00CD5BE}" srcOrd="0" destOrd="0" presId="urn:microsoft.com/office/officeart/2005/8/layout/default"/>
    <dgm:cxn modelId="{B18EE102-3D8F-4F81-9924-72F6DB99DA3D}" type="presParOf" srcId="{9D009AD2-63A9-488A-93ED-EE96F67C83F1}" destId="{EB52782B-2588-49D0-BD8E-B8DF195B2BD6}" srcOrd="1" destOrd="0" presId="urn:microsoft.com/office/officeart/2005/8/layout/default"/>
    <dgm:cxn modelId="{84598030-0A06-416E-A770-38653A98897D}" type="presParOf" srcId="{9D009AD2-63A9-488A-93ED-EE96F67C83F1}" destId="{28481B4E-F215-461E-A867-1739A27D77F4}" srcOrd="2" destOrd="0" presId="urn:microsoft.com/office/officeart/2005/8/layout/default"/>
    <dgm:cxn modelId="{2ED45936-11CD-49A4-9BF7-B39E8244C3B8}" type="presParOf" srcId="{9D009AD2-63A9-488A-93ED-EE96F67C83F1}" destId="{441F72AA-37A4-4166-A31D-BABC4AE5A8AC}" srcOrd="3" destOrd="0" presId="urn:microsoft.com/office/officeart/2005/8/layout/default"/>
    <dgm:cxn modelId="{F4850835-2E35-425C-A412-7EC997A38C01}" type="presParOf" srcId="{9D009AD2-63A9-488A-93ED-EE96F67C83F1}" destId="{0ED8E88B-1D98-4586-9FA1-62D347CFE70A}" srcOrd="4" destOrd="0" presId="urn:microsoft.com/office/officeart/2005/8/layout/default"/>
    <dgm:cxn modelId="{6F84BC5A-1715-480C-BB48-CEEBAA069DFE}" type="presParOf" srcId="{9D009AD2-63A9-488A-93ED-EE96F67C83F1}" destId="{7E851F07-5C2F-49A8-A84F-71ED58B2E42C}" srcOrd="5" destOrd="0" presId="urn:microsoft.com/office/officeart/2005/8/layout/default"/>
    <dgm:cxn modelId="{A8AA51FE-7BE0-483D-BD70-E06A9EA30881}" type="presParOf" srcId="{9D009AD2-63A9-488A-93ED-EE96F67C83F1}" destId="{0747A14D-F451-47B8-8C6E-5252752928B7}" srcOrd="6"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00077FE6-DF2F-4648-93E4-707ED2066278}"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38959ABC-24DF-45EA-82D1-7AD1F0126D1D}">
      <dgm:prSet/>
      <dgm:spPr/>
      <dgm:t>
        <a:bodyPr/>
        <a:lstStyle/>
        <a:p>
          <a:r>
            <a:rPr lang="tr-TR"/>
            <a:t>Uluslararası pazarlamanın başarısı için mutlaka ürün ya da hizmet sunulacak ülkenin politik ve hukuki yapısı incelenmelidir. </a:t>
          </a:r>
          <a:endParaRPr lang="en-US"/>
        </a:p>
      </dgm:t>
    </dgm:pt>
    <dgm:pt modelId="{6DE393BA-A092-4810-9C07-3D8DE76698BF}" type="parTrans" cxnId="{459B7D8C-CBF8-4298-B373-9E2F56D59C88}">
      <dgm:prSet/>
      <dgm:spPr/>
      <dgm:t>
        <a:bodyPr/>
        <a:lstStyle/>
        <a:p>
          <a:endParaRPr lang="en-US"/>
        </a:p>
      </dgm:t>
    </dgm:pt>
    <dgm:pt modelId="{19EEDE2E-C6A1-4F19-9C66-18CD5F4F24C2}" type="sibTrans" cxnId="{459B7D8C-CBF8-4298-B373-9E2F56D59C88}">
      <dgm:prSet/>
      <dgm:spPr/>
      <dgm:t>
        <a:bodyPr/>
        <a:lstStyle/>
        <a:p>
          <a:endParaRPr lang="en-US"/>
        </a:p>
      </dgm:t>
    </dgm:pt>
    <dgm:pt modelId="{E6ED7A61-8467-4E29-9927-A9DE1CAE8B06}">
      <dgm:prSet/>
      <dgm:spPr/>
      <dgm:t>
        <a:bodyPr/>
        <a:lstStyle/>
        <a:p>
          <a:r>
            <a:rPr lang="tr-TR"/>
            <a:t>Bu etmenlerden, işletmenin nasıl etkileneceğinin çok iyi anlaşılması gerekmektedir. </a:t>
          </a:r>
          <a:endParaRPr lang="en-US"/>
        </a:p>
      </dgm:t>
    </dgm:pt>
    <dgm:pt modelId="{49F9CDC8-DF26-429E-8C0B-FDCC8529DD3D}" type="parTrans" cxnId="{4D9D00B2-1D53-4998-A432-8AA280875CE7}">
      <dgm:prSet/>
      <dgm:spPr/>
      <dgm:t>
        <a:bodyPr/>
        <a:lstStyle/>
        <a:p>
          <a:endParaRPr lang="en-US"/>
        </a:p>
      </dgm:t>
    </dgm:pt>
    <dgm:pt modelId="{D9867F47-3B94-4A7F-A5D5-EF8DF1D52C78}" type="sibTrans" cxnId="{4D9D00B2-1D53-4998-A432-8AA280875CE7}">
      <dgm:prSet/>
      <dgm:spPr/>
      <dgm:t>
        <a:bodyPr/>
        <a:lstStyle/>
        <a:p>
          <a:endParaRPr lang="en-US"/>
        </a:p>
      </dgm:t>
    </dgm:pt>
    <dgm:pt modelId="{3540720E-5D32-4A22-A046-FB0C00758857}" type="pres">
      <dgm:prSet presAssocID="{00077FE6-DF2F-4648-93E4-707ED2066278}" presName="root" presStyleCnt="0">
        <dgm:presLayoutVars>
          <dgm:dir/>
          <dgm:resizeHandles val="exact"/>
        </dgm:presLayoutVars>
      </dgm:prSet>
      <dgm:spPr/>
    </dgm:pt>
    <dgm:pt modelId="{3909298A-0550-415F-8B5D-9C5B8D6BB4BB}" type="pres">
      <dgm:prSet presAssocID="{38959ABC-24DF-45EA-82D1-7AD1F0126D1D}" presName="compNode" presStyleCnt="0"/>
      <dgm:spPr/>
    </dgm:pt>
    <dgm:pt modelId="{60866608-839D-41BC-9A33-10B9BA533996}" type="pres">
      <dgm:prSet presAssocID="{38959ABC-24DF-45EA-82D1-7AD1F0126D1D}" presName="bgRect" presStyleLbl="bgShp" presStyleIdx="0" presStyleCnt="2"/>
      <dgm:spPr/>
    </dgm:pt>
    <dgm:pt modelId="{4743A231-AB8A-4E1F-882B-17021D18BB1F}" type="pres">
      <dgm:prSet presAssocID="{38959ABC-24DF-45EA-82D1-7AD1F0126D1D}"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orular"/>
        </a:ext>
      </dgm:extLst>
    </dgm:pt>
    <dgm:pt modelId="{10CA1267-2359-43C1-B29C-1550E705ADF2}" type="pres">
      <dgm:prSet presAssocID="{38959ABC-24DF-45EA-82D1-7AD1F0126D1D}" presName="spaceRect" presStyleCnt="0"/>
      <dgm:spPr/>
    </dgm:pt>
    <dgm:pt modelId="{C2EFE8F3-19CE-4BEA-999F-AD5F297CBA91}" type="pres">
      <dgm:prSet presAssocID="{38959ABC-24DF-45EA-82D1-7AD1F0126D1D}" presName="parTx" presStyleLbl="revTx" presStyleIdx="0" presStyleCnt="2">
        <dgm:presLayoutVars>
          <dgm:chMax val="0"/>
          <dgm:chPref val="0"/>
        </dgm:presLayoutVars>
      </dgm:prSet>
      <dgm:spPr/>
    </dgm:pt>
    <dgm:pt modelId="{0FD60178-475E-49F8-AD99-35538AFBF115}" type="pres">
      <dgm:prSet presAssocID="{19EEDE2E-C6A1-4F19-9C66-18CD5F4F24C2}" presName="sibTrans" presStyleCnt="0"/>
      <dgm:spPr/>
    </dgm:pt>
    <dgm:pt modelId="{5ADEEC61-A6CA-47B6-8B85-AB33FA72DB18}" type="pres">
      <dgm:prSet presAssocID="{E6ED7A61-8467-4E29-9927-A9DE1CAE8B06}" presName="compNode" presStyleCnt="0"/>
      <dgm:spPr/>
    </dgm:pt>
    <dgm:pt modelId="{94F37C34-2967-49E2-AAF4-E33A7F0ED7AC}" type="pres">
      <dgm:prSet presAssocID="{E6ED7A61-8467-4E29-9927-A9DE1CAE8B06}" presName="bgRect" presStyleLbl="bgShp" presStyleIdx="1" presStyleCnt="2"/>
      <dgm:spPr/>
    </dgm:pt>
    <dgm:pt modelId="{DBCDCD30-53ED-414F-A03B-1944FF28AEB0}" type="pres">
      <dgm:prSet presAssocID="{E6ED7A61-8467-4E29-9927-A9DE1CAE8B06}"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humbs Up Sign"/>
        </a:ext>
      </dgm:extLst>
    </dgm:pt>
    <dgm:pt modelId="{F65D9912-CD0B-4BA6-8051-7CD1146C2643}" type="pres">
      <dgm:prSet presAssocID="{E6ED7A61-8467-4E29-9927-A9DE1CAE8B06}" presName="spaceRect" presStyleCnt="0"/>
      <dgm:spPr/>
    </dgm:pt>
    <dgm:pt modelId="{E267065A-BF4D-44A6-B2A9-1A5DC4046F33}" type="pres">
      <dgm:prSet presAssocID="{E6ED7A61-8467-4E29-9927-A9DE1CAE8B06}" presName="parTx" presStyleLbl="revTx" presStyleIdx="1" presStyleCnt="2">
        <dgm:presLayoutVars>
          <dgm:chMax val="0"/>
          <dgm:chPref val="0"/>
        </dgm:presLayoutVars>
      </dgm:prSet>
      <dgm:spPr/>
    </dgm:pt>
  </dgm:ptLst>
  <dgm:cxnLst>
    <dgm:cxn modelId="{08C2463D-228F-46E2-91AB-E13F094F8F1F}" type="presOf" srcId="{E6ED7A61-8467-4E29-9927-A9DE1CAE8B06}" destId="{E267065A-BF4D-44A6-B2A9-1A5DC4046F33}" srcOrd="0" destOrd="0" presId="urn:microsoft.com/office/officeart/2018/2/layout/IconVerticalSolidList"/>
    <dgm:cxn modelId="{459B7D8C-CBF8-4298-B373-9E2F56D59C88}" srcId="{00077FE6-DF2F-4648-93E4-707ED2066278}" destId="{38959ABC-24DF-45EA-82D1-7AD1F0126D1D}" srcOrd="0" destOrd="0" parTransId="{6DE393BA-A092-4810-9C07-3D8DE76698BF}" sibTransId="{19EEDE2E-C6A1-4F19-9C66-18CD5F4F24C2}"/>
    <dgm:cxn modelId="{3A382DA3-5701-47EA-B853-9BEA828A66BA}" type="presOf" srcId="{38959ABC-24DF-45EA-82D1-7AD1F0126D1D}" destId="{C2EFE8F3-19CE-4BEA-999F-AD5F297CBA91}" srcOrd="0" destOrd="0" presId="urn:microsoft.com/office/officeart/2018/2/layout/IconVerticalSolidList"/>
    <dgm:cxn modelId="{4D9D00B2-1D53-4998-A432-8AA280875CE7}" srcId="{00077FE6-DF2F-4648-93E4-707ED2066278}" destId="{E6ED7A61-8467-4E29-9927-A9DE1CAE8B06}" srcOrd="1" destOrd="0" parTransId="{49F9CDC8-DF26-429E-8C0B-FDCC8529DD3D}" sibTransId="{D9867F47-3B94-4A7F-A5D5-EF8DF1D52C78}"/>
    <dgm:cxn modelId="{68A2D4E1-2DC2-4E42-97FB-98095229AC88}" type="presOf" srcId="{00077FE6-DF2F-4648-93E4-707ED2066278}" destId="{3540720E-5D32-4A22-A046-FB0C00758857}" srcOrd="0" destOrd="0" presId="urn:microsoft.com/office/officeart/2018/2/layout/IconVerticalSolidList"/>
    <dgm:cxn modelId="{132584A5-B8B8-491B-9D61-815A18EC9745}" type="presParOf" srcId="{3540720E-5D32-4A22-A046-FB0C00758857}" destId="{3909298A-0550-415F-8B5D-9C5B8D6BB4BB}" srcOrd="0" destOrd="0" presId="urn:microsoft.com/office/officeart/2018/2/layout/IconVerticalSolidList"/>
    <dgm:cxn modelId="{4FF00AD4-9B77-4409-9CDE-76FE1B7B11B5}" type="presParOf" srcId="{3909298A-0550-415F-8B5D-9C5B8D6BB4BB}" destId="{60866608-839D-41BC-9A33-10B9BA533996}" srcOrd="0" destOrd="0" presId="urn:microsoft.com/office/officeart/2018/2/layout/IconVerticalSolidList"/>
    <dgm:cxn modelId="{B26FF251-9527-4B18-98ED-98272B35E77B}" type="presParOf" srcId="{3909298A-0550-415F-8B5D-9C5B8D6BB4BB}" destId="{4743A231-AB8A-4E1F-882B-17021D18BB1F}" srcOrd="1" destOrd="0" presId="urn:microsoft.com/office/officeart/2018/2/layout/IconVerticalSolidList"/>
    <dgm:cxn modelId="{08A8F0F3-65F8-45F0-BCBA-E8E8A01E5994}" type="presParOf" srcId="{3909298A-0550-415F-8B5D-9C5B8D6BB4BB}" destId="{10CA1267-2359-43C1-B29C-1550E705ADF2}" srcOrd="2" destOrd="0" presId="urn:microsoft.com/office/officeart/2018/2/layout/IconVerticalSolidList"/>
    <dgm:cxn modelId="{3CA26AE3-21CD-4DC5-A50A-99714451A9EE}" type="presParOf" srcId="{3909298A-0550-415F-8B5D-9C5B8D6BB4BB}" destId="{C2EFE8F3-19CE-4BEA-999F-AD5F297CBA91}" srcOrd="3" destOrd="0" presId="urn:microsoft.com/office/officeart/2018/2/layout/IconVerticalSolidList"/>
    <dgm:cxn modelId="{D6373936-3055-442F-8AD1-84570CA44F86}" type="presParOf" srcId="{3540720E-5D32-4A22-A046-FB0C00758857}" destId="{0FD60178-475E-49F8-AD99-35538AFBF115}" srcOrd="1" destOrd="0" presId="urn:microsoft.com/office/officeart/2018/2/layout/IconVerticalSolidList"/>
    <dgm:cxn modelId="{212837B0-6B0E-470C-BB71-D541DD71DFF5}" type="presParOf" srcId="{3540720E-5D32-4A22-A046-FB0C00758857}" destId="{5ADEEC61-A6CA-47B6-8B85-AB33FA72DB18}" srcOrd="2" destOrd="0" presId="urn:microsoft.com/office/officeart/2018/2/layout/IconVerticalSolidList"/>
    <dgm:cxn modelId="{44C7B3AE-914D-4D44-B844-D66FA0084002}" type="presParOf" srcId="{5ADEEC61-A6CA-47B6-8B85-AB33FA72DB18}" destId="{94F37C34-2967-49E2-AAF4-E33A7F0ED7AC}" srcOrd="0" destOrd="0" presId="urn:microsoft.com/office/officeart/2018/2/layout/IconVerticalSolidList"/>
    <dgm:cxn modelId="{B174AA9A-2FB7-4DB8-8428-D4C41800A846}" type="presParOf" srcId="{5ADEEC61-A6CA-47B6-8B85-AB33FA72DB18}" destId="{DBCDCD30-53ED-414F-A03B-1944FF28AEB0}" srcOrd="1" destOrd="0" presId="urn:microsoft.com/office/officeart/2018/2/layout/IconVerticalSolidList"/>
    <dgm:cxn modelId="{F2F8DFDE-ACAB-44F9-8ACD-E23EBA29DA06}" type="presParOf" srcId="{5ADEEC61-A6CA-47B6-8B85-AB33FA72DB18}" destId="{F65D9912-CD0B-4BA6-8051-7CD1146C2643}" srcOrd="2" destOrd="0" presId="urn:microsoft.com/office/officeart/2018/2/layout/IconVerticalSolidList"/>
    <dgm:cxn modelId="{25A7228A-C718-4483-A3FB-EF44D422A930}" type="presParOf" srcId="{5ADEEC61-A6CA-47B6-8B85-AB33FA72DB18}" destId="{E267065A-BF4D-44A6-B2A9-1A5DC4046F33}"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04DDC744-8542-4359-A35F-7BCA028A3227}"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ED022D24-0B42-4A12-B20D-43EB50AAF130}">
      <dgm:prSet/>
      <dgm:spPr/>
      <dgm:t>
        <a:bodyPr/>
        <a:lstStyle/>
        <a:p>
          <a:r>
            <a:rPr lang="tr-TR" b="1"/>
            <a:t>Kamulaştırma; </a:t>
          </a:r>
          <a:r>
            <a:rPr lang="tr-TR"/>
            <a:t>yabancı firmaların hepsinin ya da bir kısmının devlet eline alınması. </a:t>
          </a:r>
          <a:endParaRPr lang="en-US"/>
        </a:p>
      </dgm:t>
    </dgm:pt>
    <dgm:pt modelId="{68F7C86F-F67E-4CC2-A202-B8AC85E26690}" type="parTrans" cxnId="{6C0EB1BC-E452-406F-AC73-87F161D1F37E}">
      <dgm:prSet/>
      <dgm:spPr/>
      <dgm:t>
        <a:bodyPr/>
        <a:lstStyle/>
        <a:p>
          <a:endParaRPr lang="en-US"/>
        </a:p>
      </dgm:t>
    </dgm:pt>
    <dgm:pt modelId="{B9390D20-1E66-4F61-AAB3-DC689178BE2E}" type="sibTrans" cxnId="{6C0EB1BC-E452-406F-AC73-87F161D1F37E}">
      <dgm:prSet/>
      <dgm:spPr/>
      <dgm:t>
        <a:bodyPr/>
        <a:lstStyle/>
        <a:p>
          <a:endParaRPr lang="en-US"/>
        </a:p>
      </dgm:t>
    </dgm:pt>
    <dgm:pt modelId="{04BAFECE-6D59-43AA-9932-472DD79F6C95}">
      <dgm:prSet/>
      <dgm:spPr/>
      <dgm:t>
        <a:bodyPr/>
        <a:lstStyle/>
        <a:p>
          <a:r>
            <a:rPr lang="tr-TR"/>
            <a:t>Küba’da devrim sonrası Amerikan şeker firmalarının kamulaştırılması.</a:t>
          </a:r>
          <a:endParaRPr lang="en-US"/>
        </a:p>
      </dgm:t>
    </dgm:pt>
    <dgm:pt modelId="{E36B6AAC-073B-4C34-B1E3-599B8ABD3A9D}" type="parTrans" cxnId="{6126165F-1309-4575-83DB-EAA03B35CDDE}">
      <dgm:prSet/>
      <dgm:spPr/>
      <dgm:t>
        <a:bodyPr/>
        <a:lstStyle/>
        <a:p>
          <a:endParaRPr lang="en-US"/>
        </a:p>
      </dgm:t>
    </dgm:pt>
    <dgm:pt modelId="{E5412738-DA85-4F8E-9DC5-445BCB4DA74C}" type="sibTrans" cxnId="{6126165F-1309-4575-83DB-EAA03B35CDDE}">
      <dgm:prSet/>
      <dgm:spPr/>
      <dgm:t>
        <a:bodyPr/>
        <a:lstStyle/>
        <a:p>
          <a:endParaRPr lang="en-US"/>
        </a:p>
      </dgm:t>
    </dgm:pt>
    <dgm:pt modelId="{EA0F6B15-4D98-431E-BFE1-F15D655DC583}">
      <dgm:prSet/>
      <dgm:spPr/>
      <dgm:t>
        <a:bodyPr/>
        <a:lstStyle/>
        <a:p>
          <a:r>
            <a:rPr lang="tr-TR"/>
            <a:t>Asya’da yaşanan kriz sonrasında Güney Kore’nin Kia şirketini kamulaştırması.</a:t>
          </a:r>
          <a:endParaRPr lang="en-US"/>
        </a:p>
      </dgm:t>
    </dgm:pt>
    <dgm:pt modelId="{16B3CD15-D3CD-47C3-B2D2-885617B3A1F4}" type="parTrans" cxnId="{606033B5-9010-4465-A2D5-E34313920FC0}">
      <dgm:prSet/>
      <dgm:spPr/>
      <dgm:t>
        <a:bodyPr/>
        <a:lstStyle/>
        <a:p>
          <a:endParaRPr lang="en-US"/>
        </a:p>
      </dgm:t>
    </dgm:pt>
    <dgm:pt modelId="{D26B40F5-C9A1-4383-954F-4B78D46AFAC4}" type="sibTrans" cxnId="{606033B5-9010-4465-A2D5-E34313920FC0}">
      <dgm:prSet/>
      <dgm:spPr/>
      <dgm:t>
        <a:bodyPr/>
        <a:lstStyle/>
        <a:p>
          <a:endParaRPr lang="en-US"/>
        </a:p>
      </dgm:t>
    </dgm:pt>
    <dgm:pt modelId="{939388C3-1392-450B-9ED2-88DB18CB1819}" type="pres">
      <dgm:prSet presAssocID="{04DDC744-8542-4359-A35F-7BCA028A3227}" presName="linear" presStyleCnt="0">
        <dgm:presLayoutVars>
          <dgm:animLvl val="lvl"/>
          <dgm:resizeHandles val="exact"/>
        </dgm:presLayoutVars>
      </dgm:prSet>
      <dgm:spPr/>
    </dgm:pt>
    <dgm:pt modelId="{B2DE589B-7385-4759-98ED-A39D1E5AA0EC}" type="pres">
      <dgm:prSet presAssocID="{ED022D24-0B42-4A12-B20D-43EB50AAF130}" presName="parentText" presStyleLbl="node1" presStyleIdx="0" presStyleCnt="3">
        <dgm:presLayoutVars>
          <dgm:chMax val="0"/>
          <dgm:bulletEnabled val="1"/>
        </dgm:presLayoutVars>
      </dgm:prSet>
      <dgm:spPr/>
    </dgm:pt>
    <dgm:pt modelId="{07F6C960-E9C5-45A7-8CC0-CB3FA0ADB8E5}" type="pres">
      <dgm:prSet presAssocID="{B9390D20-1E66-4F61-AAB3-DC689178BE2E}" presName="spacer" presStyleCnt="0"/>
      <dgm:spPr/>
    </dgm:pt>
    <dgm:pt modelId="{363DCA08-B40A-44EF-A9D7-75244D515801}" type="pres">
      <dgm:prSet presAssocID="{04BAFECE-6D59-43AA-9932-472DD79F6C95}" presName="parentText" presStyleLbl="node1" presStyleIdx="1" presStyleCnt="3">
        <dgm:presLayoutVars>
          <dgm:chMax val="0"/>
          <dgm:bulletEnabled val="1"/>
        </dgm:presLayoutVars>
      </dgm:prSet>
      <dgm:spPr/>
    </dgm:pt>
    <dgm:pt modelId="{5F22B513-AC0A-4D4E-95C8-6A8FC44DFDB3}" type="pres">
      <dgm:prSet presAssocID="{E5412738-DA85-4F8E-9DC5-445BCB4DA74C}" presName="spacer" presStyleCnt="0"/>
      <dgm:spPr/>
    </dgm:pt>
    <dgm:pt modelId="{CB6A2AF8-676D-4A1B-9D33-C05D1873980B}" type="pres">
      <dgm:prSet presAssocID="{EA0F6B15-4D98-431E-BFE1-F15D655DC583}" presName="parentText" presStyleLbl="node1" presStyleIdx="2" presStyleCnt="3">
        <dgm:presLayoutVars>
          <dgm:chMax val="0"/>
          <dgm:bulletEnabled val="1"/>
        </dgm:presLayoutVars>
      </dgm:prSet>
      <dgm:spPr/>
    </dgm:pt>
  </dgm:ptLst>
  <dgm:cxnLst>
    <dgm:cxn modelId="{6126165F-1309-4575-83DB-EAA03B35CDDE}" srcId="{04DDC744-8542-4359-A35F-7BCA028A3227}" destId="{04BAFECE-6D59-43AA-9932-472DD79F6C95}" srcOrd="1" destOrd="0" parTransId="{E36B6AAC-073B-4C34-B1E3-599B8ABD3A9D}" sibTransId="{E5412738-DA85-4F8E-9DC5-445BCB4DA74C}"/>
    <dgm:cxn modelId="{A4744568-6DD4-4BCC-8F2A-5A7E88A8E6BB}" type="presOf" srcId="{EA0F6B15-4D98-431E-BFE1-F15D655DC583}" destId="{CB6A2AF8-676D-4A1B-9D33-C05D1873980B}" srcOrd="0" destOrd="0" presId="urn:microsoft.com/office/officeart/2005/8/layout/vList2"/>
    <dgm:cxn modelId="{56F5276A-C6E3-46D6-B012-C804FAF2AEB2}" type="presOf" srcId="{ED022D24-0B42-4A12-B20D-43EB50AAF130}" destId="{B2DE589B-7385-4759-98ED-A39D1E5AA0EC}" srcOrd="0" destOrd="0" presId="urn:microsoft.com/office/officeart/2005/8/layout/vList2"/>
    <dgm:cxn modelId="{C221F784-E04F-4FAA-87F7-1972B836D491}" type="presOf" srcId="{04DDC744-8542-4359-A35F-7BCA028A3227}" destId="{939388C3-1392-450B-9ED2-88DB18CB1819}" srcOrd="0" destOrd="0" presId="urn:microsoft.com/office/officeart/2005/8/layout/vList2"/>
    <dgm:cxn modelId="{606033B5-9010-4465-A2D5-E34313920FC0}" srcId="{04DDC744-8542-4359-A35F-7BCA028A3227}" destId="{EA0F6B15-4D98-431E-BFE1-F15D655DC583}" srcOrd="2" destOrd="0" parTransId="{16B3CD15-D3CD-47C3-B2D2-885617B3A1F4}" sibTransId="{D26B40F5-C9A1-4383-954F-4B78D46AFAC4}"/>
    <dgm:cxn modelId="{6C0EB1BC-E452-406F-AC73-87F161D1F37E}" srcId="{04DDC744-8542-4359-A35F-7BCA028A3227}" destId="{ED022D24-0B42-4A12-B20D-43EB50AAF130}" srcOrd="0" destOrd="0" parTransId="{68F7C86F-F67E-4CC2-A202-B8AC85E26690}" sibTransId="{B9390D20-1E66-4F61-AAB3-DC689178BE2E}"/>
    <dgm:cxn modelId="{349394F2-970E-428B-A3A8-02A53D8BE5B9}" type="presOf" srcId="{04BAFECE-6D59-43AA-9932-472DD79F6C95}" destId="{363DCA08-B40A-44EF-A9D7-75244D515801}" srcOrd="0" destOrd="0" presId="urn:microsoft.com/office/officeart/2005/8/layout/vList2"/>
    <dgm:cxn modelId="{A8D5F0D7-05B6-4AE5-90BF-9B764F460F33}" type="presParOf" srcId="{939388C3-1392-450B-9ED2-88DB18CB1819}" destId="{B2DE589B-7385-4759-98ED-A39D1E5AA0EC}" srcOrd="0" destOrd="0" presId="urn:microsoft.com/office/officeart/2005/8/layout/vList2"/>
    <dgm:cxn modelId="{ACD85D4A-2707-498B-8614-F1451B95AD93}" type="presParOf" srcId="{939388C3-1392-450B-9ED2-88DB18CB1819}" destId="{07F6C960-E9C5-45A7-8CC0-CB3FA0ADB8E5}" srcOrd="1" destOrd="0" presId="urn:microsoft.com/office/officeart/2005/8/layout/vList2"/>
    <dgm:cxn modelId="{B31D6294-AA52-4407-9862-59CD751E33F1}" type="presParOf" srcId="{939388C3-1392-450B-9ED2-88DB18CB1819}" destId="{363DCA08-B40A-44EF-A9D7-75244D515801}" srcOrd="2" destOrd="0" presId="urn:microsoft.com/office/officeart/2005/8/layout/vList2"/>
    <dgm:cxn modelId="{7A35660E-DF29-4661-B01B-C20A4ECED07E}" type="presParOf" srcId="{939388C3-1392-450B-9ED2-88DB18CB1819}" destId="{5F22B513-AC0A-4D4E-95C8-6A8FC44DFDB3}" srcOrd="3" destOrd="0" presId="urn:microsoft.com/office/officeart/2005/8/layout/vList2"/>
    <dgm:cxn modelId="{F61E04B5-DC60-4344-B964-0DA87F830A4B}" type="presParOf" srcId="{939388C3-1392-450B-9ED2-88DB18CB1819}" destId="{CB6A2AF8-676D-4A1B-9D33-C05D1873980B}"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74C534C5-84BC-4CF5-B4F9-0E5886F6A47F}" type="doc">
      <dgm:prSet loTypeId="urn:microsoft.com/office/officeart/2005/8/layout/default" loCatId="list" qsTypeId="urn:microsoft.com/office/officeart/2005/8/quickstyle/simple1" qsCatId="simple" csTypeId="urn:microsoft.com/office/officeart/2005/8/colors/colorful1" csCatId="colorful"/>
      <dgm:spPr/>
      <dgm:t>
        <a:bodyPr/>
        <a:lstStyle/>
        <a:p>
          <a:endParaRPr lang="en-US"/>
        </a:p>
      </dgm:t>
    </dgm:pt>
    <dgm:pt modelId="{FE909B52-B8D5-4DAB-B4D3-00B7E412C023}">
      <dgm:prSet/>
      <dgm:spPr/>
      <dgm:t>
        <a:bodyPr/>
        <a:lstStyle/>
        <a:p>
          <a:r>
            <a:rPr lang="tr-TR"/>
            <a:t>Firmaların kazandıkları parayı ülkelerine götürmelerini engellemek.</a:t>
          </a:r>
          <a:endParaRPr lang="en-US"/>
        </a:p>
      </dgm:t>
    </dgm:pt>
    <dgm:pt modelId="{2B9B6731-8E03-4831-BF16-5E7849CF58B6}" type="parTrans" cxnId="{E86A5BBE-32D3-4CBB-AD4C-CC8F83D1D86B}">
      <dgm:prSet/>
      <dgm:spPr/>
      <dgm:t>
        <a:bodyPr/>
        <a:lstStyle/>
        <a:p>
          <a:endParaRPr lang="en-US"/>
        </a:p>
      </dgm:t>
    </dgm:pt>
    <dgm:pt modelId="{5EEAE2DF-55B4-48D8-81BE-CC4A95424100}" type="sibTrans" cxnId="{E86A5BBE-32D3-4CBB-AD4C-CC8F83D1D86B}">
      <dgm:prSet/>
      <dgm:spPr/>
      <dgm:t>
        <a:bodyPr/>
        <a:lstStyle/>
        <a:p>
          <a:endParaRPr lang="en-US"/>
        </a:p>
      </dgm:t>
    </dgm:pt>
    <dgm:pt modelId="{DF78539C-226A-4251-A316-D8F8B7689405}">
      <dgm:prSet/>
      <dgm:spPr/>
      <dgm:t>
        <a:bodyPr/>
        <a:lstStyle/>
        <a:p>
          <a:r>
            <a:rPr lang="tr-TR"/>
            <a:t>Yerli katkı oranı zorunluluğu.</a:t>
          </a:r>
          <a:endParaRPr lang="en-US"/>
        </a:p>
      </dgm:t>
    </dgm:pt>
    <dgm:pt modelId="{9DF68602-9279-417E-B058-CF1EDDC38677}" type="parTrans" cxnId="{B558FA00-79E7-4149-8498-4B89DDBBA367}">
      <dgm:prSet/>
      <dgm:spPr/>
      <dgm:t>
        <a:bodyPr/>
        <a:lstStyle/>
        <a:p>
          <a:endParaRPr lang="en-US"/>
        </a:p>
      </dgm:t>
    </dgm:pt>
    <dgm:pt modelId="{55CCC64B-229F-4D1B-AFDB-57A8F5AEEE20}" type="sibTrans" cxnId="{B558FA00-79E7-4149-8498-4B89DDBBA367}">
      <dgm:prSet/>
      <dgm:spPr/>
      <dgm:t>
        <a:bodyPr/>
        <a:lstStyle/>
        <a:p>
          <a:endParaRPr lang="en-US"/>
        </a:p>
      </dgm:t>
    </dgm:pt>
    <dgm:pt modelId="{E190E99F-D162-42C6-BD9A-170B0F770614}">
      <dgm:prSet/>
      <dgm:spPr/>
      <dgm:t>
        <a:bodyPr/>
        <a:lstStyle/>
        <a:p>
          <a:r>
            <a:rPr lang="tr-TR"/>
            <a:t>İthalat kotaları </a:t>
          </a:r>
          <a:endParaRPr lang="en-US"/>
        </a:p>
      </dgm:t>
    </dgm:pt>
    <dgm:pt modelId="{C75EA4A5-BFE9-4772-8A12-7B3106D92A24}" type="parTrans" cxnId="{B88A5B01-AA75-4039-B612-460EB19352AA}">
      <dgm:prSet/>
      <dgm:spPr/>
      <dgm:t>
        <a:bodyPr/>
        <a:lstStyle/>
        <a:p>
          <a:endParaRPr lang="en-US"/>
        </a:p>
      </dgm:t>
    </dgm:pt>
    <dgm:pt modelId="{2267F595-DDC8-4736-BFF7-A61029AEE84B}" type="sibTrans" cxnId="{B88A5B01-AA75-4039-B612-460EB19352AA}">
      <dgm:prSet/>
      <dgm:spPr/>
      <dgm:t>
        <a:bodyPr/>
        <a:lstStyle/>
        <a:p>
          <a:endParaRPr lang="en-US"/>
        </a:p>
      </dgm:t>
    </dgm:pt>
    <dgm:pt modelId="{D246D22A-1025-4B36-A8A1-889C35EC2907}">
      <dgm:prSet/>
      <dgm:spPr/>
      <dgm:t>
        <a:bodyPr/>
        <a:lstStyle/>
        <a:p>
          <a:r>
            <a:rPr lang="tr-TR"/>
            <a:t>Fiyat kontrolleri</a:t>
          </a:r>
          <a:endParaRPr lang="en-US"/>
        </a:p>
      </dgm:t>
    </dgm:pt>
    <dgm:pt modelId="{6ABB673F-2663-4DD5-8A38-ABA015F090F5}" type="parTrans" cxnId="{9830DB0E-29C1-48C0-9BC4-6663879A6BB9}">
      <dgm:prSet/>
      <dgm:spPr/>
      <dgm:t>
        <a:bodyPr/>
        <a:lstStyle/>
        <a:p>
          <a:endParaRPr lang="en-US"/>
        </a:p>
      </dgm:t>
    </dgm:pt>
    <dgm:pt modelId="{AA62CEE3-C7D5-4B3E-B343-2A488EBCE4F1}" type="sibTrans" cxnId="{9830DB0E-29C1-48C0-9BC4-6663879A6BB9}">
      <dgm:prSet/>
      <dgm:spPr/>
      <dgm:t>
        <a:bodyPr/>
        <a:lstStyle/>
        <a:p>
          <a:endParaRPr lang="en-US"/>
        </a:p>
      </dgm:t>
    </dgm:pt>
    <dgm:pt modelId="{4810F9D1-0DAF-4798-8B3B-BE070920EEBB}">
      <dgm:prSet/>
      <dgm:spPr/>
      <dgm:t>
        <a:bodyPr/>
        <a:lstStyle/>
        <a:p>
          <a:r>
            <a:rPr lang="tr-TR"/>
            <a:t>Ayrımcı gümrük tarifeleri. </a:t>
          </a:r>
          <a:endParaRPr lang="en-US"/>
        </a:p>
      </dgm:t>
    </dgm:pt>
    <dgm:pt modelId="{65FE2D77-0BD6-4429-B7D6-713D6A22C2B5}" type="parTrans" cxnId="{510AAF87-22B7-47E6-9B5F-9AA994E504C5}">
      <dgm:prSet/>
      <dgm:spPr/>
      <dgm:t>
        <a:bodyPr/>
        <a:lstStyle/>
        <a:p>
          <a:endParaRPr lang="en-US"/>
        </a:p>
      </dgm:t>
    </dgm:pt>
    <dgm:pt modelId="{CB23D720-6B05-4421-BD07-859E058313B9}" type="sibTrans" cxnId="{510AAF87-22B7-47E6-9B5F-9AA994E504C5}">
      <dgm:prSet/>
      <dgm:spPr/>
      <dgm:t>
        <a:bodyPr/>
        <a:lstStyle/>
        <a:p>
          <a:endParaRPr lang="en-US"/>
        </a:p>
      </dgm:t>
    </dgm:pt>
    <dgm:pt modelId="{F5FC3A78-A514-41F4-AA40-EAB97E2A4A66}" type="pres">
      <dgm:prSet presAssocID="{74C534C5-84BC-4CF5-B4F9-0E5886F6A47F}" presName="diagram" presStyleCnt="0">
        <dgm:presLayoutVars>
          <dgm:dir/>
          <dgm:resizeHandles val="exact"/>
        </dgm:presLayoutVars>
      </dgm:prSet>
      <dgm:spPr/>
    </dgm:pt>
    <dgm:pt modelId="{951EDFA7-CE63-472A-9299-0F0FB5B13A56}" type="pres">
      <dgm:prSet presAssocID="{FE909B52-B8D5-4DAB-B4D3-00B7E412C023}" presName="node" presStyleLbl="node1" presStyleIdx="0" presStyleCnt="5">
        <dgm:presLayoutVars>
          <dgm:bulletEnabled val="1"/>
        </dgm:presLayoutVars>
      </dgm:prSet>
      <dgm:spPr/>
    </dgm:pt>
    <dgm:pt modelId="{0F67CC38-3882-4970-9386-C5E7E36CEF5B}" type="pres">
      <dgm:prSet presAssocID="{5EEAE2DF-55B4-48D8-81BE-CC4A95424100}" presName="sibTrans" presStyleCnt="0"/>
      <dgm:spPr/>
    </dgm:pt>
    <dgm:pt modelId="{D7EEBD7B-9EA5-4FB7-BA0B-750EE65E2A47}" type="pres">
      <dgm:prSet presAssocID="{DF78539C-226A-4251-A316-D8F8B7689405}" presName="node" presStyleLbl="node1" presStyleIdx="1" presStyleCnt="5">
        <dgm:presLayoutVars>
          <dgm:bulletEnabled val="1"/>
        </dgm:presLayoutVars>
      </dgm:prSet>
      <dgm:spPr/>
    </dgm:pt>
    <dgm:pt modelId="{98F053D7-DC83-41E4-A195-243A6BC927BA}" type="pres">
      <dgm:prSet presAssocID="{55CCC64B-229F-4D1B-AFDB-57A8F5AEEE20}" presName="sibTrans" presStyleCnt="0"/>
      <dgm:spPr/>
    </dgm:pt>
    <dgm:pt modelId="{97523F9C-5B8E-4E7D-B0DE-9D3B9D225514}" type="pres">
      <dgm:prSet presAssocID="{E190E99F-D162-42C6-BD9A-170B0F770614}" presName="node" presStyleLbl="node1" presStyleIdx="2" presStyleCnt="5">
        <dgm:presLayoutVars>
          <dgm:bulletEnabled val="1"/>
        </dgm:presLayoutVars>
      </dgm:prSet>
      <dgm:spPr/>
    </dgm:pt>
    <dgm:pt modelId="{9F0F691E-C133-4F73-8B3C-BDFEBFC6D1BC}" type="pres">
      <dgm:prSet presAssocID="{2267F595-DDC8-4736-BFF7-A61029AEE84B}" presName="sibTrans" presStyleCnt="0"/>
      <dgm:spPr/>
    </dgm:pt>
    <dgm:pt modelId="{FA888B6B-5B18-4DF4-948D-4D760086ECB9}" type="pres">
      <dgm:prSet presAssocID="{D246D22A-1025-4B36-A8A1-889C35EC2907}" presName="node" presStyleLbl="node1" presStyleIdx="3" presStyleCnt="5">
        <dgm:presLayoutVars>
          <dgm:bulletEnabled val="1"/>
        </dgm:presLayoutVars>
      </dgm:prSet>
      <dgm:spPr/>
    </dgm:pt>
    <dgm:pt modelId="{FAA10F08-80D0-4E22-9EED-FE725EB23AD1}" type="pres">
      <dgm:prSet presAssocID="{AA62CEE3-C7D5-4B3E-B343-2A488EBCE4F1}" presName="sibTrans" presStyleCnt="0"/>
      <dgm:spPr/>
    </dgm:pt>
    <dgm:pt modelId="{0CA2F16D-D6DF-41B3-839F-46F5C872C41A}" type="pres">
      <dgm:prSet presAssocID="{4810F9D1-0DAF-4798-8B3B-BE070920EEBB}" presName="node" presStyleLbl="node1" presStyleIdx="4" presStyleCnt="5">
        <dgm:presLayoutVars>
          <dgm:bulletEnabled val="1"/>
        </dgm:presLayoutVars>
      </dgm:prSet>
      <dgm:spPr/>
    </dgm:pt>
  </dgm:ptLst>
  <dgm:cxnLst>
    <dgm:cxn modelId="{B558FA00-79E7-4149-8498-4B89DDBBA367}" srcId="{74C534C5-84BC-4CF5-B4F9-0E5886F6A47F}" destId="{DF78539C-226A-4251-A316-D8F8B7689405}" srcOrd="1" destOrd="0" parTransId="{9DF68602-9279-417E-B058-CF1EDDC38677}" sibTransId="{55CCC64B-229F-4D1B-AFDB-57A8F5AEEE20}"/>
    <dgm:cxn modelId="{B88A5B01-AA75-4039-B612-460EB19352AA}" srcId="{74C534C5-84BC-4CF5-B4F9-0E5886F6A47F}" destId="{E190E99F-D162-42C6-BD9A-170B0F770614}" srcOrd="2" destOrd="0" parTransId="{C75EA4A5-BFE9-4772-8A12-7B3106D92A24}" sibTransId="{2267F595-DDC8-4736-BFF7-A61029AEE84B}"/>
    <dgm:cxn modelId="{9830DB0E-29C1-48C0-9BC4-6663879A6BB9}" srcId="{74C534C5-84BC-4CF5-B4F9-0E5886F6A47F}" destId="{D246D22A-1025-4B36-A8A1-889C35EC2907}" srcOrd="3" destOrd="0" parTransId="{6ABB673F-2663-4DD5-8A38-ABA015F090F5}" sibTransId="{AA62CEE3-C7D5-4B3E-B343-2A488EBCE4F1}"/>
    <dgm:cxn modelId="{746A132B-3C6E-4C5B-B76A-9525A6DFBF0F}" type="presOf" srcId="{FE909B52-B8D5-4DAB-B4D3-00B7E412C023}" destId="{951EDFA7-CE63-472A-9299-0F0FB5B13A56}" srcOrd="0" destOrd="0" presId="urn:microsoft.com/office/officeart/2005/8/layout/default"/>
    <dgm:cxn modelId="{A1906B80-23BF-468E-96B8-F17B7681D9D8}" type="presOf" srcId="{DF78539C-226A-4251-A316-D8F8B7689405}" destId="{D7EEBD7B-9EA5-4FB7-BA0B-750EE65E2A47}" srcOrd="0" destOrd="0" presId="urn:microsoft.com/office/officeart/2005/8/layout/default"/>
    <dgm:cxn modelId="{510AAF87-22B7-47E6-9B5F-9AA994E504C5}" srcId="{74C534C5-84BC-4CF5-B4F9-0E5886F6A47F}" destId="{4810F9D1-0DAF-4798-8B3B-BE070920EEBB}" srcOrd="4" destOrd="0" parTransId="{65FE2D77-0BD6-4429-B7D6-713D6A22C2B5}" sibTransId="{CB23D720-6B05-4421-BD07-859E058313B9}"/>
    <dgm:cxn modelId="{65DCE992-312A-46A2-BA13-1BCCFA236168}" type="presOf" srcId="{E190E99F-D162-42C6-BD9A-170B0F770614}" destId="{97523F9C-5B8E-4E7D-B0DE-9D3B9D225514}" srcOrd="0" destOrd="0" presId="urn:microsoft.com/office/officeart/2005/8/layout/default"/>
    <dgm:cxn modelId="{12C848AE-0122-4900-9360-5AC577539FE9}" type="presOf" srcId="{4810F9D1-0DAF-4798-8B3B-BE070920EEBB}" destId="{0CA2F16D-D6DF-41B3-839F-46F5C872C41A}" srcOrd="0" destOrd="0" presId="urn:microsoft.com/office/officeart/2005/8/layout/default"/>
    <dgm:cxn modelId="{AEF47AB7-A851-4CC9-A6E6-D208EA9126F6}" type="presOf" srcId="{74C534C5-84BC-4CF5-B4F9-0E5886F6A47F}" destId="{F5FC3A78-A514-41F4-AA40-EAB97E2A4A66}" srcOrd="0" destOrd="0" presId="urn:microsoft.com/office/officeart/2005/8/layout/default"/>
    <dgm:cxn modelId="{E86A5BBE-32D3-4CBB-AD4C-CC8F83D1D86B}" srcId="{74C534C5-84BC-4CF5-B4F9-0E5886F6A47F}" destId="{FE909B52-B8D5-4DAB-B4D3-00B7E412C023}" srcOrd="0" destOrd="0" parTransId="{2B9B6731-8E03-4831-BF16-5E7849CF58B6}" sibTransId="{5EEAE2DF-55B4-48D8-81BE-CC4A95424100}"/>
    <dgm:cxn modelId="{D17703E6-8B46-462D-AAFD-73E46D498759}" type="presOf" srcId="{D246D22A-1025-4B36-A8A1-889C35EC2907}" destId="{FA888B6B-5B18-4DF4-948D-4D760086ECB9}" srcOrd="0" destOrd="0" presId="urn:microsoft.com/office/officeart/2005/8/layout/default"/>
    <dgm:cxn modelId="{4CCBE928-3D99-4260-9C7B-EBF49C2E0B76}" type="presParOf" srcId="{F5FC3A78-A514-41F4-AA40-EAB97E2A4A66}" destId="{951EDFA7-CE63-472A-9299-0F0FB5B13A56}" srcOrd="0" destOrd="0" presId="urn:microsoft.com/office/officeart/2005/8/layout/default"/>
    <dgm:cxn modelId="{D9747290-6446-4B1B-A05C-69AD97C21B81}" type="presParOf" srcId="{F5FC3A78-A514-41F4-AA40-EAB97E2A4A66}" destId="{0F67CC38-3882-4970-9386-C5E7E36CEF5B}" srcOrd="1" destOrd="0" presId="urn:microsoft.com/office/officeart/2005/8/layout/default"/>
    <dgm:cxn modelId="{CBC3F2A5-B3EA-4382-826F-2610DCB40CF5}" type="presParOf" srcId="{F5FC3A78-A514-41F4-AA40-EAB97E2A4A66}" destId="{D7EEBD7B-9EA5-4FB7-BA0B-750EE65E2A47}" srcOrd="2" destOrd="0" presId="urn:microsoft.com/office/officeart/2005/8/layout/default"/>
    <dgm:cxn modelId="{EC2D6B07-E400-4971-8EC4-A7FAC4EF7BC3}" type="presParOf" srcId="{F5FC3A78-A514-41F4-AA40-EAB97E2A4A66}" destId="{98F053D7-DC83-41E4-A195-243A6BC927BA}" srcOrd="3" destOrd="0" presId="urn:microsoft.com/office/officeart/2005/8/layout/default"/>
    <dgm:cxn modelId="{E90A12F9-A0A2-4B18-A445-571D197AA3B5}" type="presParOf" srcId="{F5FC3A78-A514-41F4-AA40-EAB97E2A4A66}" destId="{97523F9C-5B8E-4E7D-B0DE-9D3B9D225514}" srcOrd="4" destOrd="0" presId="urn:microsoft.com/office/officeart/2005/8/layout/default"/>
    <dgm:cxn modelId="{4A9B1745-D027-4034-BA51-BDAEEA803695}" type="presParOf" srcId="{F5FC3A78-A514-41F4-AA40-EAB97E2A4A66}" destId="{9F0F691E-C133-4F73-8B3C-BDFEBFC6D1BC}" srcOrd="5" destOrd="0" presId="urn:microsoft.com/office/officeart/2005/8/layout/default"/>
    <dgm:cxn modelId="{CB25EAE1-0AC7-411B-A1B4-D8333262C6E2}" type="presParOf" srcId="{F5FC3A78-A514-41F4-AA40-EAB97E2A4A66}" destId="{FA888B6B-5B18-4DF4-948D-4D760086ECB9}" srcOrd="6" destOrd="0" presId="urn:microsoft.com/office/officeart/2005/8/layout/default"/>
    <dgm:cxn modelId="{8D9FDE05-676D-42FB-B3BD-6D962C40DDFC}" type="presParOf" srcId="{F5FC3A78-A514-41F4-AA40-EAB97E2A4A66}" destId="{FAA10F08-80D0-4E22-9EED-FE725EB23AD1}" srcOrd="7" destOrd="0" presId="urn:microsoft.com/office/officeart/2005/8/layout/default"/>
    <dgm:cxn modelId="{4D783B26-C70B-437D-94E9-5894D4E7976B}" type="presParOf" srcId="{F5FC3A78-A514-41F4-AA40-EAB97E2A4A66}" destId="{0CA2F16D-D6DF-41B3-839F-46F5C872C41A}"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39CBEC77-95D7-4D52-ACD6-C75A2D9C922F}" type="doc">
      <dgm:prSet loTypeId="urn:microsoft.com/office/officeart/2005/8/layout/process4" loCatId="process" qsTypeId="urn:microsoft.com/office/officeart/2005/8/quickstyle/simple5" qsCatId="simple" csTypeId="urn:microsoft.com/office/officeart/2005/8/colors/colorful1" csCatId="colorful"/>
      <dgm:spPr/>
      <dgm:t>
        <a:bodyPr/>
        <a:lstStyle/>
        <a:p>
          <a:endParaRPr lang="en-US"/>
        </a:p>
      </dgm:t>
    </dgm:pt>
    <dgm:pt modelId="{6D65E01F-2DED-4906-BD87-054C436384DA}">
      <dgm:prSet/>
      <dgm:spPr/>
      <dgm:t>
        <a:bodyPr/>
        <a:lstStyle/>
        <a:p>
          <a:r>
            <a:rPr lang="tr-TR"/>
            <a:t>Uluslararası pazarlarda faaliyette bulunmak isteyen işletme mutlaka;</a:t>
          </a:r>
          <a:endParaRPr lang="en-US"/>
        </a:p>
      </dgm:t>
    </dgm:pt>
    <dgm:pt modelId="{1B3E72D8-C96F-43A1-B7E4-E045A284F001}" type="parTrans" cxnId="{0D3AF7D6-DDC2-4017-941B-448D9F6EDA13}">
      <dgm:prSet/>
      <dgm:spPr/>
      <dgm:t>
        <a:bodyPr/>
        <a:lstStyle/>
        <a:p>
          <a:endParaRPr lang="en-US"/>
        </a:p>
      </dgm:t>
    </dgm:pt>
    <dgm:pt modelId="{FDC00B9F-DD62-4827-A98B-2A5564EEA4F9}" type="sibTrans" cxnId="{0D3AF7D6-DDC2-4017-941B-448D9F6EDA13}">
      <dgm:prSet/>
      <dgm:spPr/>
      <dgm:t>
        <a:bodyPr/>
        <a:lstStyle/>
        <a:p>
          <a:endParaRPr lang="en-US"/>
        </a:p>
      </dgm:t>
    </dgm:pt>
    <dgm:pt modelId="{153E59F2-EB55-4312-8BA3-2DB3AB73A935}">
      <dgm:prSet/>
      <dgm:spPr/>
      <dgm:t>
        <a:bodyPr/>
        <a:lstStyle/>
        <a:p>
          <a:r>
            <a:rPr lang="tr-TR"/>
            <a:t>İş yapılacak ülkelerdeki kültürel özellikleri araştırmalı,</a:t>
          </a:r>
          <a:endParaRPr lang="en-US"/>
        </a:p>
      </dgm:t>
    </dgm:pt>
    <dgm:pt modelId="{79D4515E-083A-4A39-84D1-EDBD14724622}" type="parTrans" cxnId="{BE154E63-8AF4-4711-9667-28568EA4703C}">
      <dgm:prSet/>
      <dgm:spPr/>
      <dgm:t>
        <a:bodyPr/>
        <a:lstStyle/>
        <a:p>
          <a:endParaRPr lang="en-US"/>
        </a:p>
      </dgm:t>
    </dgm:pt>
    <dgm:pt modelId="{33A38ACC-4701-4D4B-967F-D4199E034BEA}" type="sibTrans" cxnId="{BE154E63-8AF4-4711-9667-28568EA4703C}">
      <dgm:prSet/>
      <dgm:spPr/>
      <dgm:t>
        <a:bodyPr/>
        <a:lstStyle/>
        <a:p>
          <a:endParaRPr lang="en-US"/>
        </a:p>
      </dgm:t>
    </dgm:pt>
    <dgm:pt modelId="{4299D8A4-6491-4E1E-8C4D-3B7E9B26CE75}">
      <dgm:prSet/>
      <dgm:spPr/>
      <dgm:t>
        <a:bodyPr/>
        <a:lstStyle/>
        <a:p>
          <a:r>
            <a:rPr lang="tr-TR"/>
            <a:t>Pazarı veya ürünleri algılama biçimlerini etkileyebilecek kültürel özelliklere mutlaka pazarlama sürecinde dikkate almalıdır.</a:t>
          </a:r>
          <a:endParaRPr lang="en-US"/>
        </a:p>
      </dgm:t>
    </dgm:pt>
    <dgm:pt modelId="{5450A5AF-CCF9-4C2B-8FA7-3BC6479C08C9}" type="parTrans" cxnId="{CBE4B237-502F-418D-A211-84A02E7573FF}">
      <dgm:prSet/>
      <dgm:spPr/>
      <dgm:t>
        <a:bodyPr/>
        <a:lstStyle/>
        <a:p>
          <a:endParaRPr lang="en-US"/>
        </a:p>
      </dgm:t>
    </dgm:pt>
    <dgm:pt modelId="{2C94F971-E4F6-43E4-80A0-955024DEB6F4}" type="sibTrans" cxnId="{CBE4B237-502F-418D-A211-84A02E7573FF}">
      <dgm:prSet/>
      <dgm:spPr/>
      <dgm:t>
        <a:bodyPr/>
        <a:lstStyle/>
        <a:p>
          <a:endParaRPr lang="en-US"/>
        </a:p>
      </dgm:t>
    </dgm:pt>
    <dgm:pt modelId="{AC0CC413-EAAF-4301-9CCD-E5198978F635}" type="pres">
      <dgm:prSet presAssocID="{39CBEC77-95D7-4D52-ACD6-C75A2D9C922F}" presName="Name0" presStyleCnt="0">
        <dgm:presLayoutVars>
          <dgm:dir/>
          <dgm:animLvl val="lvl"/>
          <dgm:resizeHandles val="exact"/>
        </dgm:presLayoutVars>
      </dgm:prSet>
      <dgm:spPr/>
    </dgm:pt>
    <dgm:pt modelId="{F35754CB-FAB9-4605-AF9D-CEC21147B378}" type="pres">
      <dgm:prSet presAssocID="{6D65E01F-2DED-4906-BD87-054C436384DA}" presName="boxAndChildren" presStyleCnt="0"/>
      <dgm:spPr/>
    </dgm:pt>
    <dgm:pt modelId="{ECAA021D-97F7-47DB-8670-513DE08C4737}" type="pres">
      <dgm:prSet presAssocID="{6D65E01F-2DED-4906-BD87-054C436384DA}" presName="parentTextBox" presStyleLbl="node1" presStyleIdx="0" presStyleCnt="1"/>
      <dgm:spPr/>
    </dgm:pt>
    <dgm:pt modelId="{AA1B6ED5-CCB1-49D4-9B92-7C5348821B11}" type="pres">
      <dgm:prSet presAssocID="{6D65E01F-2DED-4906-BD87-054C436384DA}" presName="entireBox" presStyleLbl="node1" presStyleIdx="0" presStyleCnt="1"/>
      <dgm:spPr/>
    </dgm:pt>
    <dgm:pt modelId="{C90F4E9B-AF70-468F-9FEF-3A6059B86680}" type="pres">
      <dgm:prSet presAssocID="{6D65E01F-2DED-4906-BD87-054C436384DA}" presName="descendantBox" presStyleCnt="0"/>
      <dgm:spPr/>
    </dgm:pt>
    <dgm:pt modelId="{8574150D-1FF1-4461-A6E7-5CEE29D6D83F}" type="pres">
      <dgm:prSet presAssocID="{153E59F2-EB55-4312-8BA3-2DB3AB73A935}" presName="childTextBox" presStyleLbl="fgAccFollowNode1" presStyleIdx="0" presStyleCnt="2">
        <dgm:presLayoutVars>
          <dgm:bulletEnabled val="1"/>
        </dgm:presLayoutVars>
      </dgm:prSet>
      <dgm:spPr/>
    </dgm:pt>
    <dgm:pt modelId="{A1FC01E5-8932-44B6-A324-0EDDACA60B36}" type="pres">
      <dgm:prSet presAssocID="{4299D8A4-6491-4E1E-8C4D-3B7E9B26CE75}" presName="childTextBox" presStyleLbl="fgAccFollowNode1" presStyleIdx="1" presStyleCnt="2">
        <dgm:presLayoutVars>
          <dgm:bulletEnabled val="1"/>
        </dgm:presLayoutVars>
      </dgm:prSet>
      <dgm:spPr/>
    </dgm:pt>
  </dgm:ptLst>
  <dgm:cxnLst>
    <dgm:cxn modelId="{BFD79F29-239F-4442-9843-9D6BD73916F0}" type="presOf" srcId="{6D65E01F-2DED-4906-BD87-054C436384DA}" destId="{ECAA021D-97F7-47DB-8670-513DE08C4737}" srcOrd="0" destOrd="0" presId="urn:microsoft.com/office/officeart/2005/8/layout/process4"/>
    <dgm:cxn modelId="{CBE4B237-502F-418D-A211-84A02E7573FF}" srcId="{6D65E01F-2DED-4906-BD87-054C436384DA}" destId="{4299D8A4-6491-4E1E-8C4D-3B7E9B26CE75}" srcOrd="1" destOrd="0" parTransId="{5450A5AF-CCF9-4C2B-8FA7-3BC6479C08C9}" sibTransId="{2C94F971-E4F6-43E4-80A0-955024DEB6F4}"/>
    <dgm:cxn modelId="{BE154E63-8AF4-4711-9667-28568EA4703C}" srcId="{6D65E01F-2DED-4906-BD87-054C436384DA}" destId="{153E59F2-EB55-4312-8BA3-2DB3AB73A935}" srcOrd="0" destOrd="0" parTransId="{79D4515E-083A-4A39-84D1-EDBD14724622}" sibTransId="{33A38ACC-4701-4D4B-967F-D4199E034BEA}"/>
    <dgm:cxn modelId="{E20ED56C-4AB0-4006-B1F3-83AA0BD3A887}" type="presOf" srcId="{153E59F2-EB55-4312-8BA3-2DB3AB73A935}" destId="{8574150D-1FF1-4461-A6E7-5CEE29D6D83F}" srcOrd="0" destOrd="0" presId="urn:microsoft.com/office/officeart/2005/8/layout/process4"/>
    <dgm:cxn modelId="{355B4F52-E4B3-4B5C-80AF-CE6788FDF8D3}" type="presOf" srcId="{6D65E01F-2DED-4906-BD87-054C436384DA}" destId="{AA1B6ED5-CCB1-49D4-9B92-7C5348821B11}" srcOrd="1" destOrd="0" presId="urn:microsoft.com/office/officeart/2005/8/layout/process4"/>
    <dgm:cxn modelId="{851ED252-271D-40F7-A445-37AC16FCD8EF}" type="presOf" srcId="{39CBEC77-95D7-4D52-ACD6-C75A2D9C922F}" destId="{AC0CC413-EAAF-4301-9CCD-E5198978F635}" srcOrd="0" destOrd="0" presId="urn:microsoft.com/office/officeart/2005/8/layout/process4"/>
    <dgm:cxn modelId="{203913CA-FB09-432F-B644-3DC983E679D3}" type="presOf" srcId="{4299D8A4-6491-4E1E-8C4D-3B7E9B26CE75}" destId="{A1FC01E5-8932-44B6-A324-0EDDACA60B36}" srcOrd="0" destOrd="0" presId="urn:microsoft.com/office/officeart/2005/8/layout/process4"/>
    <dgm:cxn modelId="{0D3AF7D6-DDC2-4017-941B-448D9F6EDA13}" srcId="{39CBEC77-95D7-4D52-ACD6-C75A2D9C922F}" destId="{6D65E01F-2DED-4906-BD87-054C436384DA}" srcOrd="0" destOrd="0" parTransId="{1B3E72D8-C96F-43A1-B7E4-E045A284F001}" sibTransId="{FDC00B9F-DD62-4827-A98B-2A5564EEA4F9}"/>
    <dgm:cxn modelId="{E2B0ECAA-AE76-4A9F-A332-92D22F87037B}" type="presParOf" srcId="{AC0CC413-EAAF-4301-9CCD-E5198978F635}" destId="{F35754CB-FAB9-4605-AF9D-CEC21147B378}" srcOrd="0" destOrd="0" presId="urn:microsoft.com/office/officeart/2005/8/layout/process4"/>
    <dgm:cxn modelId="{059B3A61-2AF7-491A-8617-F94581171796}" type="presParOf" srcId="{F35754CB-FAB9-4605-AF9D-CEC21147B378}" destId="{ECAA021D-97F7-47DB-8670-513DE08C4737}" srcOrd="0" destOrd="0" presId="urn:microsoft.com/office/officeart/2005/8/layout/process4"/>
    <dgm:cxn modelId="{3B2FE0EE-F775-48E2-8F56-2655809B62C3}" type="presParOf" srcId="{F35754CB-FAB9-4605-AF9D-CEC21147B378}" destId="{AA1B6ED5-CCB1-49D4-9B92-7C5348821B11}" srcOrd="1" destOrd="0" presId="urn:microsoft.com/office/officeart/2005/8/layout/process4"/>
    <dgm:cxn modelId="{A46C0758-645D-4C80-8389-65922D1736A7}" type="presParOf" srcId="{F35754CB-FAB9-4605-AF9D-CEC21147B378}" destId="{C90F4E9B-AF70-468F-9FEF-3A6059B86680}" srcOrd="2" destOrd="0" presId="urn:microsoft.com/office/officeart/2005/8/layout/process4"/>
    <dgm:cxn modelId="{DDA80CC0-B7EC-4D0D-AED5-E4901AE27B06}" type="presParOf" srcId="{C90F4E9B-AF70-468F-9FEF-3A6059B86680}" destId="{8574150D-1FF1-4461-A6E7-5CEE29D6D83F}" srcOrd="0" destOrd="0" presId="urn:microsoft.com/office/officeart/2005/8/layout/process4"/>
    <dgm:cxn modelId="{FD08504C-7D3E-47C3-9F78-C16EE65AF8E5}" type="presParOf" srcId="{C90F4E9B-AF70-468F-9FEF-3A6059B86680}" destId="{A1FC01E5-8932-44B6-A324-0EDDACA60B36}" srcOrd="1"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D44B7C8-CFF4-4745-8234-9D4F45696312}"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A17B3D3A-7624-4E81-9C05-E1F4BDFE162D}">
      <dgm:prSet/>
      <dgm:spPr/>
      <dgm:t>
        <a:bodyPr/>
        <a:lstStyle/>
        <a:p>
          <a:r>
            <a:rPr lang="tr-TR"/>
            <a:t>Berlin duvarının 1989 yılında yıkılması,</a:t>
          </a:r>
          <a:endParaRPr lang="en-US"/>
        </a:p>
      </dgm:t>
    </dgm:pt>
    <dgm:pt modelId="{D976AEE5-AE76-4C38-A2BD-809A2E10E3C4}" type="parTrans" cxnId="{4BA8B723-C8B0-4EAC-9A37-073091A84C66}">
      <dgm:prSet/>
      <dgm:spPr/>
      <dgm:t>
        <a:bodyPr/>
        <a:lstStyle/>
        <a:p>
          <a:endParaRPr lang="en-US"/>
        </a:p>
      </dgm:t>
    </dgm:pt>
    <dgm:pt modelId="{3ACFE699-BB9C-437B-B5A1-04026C255AD9}" type="sibTrans" cxnId="{4BA8B723-C8B0-4EAC-9A37-073091A84C66}">
      <dgm:prSet/>
      <dgm:spPr/>
      <dgm:t>
        <a:bodyPr/>
        <a:lstStyle/>
        <a:p>
          <a:endParaRPr lang="en-US"/>
        </a:p>
      </dgm:t>
    </dgm:pt>
    <dgm:pt modelId="{1A072AEB-6091-4645-A1BB-50DAF7674593}">
      <dgm:prSet/>
      <dgm:spPr/>
      <dgm:t>
        <a:bodyPr/>
        <a:lstStyle/>
        <a:p>
          <a:r>
            <a:rPr lang="tr-TR"/>
            <a:t>İnternetin ortaya çıkışı,</a:t>
          </a:r>
          <a:endParaRPr lang="en-US"/>
        </a:p>
      </dgm:t>
    </dgm:pt>
    <dgm:pt modelId="{AC2911B4-B1EF-448C-96AE-9F683B3B9B23}" type="parTrans" cxnId="{A995F701-7BFB-4D4F-8A8E-B975436A82BC}">
      <dgm:prSet/>
      <dgm:spPr/>
      <dgm:t>
        <a:bodyPr/>
        <a:lstStyle/>
        <a:p>
          <a:endParaRPr lang="en-US"/>
        </a:p>
      </dgm:t>
    </dgm:pt>
    <dgm:pt modelId="{4A5BABC2-3833-45F0-9DE6-502CACA57AD8}" type="sibTrans" cxnId="{A995F701-7BFB-4D4F-8A8E-B975436A82BC}">
      <dgm:prSet/>
      <dgm:spPr/>
      <dgm:t>
        <a:bodyPr/>
        <a:lstStyle/>
        <a:p>
          <a:endParaRPr lang="en-US"/>
        </a:p>
      </dgm:t>
    </dgm:pt>
    <dgm:pt modelId="{04FF9895-0391-428C-9886-E894FFCB7427}">
      <dgm:prSet/>
      <dgm:spPr/>
      <dgm:t>
        <a:bodyPr/>
        <a:lstStyle/>
        <a:p>
          <a:r>
            <a:rPr lang="tr-TR"/>
            <a:t>Yazılımlar ile birlikte makinelerin ilerlemesi,</a:t>
          </a:r>
          <a:endParaRPr lang="en-US"/>
        </a:p>
      </dgm:t>
    </dgm:pt>
    <dgm:pt modelId="{6085D5AC-9243-4E86-A042-A625C6B08084}" type="parTrans" cxnId="{B0470CB4-8B56-430C-869D-D5645E0E12AE}">
      <dgm:prSet/>
      <dgm:spPr/>
      <dgm:t>
        <a:bodyPr/>
        <a:lstStyle/>
        <a:p>
          <a:endParaRPr lang="en-US"/>
        </a:p>
      </dgm:t>
    </dgm:pt>
    <dgm:pt modelId="{5AB11627-FA03-4FE9-9F19-ADCA70999385}" type="sibTrans" cxnId="{B0470CB4-8B56-430C-869D-D5645E0E12AE}">
      <dgm:prSet/>
      <dgm:spPr/>
      <dgm:t>
        <a:bodyPr/>
        <a:lstStyle/>
        <a:p>
          <a:endParaRPr lang="en-US"/>
        </a:p>
      </dgm:t>
    </dgm:pt>
    <dgm:pt modelId="{D8281A65-ECEF-48B0-9A1D-172D47012771}">
      <dgm:prSet/>
      <dgm:spPr/>
      <dgm:t>
        <a:bodyPr/>
        <a:lstStyle/>
        <a:p>
          <a:r>
            <a:rPr lang="tr-TR"/>
            <a:t>Açık kaynak sistemleri, bloglar,</a:t>
          </a:r>
          <a:endParaRPr lang="en-US"/>
        </a:p>
      </dgm:t>
    </dgm:pt>
    <dgm:pt modelId="{ECB4F72F-5A04-41AF-84D1-E3684CA9FA29}" type="parTrans" cxnId="{82A47257-EF4A-42FC-B9D6-DF88277086AD}">
      <dgm:prSet/>
      <dgm:spPr/>
      <dgm:t>
        <a:bodyPr/>
        <a:lstStyle/>
        <a:p>
          <a:endParaRPr lang="en-US"/>
        </a:p>
      </dgm:t>
    </dgm:pt>
    <dgm:pt modelId="{33D30DAF-9445-4D44-9918-E502C515CCA9}" type="sibTrans" cxnId="{82A47257-EF4A-42FC-B9D6-DF88277086AD}">
      <dgm:prSet/>
      <dgm:spPr/>
      <dgm:t>
        <a:bodyPr/>
        <a:lstStyle/>
        <a:p>
          <a:endParaRPr lang="en-US"/>
        </a:p>
      </dgm:t>
    </dgm:pt>
    <dgm:pt modelId="{A9EE5034-8FFD-4EE8-B75C-4D525EC044EB}">
      <dgm:prSet/>
      <dgm:spPr/>
      <dgm:t>
        <a:bodyPr/>
        <a:lstStyle/>
        <a:p>
          <a:r>
            <a:rPr lang="tr-TR"/>
            <a:t>Dış kaynak kullanımı,</a:t>
          </a:r>
          <a:endParaRPr lang="en-US"/>
        </a:p>
      </dgm:t>
    </dgm:pt>
    <dgm:pt modelId="{0CAFA475-29EB-40D7-955D-A2B03AD894B7}" type="parTrans" cxnId="{AE0608B8-8CA1-4616-ABA3-6A60467E01CE}">
      <dgm:prSet/>
      <dgm:spPr/>
      <dgm:t>
        <a:bodyPr/>
        <a:lstStyle/>
        <a:p>
          <a:endParaRPr lang="en-US"/>
        </a:p>
      </dgm:t>
    </dgm:pt>
    <dgm:pt modelId="{2026C55F-DE38-40AA-BFF0-F933326A7485}" type="sibTrans" cxnId="{AE0608B8-8CA1-4616-ABA3-6A60467E01CE}">
      <dgm:prSet/>
      <dgm:spPr/>
      <dgm:t>
        <a:bodyPr/>
        <a:lstStyle/>
        <a:p>
          <a:endParaRPr lang="en-US"/>
        </a:p>
      </dgm:t>
    </dgm:pt>
    <dgm:pt modelId="{61ADD50E-E22A-42A6-9B59-FC0C6C3935F6}" type="pres">
      <dgm:prSet presAssocID="{6D44B7C8-CFF4-4745-8234-9D4F45696312}" presName="linear" presStyleCnt="0">
        <dgm:presLayoutVars>
          <dgm:animLvl val="lvl"/>
          <dgm:resizeHandles val="exact"/>
        </dgm:presLayoutVars>
      </dgm:prSet>
      <dgm:spPr/>
    </dgm:pt>
    <dgm:pt modelId="{C6DB5F72-6344-428C-9744-622BDBE12F07}" type="pres">
      <dgm:prSet presAssocID="{A17B3D3A-7624-4E81-9C05-E1F4BDFE162D}" presName="parentText" presStyleLbl="node1" presStyleIdx="0" presStyleCnt="5">
        <dgm:presLayoutVars>
          <dgm:chMax val="0"/>
          <dgm:bulletEnabled val="1"/>
        </dgm:presLayoutVars>
      </dgm:prSet>
      <dgm:spPr/>
    </dgm:pt>
    <dgm:pt modelId="{C90AED36-E16A-4575-A083-2DAD84DE23F6}" type="pres">
      <dgm:prSet presAssocID="{3ACFE699-BB9C-437B-B5A1-04026C255AD9}" presName="spacer" presStyleCnt="0"/>
      <dgm:spPr/>
    </dgm:pt>
    <dgm:pt modelId="{62ADF192-B90E-4504-944E-33778A95F6D4}" type="pres">
      <dgm:prSet presAssocID="{1A072AEB-6091-4645-A1BB-50DAF7674593}" presName="parentText" presStyleLbl="node1" presStyleIdx="1" presStyleCnt="5">
        <dgm:presLayoutVars>
          <dgm:chMax val="0"/>
          <dgm:bulletEnabled val="1"/>
        </dgm:presLayoutVars>
      </dgm:prSet>
      <dgm:spPr/>
    </dgm:pt>
    <dgm:pt modelId="{F4D556BC-046F-4ED6-92EA-EC376449CCA9}" type="pres">
      <dgm:prSet presAssocID="{4A5BABC2-3833-45F0-9DE6-502CACA57AD8}" presName="spacer" presStyleCnt="0"/>
      <dgm:spPr/>
    </dgm:pt>
    <dgm:pt modelId="{7D65335A-B39D-46D8-8744-A692080857EE}" type="pres">
      <dgm:prSet presAssocID="{04FF9895-0391-428C-9886-E894FFCB7427}" presName="parentText" presStyleLbl="node1" presStyleIdx="2" presStyleCnt="5">
        <dgm:presLayoutVars>
          <dgm:chMax val="0"/>
          <dgm:bulletEnabled val="1"/>
        </dgm:presLayoutVars>
      </dgm:prSet>
      <dgm:spPr/>
    </dgm:pt>
    <dgm:pt modelId="{4076DE07-3AAC-4F5E-8E96-0D7738248EC1}" type="pres">
      <dgm:prSet presAssocID="{5AB11627-FA03-4FE9-9F19-ADCA70999385}" presName="spacer" presStyleCnt="0"/>
      <dgm:spPr/>
    </dgm:pt>
    <dgm:pt modelId="{04BD7EE7-BE81-4D43-B247-EB05E04C4178}" type="pres">
      <dgm:prSet presAssocID="{D8281A65-ECEF-48B0-9A1D-172D47012771}" presName="parentText" presStyleLbl="node1" presStyleIdx="3" presStyleCnt="5">
        <dgm:presLayoutVars>
          <dgm:chMax val="0"/>
          <dgm:bulletEnabled val="1"/>
        </dgm:presLayoutVars>
      </dgm:prSet>
      <dgm:spPr/>
    </dgm:pt>
    <dgm:pt modelId="{0B70CD2D-3FB0-4FCE-AC29-3F0BF9131C40}" type="pres">
      <dgm:prSet presAssocID="{33D30DAF-9445-4D44-9918-E502C515CCA9}" presName="spacer" presStyleCnt="0"/>
      <dgm:spPr/>
    </dgm:pt>
    <dgm:pt modelId="{B848D276-14F6-4D88-8D39-E3B690F122B3}" type="pres">
      <dgm:prSet presAssocID="{A9EE5034-8FFD-4EE8-B75C-4D525EC044EB}" presName="parentText" presStyleLbl="node1" presStyleIdx="4" presStyleCnt="5">
        <dgm:presLayoutVars>
          <dgm:chMax val="0"/>
          <dgm:bulletEnabled val="1"/>
        </dgm:presLayoutVars>
      </dgm:prSet>
      <dgm:spPr/>
    </dgm:pt>
  </dgm:ptLst>
  <dgm:cxnLst>
    <dgm:cxn modelId="{A995F701-7BFB-4D4F-8A8E-B975436A82BC}" srcId="{6D44B7C8-CFF4-4745-8234-9D4F45696312}" destId="{1A072AEB-6091-4645-A1BB-50DAF7674593}" srcOrd="1" destOrd="0" parTransId="{AC2911B4-B1EF-448C-96AE-9F683B3B9B23}" sibTransId="{4A5BABC2-3833-45F0-9DE6-502CACA57AD8}"/>
    <dgm:cxn modelId="{4BA8B723-C8B0-4EAC-9A37-073091A84C66}" srcId="{6D44B7C8-CFF4-4745-8234-9D4F45696312}" destId="{A17B3D3A-7624-4E81-9C05-E1F4BDFE162D}" srcOrd="0" destOrd="0" parTransId="{D976AEE5-AE76-4C38-A2BD-809A2E10E3C4}" sibTransId="{3ACFE699-BB9C-437B-B5A1-04026C255AD9}"/>
    <dgm:cxn modelId="{A1B1233E-B393-42EC-95D5-B1960C7AC6EB}" type="presOf" srcId="{6D44B7C8-CFF4-4745-8234-9D4F45696312}" destId="{61ADD50E-E22A-42A6-9B59-FC0C6C3935F6}" srcOrd="0" destOrd="0" presId="urn:microsoft.com/office/officeart/2005/8/layout/vList2"/>
    <dgm:cxn modelId="{2D97B36B-00B8-4BE2-83A2-C6A78B6F0B27}" type="presOf" srcId="{A9EE5034-8FFD-4EE8-B75C-4D525EC044EB}" destId="{B848D276-14F6-4D88-8D39-E3B690F122B3}" srcOrd="0" destOrd="0" presId="urn:microsoft.com/office/officeart/2005/8/layout/vList2"/>
    <dgm:cxn modelId="{82A47257-EF4A-42FC-B9D6-DF88277086AD}" srcId="{6D44B7C8-CFF4-4745-8234-9D4F45696312}" destId="{D8281A65-ECEF-48B0-9A1D-172D47012771}" srcOrd="3" destOrd="0" parTransId="{ECB4F72F-5A04-41AF-84D1-E3684CA9FA29}" sibTransId="{33D30DAF-9445-4D44-9918-E502C515CCA9}"/>
    <dgm:cxn modelId="{13A235A5-3908-40AA-9186-4454583B05B7}" type="presOf" srcId="{1A072AEB-6091-4645-A1BB-50DAF7674593}" destId="{62ADF192-B90E-4504-944E-33778A95F6D4}" srcOrd="0" destOrd="0" presId="urn:microsoft.com/office/officeart/2005/8/layout/vList2"/>
    <dgm:cxn modelId="{B0470CB4-8B56-430C-869D-D5645E0E12AE}" srcId="{6D44B7C8-CFF4-4745-8234-9D4F45696312}" destId="{04FF9895-0391-428C-9886-E894FFCB7427}" srcOrd="2" destOrd="0" parTransId="{6085D5AC-9243-4E86-A042-A625C6B08084}" sibTransId="{5AB11627-FA03-4FE9-9F19-ADCA70999385}"/>
    <dgm:cxn modelId="{AE0608B8-8CA1-4616-ABA3-6A60467E01CE}" srcId="{6D44B7C8-CFF4-4745-8234-9D4F45696312}" destId="{A9EE5034-8FFD-4EE8-B75C-4D525EC044EB}" srcOrd="4" destOrd="0" parTransId="{0CAFA475-29EB-40D7-955D-A2B03AD894B7}" sibTransId="{2026C55F-DE38-40AA-BFF0-F933326A7485}"/>
    <dgm:cxn modelId="{FEE37DC9-918A-4D06-AC2A-08CEE47C6AC1}" type="presOf" srcId="{A17B3D3A-7624-4E81-9C05-E1F4BDFE162D}" destId="{C6DB5F72-6344-428C-9744-622BDBE12F07}" srcOrd="0" destOrd="0" presId="urn:microsoft.com/office/officeart/2005/8/layout/vList2"/>
    <dgm:cxn modelId="{43A486DA-E266-4CBD-A417-318AC44188F0}" type="presOf" srcId="{D8281A65-ECEF-48B0-9A1D-172D47012771}" destId="{04BD7EE7-BE81-4D43-B247-EB05E04C4178}" srcOrd="0" destOrd="0" presId="urn:microsoft.com/office/officeart/2005/8/layout/vList2"/>
    <dgm:cxn modelId="{1DA0DCF4-E4A4-406D-A7B5-F3D7824B7EA1}" type="presOf" srcId="{04FF9895-0391-428C-9886-E894FFCB7427}" destId="{7D65335A-B39D-46D8-8744-A692080857EE}" srcOrd="0" destOrd="0" presId="urn:microsoft.com/office/officeart/2005/8/layout/vList2"/>
    <dgm:cxn modelId="{5AE03C12-9B14-4E79-A144-CFA389E8CC2F}" type="presParOf" srcId="{61ADD50E-E22A-42A6-9B59-FC0C6C3935F6}" destId="{C6DB5F72-6344-428C-9744-622BDBE12F07}" srcOrd="0" destOrd="0" presId="urn:microsoft.com/office/officeart/2005/8/layout/vList2"/>
    <dgm:cxn modelId="{EABF79E1-3071-49F5-8AB1-A9FC504B5273}" type="presParOf" srcId="{61ADD50E-E22A-42A6-9B59-FC0C6C3935F6}" destId="{C90AED36-E16A-4575-A083-2DAD84DE23F6}" srcOrd="1" destOrd="0" presId="urn:microsoft.com/office/officeart/2005/8/layout/vList2"/>
    <dgm:cxn modelId="{14AC08E0-48EA-40D3-A7D3-D9B9C50D51E7}" type="presParOf" srcId="{61ADD50E-E22A-42A6-9B59-FC0C6C3935F6}" destId="{62ADF192-B90E-4504-944E-33778A95F6D4}" srcOrd="2" destOrd="0" presId="urn:microsoft.com/office/officeart/2005/8/layout/vList2"/>
    <dgm:cxn modelId="{52D9CAEB-C129-44EC-BF8A-8B7E31DFD099}" type="presParOf" srcId="{61ADD50E-E22A-42A6-9B59-FC0C6C3935F6}" destId="{F4D556BC-046F-4ED6-92EA-EC376449CCA9}" srcOrd="3" destOrd="0" presId="urn:microsoft.com/office/officeart/2005/8/layout/vList2"/>
    <dgm:cxn modelId="{835E4FEF-07A2-4A1E-A15D-320D05994E45}" type="presParOf" srcId="{61ADD50E-E22A-42A6-9B59-FC0C6C3935F6}" destId="{7D65335A-B39D-46D8-8744-A692080857EE}" srcOrd="4" destOrd="0" presId="urn:microsoft.com/office/officeart/2005/8/layout/vList2"/>
    <dgm:cxn modelId="{64C95075-17C4-458C-B5D4-48F6EF3AE0E5}" type="presParOf" srcId="{61ADD50E-E22A-42A6-9B59-FC0C6C3935F6}" destId="{4076DE07-3AAC-4F5E-8E96-0D7738248EC1}" srcOrd="5" destOrd="0" presId="urn:microsoft.com/office/officeart/2005/8/layout/vList2"/>
    <dgm:cxn modelId="{783E84AD-F597-4ED9-8F30-02067EEDF0A2}" type="presParOf" srcId="{61ADD50E-E22A-42A6-9B59-FC0C6C3935F6}" destId="{04BD7EE7-BE81-4D43-B247-EB05E04C4178}" srcOrd="6" destOrd="0" presId="urn:microsoft.com/office/officeart/2005/8/layout/vList2"/>
    <dgm:cxn modelId="{6E8A49C1-7D09-4667-8196-BE5FFAC38967}" type="presParOf" srcId="{61ADD50E-E22A-42A6-9B59-FC0C6C3935F6}" destId="{0B70CD2D-3FB0-4FCE-AC29-3F0BF9131C40}" srcOrd="7" destOrd="0" presId="urn:microsoft.com/office/officeart/2005/8/layout/vList2"/>
    <dgm:cxn modelId="{8088788F-A55F-404A-AF91-1074844C40D6}" type="presParOf" srcId="{61ADD50E-E22A-42A6-9B59-FC0C6C3935F6}" destId="{B848D276-14F6-4D88-8D39-E3B690F122B3}" srcOrd="8"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1F9D48A6-7B75-410C-AEF6-B452F66CA506}"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F31969C5-EA22-4166-A8D4-17C941208A7E}">
      <dgm:prSet/>
      <dgm:spPr/>
      <dgm:t>
        <a:bodyPr/>
        <a:lstStyle/>
        <a:p>
          <a:r>
            <a:rPr lang="tr-TR"/>
            <a:t>Kültür; nesilden nesile aktarılan bir grup insan tarafından geliştirilmiş yaşam biçimidir. </a:t>
          </a:r>
          <a:endParaRPr lang="en-US"/>
        </a:p>
      </dgm:t>
    </dgm:pt>
    <dgm:pt modelId="{2A2B945B-FE9A-47A1-B199-66C01CE76A0B}" type="parTrans" cxnId="{788FC984-E44E-40E7-80D0-CD8DE21CB46D}">
      <dgm:prSet/>
      <dgm:spPr/>
      <dgm:t>
        <a:bodyPr/>
        <a:lstStyle/>
        <a:p>
          <a:endParaRPr lang="en-US"/>
        </a:p>
      </dgm:t>
    </dgm:pt>
    <dgm:pt modelId="{4D8B4177-BD75-48C5-A0C5-D283221C61E5}" type="sibTrans" cxnId="{788FC984-E44E-40E7-80D0-CD8DE21CB46D}">
      <dgm:prSet/>
      <dgm:spPr/>
      <dgm:t>
        <a:bodyPr/>
        <a:lstStyle/>
        <a:p>
          <a:endParaRPr lang="en-US"/>
        </a:p>
      </dgm:t>
    </dgm:pt>
    <dgm:pt modelId="{C6A72605-21E3-4875-A0FB-C6F8A4B1E8DC}">
      <dgm:prSet/>
      <dgm:spPr/>
      <dgm:t>
        <a:bodyPr/>
        <a:lstStyle/>
        <a:p>
          <a:r>
            <a:rPr lang="tr-TR"/>
            <a:t>Kültür, bilinçli veya bilinç dışı değer, tutum ve sembolleri içerir. </a:t>
          </a:r>
          <a:endParaRPr lang="en-US"/>
        </a:p>
      </dgm:t>
    </dgm:pt>
    <dgm:pt modelId="{6D5EED2A-C6A9-4C87-B06B-240376B0441A}" type="parTrans" cxnId="{644FB75E-BAFD-43B2-8AAE-7FB1BC2450E5}">
      <dgm:prSet/>
      <dgm:spPr/>
      <dgm:t>
        <a:bodyPr/>
        <a:lstStyle/>
        <a:p>
          <a:endParaRPr lang="en-US"/>
        </a:p>
      </dgm:t>
    </dgm:pt>
    <dgm:pt modelId="{5107EF73-A221-4B8F-AB69-9D42C0B5D0BD}" type="sibTrans" cxnId="{644FB75E-BAFD-43B2-8AAE-7FB1BC2450E5}">
      <dgm:prSet/>
      <dgm:spPr/>
      <dgm:t>
        <a:bodyPr/>
        <a:lstStyle/>
        <a:p>
          <a:endParaRPr lang="en-US"/>
        </a:p>
      </dgm:t>
    </dgm:pt>
    <dgm:pt modelId="{818F4872-E0C7-470D-A8FC-B96CBA3EF4FA}">
      <dgm:prSet/>
      <dgm:spPr/>
      <dgm:t>
        <a:bodyPr/>
        <a:lstStyle/>
        <a:p>
          <a:r>
            <a:rPr lang="tr-TR"/>
            <a:t>Kültür hem fiziksel (kıyafetler, kullanılan araçlar) hem de fiziksel olmayan (din, değer ve inanışlardır) biçimdedir.</a:t>
          </a:r>
          <a:endParaRPr lang="en-US"/>
        </a:p>
      </dgm:t>
    </dgm:pt>
    <dgm:pt modelId="{5BF735C1-5D43-4D12-8D76-728B15C12076}" type="parTrans" cxnId="{90BBE587-70DB-4D3F-B10A-5BAF12711591}">
      <dgm:prSet/>
      <dgm:spPr/>
      <dgm:t>
        <a:bodyPr/>
        <a:lstStyle/>
        <a:p>
          <a:endParaRPr lang="en-US"/>
        </a:p>
      </dgm:t>
    </dgm:pt>
    <dgm:pt modelId="{C6B1A1CE-8EB1-45EC-BE65-CB39F48E64DB}" type="sibTrans" cxnId="{90BBE587-70DB-4D3F-B10A-5BAF12711591}">
      <dgm:prSet/>
      <dgm:spPr/>
      <dgm:t>
        <a:bodyPr/>
        <a:lstStyle/>
        <a:p>
          <a:endParaRPr lang="en-US"/>
        </a:p>
      </dgm:t>
    </dgm:pt>
    <dgm:pt modelId="{7D6A117A-EC66-46E9-AD61-CAF5D9C255D2}">
      <dgm:prSet/>
      <dgm:spPr/>
      <dgm:t>
        <a:bodyPr/>
        <a:lstStyle/>
        <a:p>
          <a:r>
            <a:rPr lang="tr-TR"/>
            <a:t>Kültür, bir kategorideki insanları diğerlerinden ayıran toplumsal hafızadır.</a:t>
          </a:r>
          <a:endParaRPr lang="en-US"/>
        </a:p>
      </dgm:t>
    </dgm:pt>
    <dgm:pt modelId="{5AC2BEEE-0B6B-4575-B72E-13D77B88BCC8}" type="parTrans" cxnId="{8494F601-96A7-4F8A-835D-E1500344BCB2}">
      <dgm:prSet/>
      <dgm:spPr/>
      <dgm:t>
        <a:bodyPr/>
        <a:lstStyle/>
        <a:p>
          <a:endParaRPr lang="en-US"/>
        </a:p>
      </dgm:t>
    </dgm:pt>
    <dgm:pt modelId="{1F8CD866-3EB5-4991-8161-D7EB9E347C7C}" type="sibTrans" cxnId="{8494F601-96A7-4F8A-835D-E1500344BCB2}">
      <dgm:prSet/>
      <dgm:spPr/>
      <dgm:t>
        <a:bodyPr/>
        <a:lstStyle/>
        <a:p>
          <a:endParaRPr lang="en-US"/>
        </a:p>
      </dgm:t>
    </dgm:pt>
    <dgm:pt modelId="{E2CD67F9-3CF5-4C55-AAD5-9AC0DE7FC2DD}" type="pres">
      <dgm:prSet presAssocID="{1F9D48A6-7B75-410C-AEF6-B452F66CA506}" presName="linear" presStyleCnt="0">
        <dgm:presLayoutVars>
          <dgm:animLvl val="lvl"/>
          <dgm:resizeHandles val="exact"/>
        </dgm:presLayoutVars>
      </dgm:prSet>
      <dgm:spPr/>
    </dgm:pt>
    <dgm:pt modelId="{AB1BD178-60EE-47CC-B760-3DC7D29BE39E}" type="pres">
      <dgm:prSet presAssocID="{F31969C5-EA22-4166-A8D4-17C941208A7E}" presName="parentText" presStyleLbl="node1" presStyleIdx="0" presStyleCnt="4">
        <dgm:presLayoutVars>
          <dgm:chMax val="0"/>
          <dgm:bulletEnabled val="1"/>
        </dgm:presLayoutVars>
      </dgm:prSet>
      <dgm:spPr/>
    </dgm:pt>
    <dgm:pt modelId="{F1B0A634-B677-4610-916F-AADCF413E478}" type="pres">
      <dgm:prSet presAssocID="{4D8B4177-BD75-48C5-A0C5-D283221C61E5}" presName="spacer" presStyleCnt="0"/>
      <dgm:spPr/>
    </dgm:pt>
    <dgm:pt modelId="{CA63E474-3589-4A00-9612-CD12EEEBD798}" type="pres">
      <dgm:prSet presAssocID="{C6A72605-21E3-4875-A0FB-C6F8A4B1E8DC}" presName="parentText" presStyleLbl="node1" presStyleIdx="1" presStyleCnt="4">
        <dgm:presLayoutVars>
          <dgm:chMax val="0"/>
          <dgm:bulletEnabled val="1"/>
        </dgm:presLayoutVars>
      </dgm:prSet>
      <dgm:spPr/>
    </dgm:pt>
    <dgm:pt modelId="{10C49DC4-0128-4E0E-8F8D-31A82DB0A952}" type="pres">
      <dgm:prSet presAssocID="{5107EF73-A221-4B8F-AB69-9D42C0B5D0BD}" presName="spacer" presStyleCnt="0"/>
      <dgm:spPr/>
    </dgm:pt>
    <dgm:pt modelId="{2698D22A-2772-4495-8FF6-40102ADA1A8B}" type="pres">
      <dgm:prSet presAssocID="{818F4872-E0C7-470D-A8FC-B96CBA3EF4FA}" presName="parentText" presStyleLbl="node1" presStyleIdx="2" presStyleCnt="4">
        <dgm:presLayoutVars>
          <dgm:chMax val="0"/>
          <dgm:bulletEnabled val="1"/>
        </dgm:presLayoutVars>
      </dgm:prSet>
      <dgm:spPr/>
    </dgm:pt>
    <dgm:pt modelId="{37F6A07F-1011-4933-B178-698BD38D688D}" type="pres">
      <dgm:prSet presAssocID="{C6B1A1CE-8EB1-45EC-BE65-CB39F48E64DB}" presName="spacer" presStyleCnt="0"/>
      <dgm:spPr/>
    </dgm:pt>
    <dgm:pt modelId="{969B9DE8-4FEB-475C-81D0-4DB6D52947BF}" type="pres">
      <dgm:prSet presAssocID="{7D6A117A-EC66-46E9-AD61-CAF5D9C255D2}" presName="parentText" presStyleLbl="node1" presStyleIdx="3" presStyleCnt="4">
        <dgm:presLayoutVars>
          <dgm:chMax val="0"/>
          <dgm:bulletEnabled val="1"/>
        </dgm:presLayoutVars>
      </dgm:prSet>
      <dgm:spPr/>
    </dgm:pt>
  </dgm:ptLst>
  <dgm:cxnLst>
    <dgm:cxn modelId="{8494F601-96A7-4F8A-835D-E1500344BCB2}" srcId="{1F9D48A6-7B75-410C-AEF6-B452F66CA506}" destId="{7D6A117A-EC66-46E9-AD61-CAF5D9C255D2}" srcOrd="3" destOrd="0" parTransId="{5AC2BEEE-0B6B-4575-B72E-13D77B88BCC8}" sibTransId="{1F8CD866-3EB5-4991-8161-D7EB9E347C7C}"/>
    <dgm:cxn modelId="{644FB75E-BAFD-43B2-8AAE-7FB1BC2450E5}" srcId="{1F9D48A6-7B75-410C-AEF6-B452F66CA506}" destId="{C6A72605-21E3-4875-A0FB-C6F8A4B1E8DC}" srcOrd="1" destOrd="0" parTransId="{6D5EED2A-C6A9-4C87-B06B-240376B0441A}" sibTransId="{5107EF73-A221-4B8F-AB69-9D42C0B5D0BD}"/>
    <dgm:cxn modelId="{5019B96A-398A-4574-97BB-B5A3CC827322}" type="presOf" srcId="{818F4872-E0C7-470D-A8FC-B96CBA3EF4FA}" destId="{2698D22A-2772-4495-8FF6-40102ADA1A8B}" srcOrd="0" destOrd="0" presId="urn:microsoft.com/office/officeart/2005/8/layout/vList2"/>
    <dgm:cxn modelId="{12E46254-8C32-4B3E-9132-B6AC5FC8B504}" type="presOf" srcId="{1F9D48A6-7B75-410C-AEF6-B452F66CA506}" destId="{E2CD67F9-3CF5-4C55-AAD5-9AC0DE7FC2DD}" srcOrd="0" destOrd="0" presId="urn:microsoft.com/office/officeart/2005/8/layout/vList2"/>
    <dgm:cxn modelId="{45FAF276-CE82-4D03-A535-8A008291E21A}" type="presOf" srcId="{7D6A117A-EC66-46E9-AD61-CAF5D9C255D2}" destId="{969B9DE8-4FEB-475C-81D0-4DB6D52947BF}" srcOrd="0" destOrd="0" presId="urn:microsoft.com/office/officeart/2005/8/layout/vList2"/>
    <dgm:cxn modelId="{788FC984-E44E-40E7-80D0-CD8DE21CB46D}" srcId="{1F9D48A6-7B75-410C-AEF6-B452F66CA506}" destId="{F31969C5-EA22-4166-A8D4-17C941208A7E}" srcOrd="0" destOrd="0" parTransId="{2A2B945B-FE9A-47A1-B199-66C01CE76A0B}" sibTransId="{4D8B4177-BD75-48C5-A0C5-D283221C61E5}"/>
    <dgm:cxn modelId="{EF00F285-3E82-45EF-9CFD-12721650B136}" type="presOf" srcId="{C6A72605-21E3-4875-A0FB-C6F8A4B1E8DC}" destId="{CA63E474-3589-4A00-9612-CD12EEEBD798}" srcOrd="0" destOrd="0" presId="urn:microsoft.com/office/officeart/2005/8/layout/vList2"/>
    <dgm:cxn modelId="{90BBE587-70DB-4D3F-B10A-5BAF12711591}" srcId="{1F9D48A6-7B75-410C-AEF6-B452F66CA506}" destId="{818F4872-E0C7-470D-A8FC-B96CBA3EF4FA}" srcOrd="2" destOrd="0" parTransId="{5BF735C1-5D43-4D12-8D76-728B15C12076}" sibTransId="{C6B1A1CE-8EB1-45EC-BE65-CB39F48E64DB}"/>
    <dgm:cxn modelId="{6CA873E8-456D-402A-A2AA-82F8B246F1EA}" type="presOf" srcId="{F31969C5-EA22-4166-A8D4-17C941208A7E}" destId="{AB1BD178-60EE-47CC-B760-3DC7D29BE39E}" srcOrd="0" destOrd="0" presId="urn:microsoft.com/office/officeart/2005/8/layout/vList2"/>
    <dgm:cxn modelId="{9FE05343-D08A-4643-B381-58F978B3EBFB}" type="presParOf" srcId="{E2CD67F9-3CF5-4C55-AAD5-9AC0DE7FC2DD}" destId="{AB1BD178-60EE-47CC-B760-3DC7D29BE39E}" srcOrd="0" destOrd="0" presId="urn:microsoft.com/office/officeart/2005/8/layout/vList2"/>
    <dgm:cxn modelId="{06AF9C99-9C7C-432E-80D9-8AA2F44E4756}" type="presParOf" srcId="{E2CD67F9-3CF5-4C55-AAD5-9AC0DE7FC2DD}" destId="{F1B0A634-B677-4610-916F-AADCF413E478}" srcOrd="1" destOrd="0" presId="urn:microsoft.com/office/officeart/2005/8/layout/vList2"/>
    <dgm:cxn modelId="{4F5BC88E-63B1-4796-B809-6A8B7A359347}" type="presParOf" srcId="{E2CD67F9-3CF5-4C55-AAD5-9AC0DE7FC2DD}" destId="{CA63E474-3589-4A00-9612-CD12EEEBD798}" srcOrd="2" destOrd="0" presId="urn:microsoft.com/office/officeart/2005/8/layout/vList2"/>
    <dgm:cxn modelId="{43BA8253-122B-4567-A280-3B5F8425D05C}" type="presParOf" srcId="{E2CD67F9-3CF5-4C55-AAD5-9AC0DE7FC2DD}" destId="{10C49DC4-0128-4E0E-8F8D-31A82DB0A952}" srcOrd="3" destOrd="0" presId="urn:microsoft.com/office/officeart/2005/8/layout/vList2"/>
    <dgm:cxn modelId="{AF5BA790-AAAA-461B-BC62-DC82D1F7C095}" type="presParOf" srcId="{E2CD67F9-3CF5-4C55-AAD5-9AC0DE7FC2DD}" destId="{2698D22A-2772-4495-8FF6-40102ADA1A8B}" srcOrd="4" destOrd="0" presId="urn:microsoft.com/office/officeart/2005/8/layout/vList2"/>
    <dgm:cxn modelId="{86478015-926A-4903-941C-3DF2CD1F1B56}" type="presParOf" srcId="{E2CD67F9-3CF5-4C55-AAD5-9AC0DE7FC2DD}" destId="{37F6A07F-1011-4933-B178-698BD38D688D}" srcOrd="5" destOrd="0" presId="urn:microsoft.com/office/officeart/2005/8/layout/vList2"/>
    <dgm:cxn modelId="{3D3C38B9-F0C6-4204-8ED0-22D30EB3E33C}" type="presParOf" srcId="{E2CD67F9-3CF5-4C55-AAD5-9AC0DE7FC2DD}" destId="{969B9DE8-4FEB-475C-81D0-4DB6D52947BF}" srcOrd="6"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E6F9EB20-3328-4A7B-A0F4-6B9AB2C1092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BBEB8B14-234C-4E82-9E1D-C4964E0224A8}">
      <dgm:prSet/>
      <dgm:spPr/>
      <dgm:t>
        <a:bodyPr/>
        <a:lstStyle/>
        <a:p>
          <a:r>
            <a:rPr lang="tr-TR"/>
            <a:t>Kültür; bireyin, bir topluluğun üyesi olarak kazandığı ve grup üyeleri tarafından paylaşılan bilgi, dil, inanç, yiyecek alışkanlıkları, sanat, dini inanış, müzik, teknoloji, çalışma kuralları, ahlaki değerler ile diğer yetenek ve alışkanlıkların tamamıdır. </a:t>
          </a:r>
          <a:endParaRPr lang="en-US"/>
        </a:p>
      </dgm:t>
    </dgm:pt>
    <dgm:pt modelId="{79789201-5049-4003-B10A-856F47C532B1}" type="parTrans" cxnId="{0A1AD7CC-5770-4834-AB03-0A7040FBE70B}">
      <dgm:prSet/>
      <dgm:spPr/>
      <dgm:t>
        <a:bodyPr/>
        <a:lstStyle/>
        <a:p>
          <a:endParaRPr lang="en-US"/>
        </a:p>
      </dgm:t>
    </dgm:pt>
    <dgm:pt modelId="{BAFF4B83-2A48-45BF-A4A1-4EF2D282C204}" type="sibTrans" cxnId="{0A1AD7CC-5770-4834-AB03-0A7040FBE70B}">
      <dgm:prSet/>
      <dgm:spPr/>
      <dgm:t>
        <a:bodyPr/>
        <a:lstStyle/>
        <a:p>
          <a:endParaRPr lang="en-US"/>
        </a:p>
      </dgm:t>
    </dgm:pt>
    <dgm:pt modelId="{F28E9140-92BE-414E-83E3-173FE55C93F9}">
      <dgm:prSet/>
      <dgm:spPr/>
      <dgm:t>
        <a:bodyPr/>
        <a:lstStyle/>
        <a:p>
          <a:r>
            <a:rPr lang="tr-TR"/>
            <a:t>İnsanlar farklı yaşam biçimlerine sahiptir. Bundan dolayı kültür, sosyal olarak öğrenilen ve grup üyeleri tarafından paylaşılan her şeydir. </a:t>
          </a:r>
          <a:endParaRPr lang="en-US"/>
        </a:p>
      </dgm:t>
    </dgm:pt>
    <dgm:pt modelId="{FC71784F-6014-435F-B121-2E62C87A6D1A}" type="parTrans" cxnId="{3A92A4BC-1C5C-4C1D-8B65-909482D67D77}">
      <dgm:prSet/>
      <dgm:spPr/>
      <dgm:t>
        <a:bodyPr/>
        <a:lstStyle/>
        <a:p>
          <a:endParaRPr lang="en-US"/>
        </a:p>
      </dgm:t>
    </dgm:pt>
    <dgm:pt modelId="{978910FA-FBE1-42D1-B452-2AC6A1A7E844}" type="sibTrans" cxnId="{3A92A4BC-1C5C-4C1D-8B65-909482D67D77}">
      <dgm:prSet/>
      <dgm:spPr/>
      <dgm:t>
        <a:bodyPr/>
        <a:lstStyle/>
        <a:p>
          <a:endParaRPr lang="en-US"/>
        </a:p>
      </dgm:t>
    </dgm:pt>
    <dgm:pt modelId="{1ED9728E-379B-4343-B56F-2D8EBFF5F611}" type="pres">
      <dgm:prSet presAssocID="{E6F9EB20-3328-4A7B-A0F4-6B9AB2C1092C}" presName="linear" presStyleCnt="0">
        <dgm:presLayoutVars>
          <dgm:animLvl val="lvl"/>
          <dgm:resizeHandles val="exact"/>
        </dgm:presLayoutVars>
      </dgm:prSet>
      <dgm:spPr/>
    </dgm:pt>
    <dgm:pt modelId="{BE6FB619-C2C5-442E-B59F-22B5E308DC96}" type="pres">
      <dgm:prSet presAssocID="{BBEB8B14-234C-4E82-9E1D-C4964E0224A8}" presName="parentText" presStyleLbl="node1" presStyleIdx="0" presStyleCnt="2">
        <dgm:presLayoutVars>
          <dgm:chMax val="0"/>
          <dgm:bulletEnabled val="1"/>
        </dgm:presLayoutVars>
      </dgm:prSet>
      <dgm:spPr/>
    </dgm:pt>
    <dgm:pt modelId="{712AC07E-67E2-453E-9E8D-6FA3DFCB7246}" type="pres">
      <dgm:prSet presAssocID="{BAFF4B83-2A48-45BF-A4A1-4EF2D282C204}" presName="spacer" presStyleCnt="0"/>
      <dgm:spPr/>
    </dgm:pt>
    <dgm:pt modelId="{5E79E31E-25F0-4834-8CFD-0A7C1999F278}" type="pres">
      <dgm:prSet presAssocID="{F28E9140-92BE-414E-83E3-173FE55C93F9}" presName="parentText" presStyleLbl="node1" presStyleIdx="1" presStyleCnt="2">
        <dgm:presLayoutVars>
          <dgm:chMax val="0"/>
          <dgm:bulletEnabled val="1"/>
        </dgm:presLayoutVars>
      </dgm:prSet>
      <dgm:spPr/>
    </dgm:pt>
  </dgm:ptLst>
  <dgm:cxnLst>
    <dgm:cxn modelId="{CD939C90-8463-4A9F-AF88-BEFDA05FE5A4}" type="presOf" srcId="{F28E9140-92BE-414E-83E3-173FE55C93F9}" destId="{5E79E31E-25F0-4834-8CFD-0A7C1999F278}" srcOrd="0" destOrd="0" presId="urn:microsoft.com/office/officeart/2005/8/layout/vList2"/>
    <dgm:cxn modelId="{763934A8-8F24-4E5B-AA69-6BD282260984}" type="presOf" srcId="{E6F9EB20-3328-4A7B-A0F4-6B9AB2C1092C}" destId="{1ED9728E-379B-4343-B56F-2D8EBFF5F611}" srcOrd="0" destOrd="0" presId="urn:microsoft.com/office/officeart/2005/8/layout/vList2"/>
    <dgm:cxn modelId="{3A92A4BC-1C5C-4C1D-8B65-909482D67D77}" srcId="{E6F9EB20-3328-4A7B-A0F4-6B9AB2C1092C}" destId="{F28E9140-92BE-414E-83E3-173FE55C93F9}" srcOrd="1" destOrd="0" parTransId="{FC71784F-6014-435F-B121-2E62C87A6D1A}" sibTransId="{978910FA-FBE1-42D1-B452-2AC6A1A7E844}"/>
    <dgm:cxn modelId="{0A1AD7CC-5770-4834-AB03-0A7040FBE70B}" srcId="{E6F9EB20-3328-4A7B-A0F4-6B9AB2C1092C}" destId="{BBEB8B14-234C-4E82-9E1D-C4964E0224A8}" srcOrd="0" destOrd="0" parTransId="{79789201-5049-4003-B10A-856F47C532B1}" sibTransId="{BAFF4B83-2A48-45BF-A4A1-4EF2D282C204}"/>
    <dgm:cxn modelId="{746931FC-8AA0-4D75-B21E-169DC6A8095C}" type="presOf" srcId="{BBEB8B14-234C-4E82-9E1D-C4964E0224A8}" destId="{BE6FB619-C2C5-442E-B59F-22B5E308DC96}" srcOrd="0" destOrd="0" presId="urn:microsoft.com/office/officeart/2005/8/layout/vList2"/>
    <dgm:cxn modelId="{27843FF8-5749-4FB3-9BEF-03D1E025618B}" type="presParOf" srcId="{1ED9728E-379B-4343-B56F-2D8EBFF5F611}" destId="{BE6FB619-C2C5-442E-B59F-22B5E308DC96}" srcOrd="0" destOrd="0" presId="urn:microsoft.com/office/officeart/2005/8/layout/vList2"/>
    <dgm:cxn modelId="{B4265BA1-7051-4D7B-A532-8E112D90C738}" type="presParOf" srcId="{1ED9728E-379B-4343-B56F-2D8EBFF5F611}" destId="{712AC07E-67E2-453E-9E8D-6FA3DFCB7246}" srcOrd="1" destOrd="0" presId="urn:microsoft.com/office/officeart/2005/8/layout/vList2"/>
    <dgm:cxn modelId="{03D7D860-970F-416F-95EB-25C21EF25582}" type="presParOf" srcId="{1ED9728E-379B-4343-B56F-2D8EBFF5F611}" destId="{5E79E31E-25F0-4834-8CFD-0A7C1999F278}"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CB11B0F1-4122-48AC-B7A3-0B21A9EDE010}"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07CD20F2-5973-4AB2-9C7A-EF3FB2672DA9}">
      <dgm:prSet/>
      <dgm:spPr/>
      <dgm:t>
        <a:bodyPr/>
        <a:lstStyle/>
        <a:p>
          <a:r>
            <a:rPr lang="tr-TR"/>
            <a:t>Dünya üzerindeki yaygın dinler; İslam, Hristiyanlık, Budizm, Hinduizm, Yahudilik vb. </a:t>
          </a:r>
          <a:endParaRPr lang="en-US"/>
        </a:p>
      </dgm:t>
    </dgm:pt>
    <dgm:pt modelId="{41B2EEB8-31D1-4762-9890-96240CC2BD75}" type="parTrans" cxnId="{084D6713-A9FA-41D4-9A93-D58252625A92}">
      <dgm:prSet/>
      <dgm:spPr/>
      <dgm:t>
        <a:bodyPr/>
        <a:lstStyle/>
        <a:p>
          <a:endParaRPr lang="en-US"/>
        </a:p>
      </dgm:t>
    </dgm:pt>
    <dgm:pt modelId="{AF60BD22-396B-4B91-B5E2-17E44E0EC66C}" type="sibTrans" cxnId="{084D6713-A9FA-41D4-9A93-D58252625A92}">
      <dgm:prSet/>
      <dgm:spPr/>
      <dgm:t>
        <a:bodyPr/>
        <a:lstStyle/>
        <a:p>
          <a:endParaRPr lang="en-US"/>
        </a:p>
      </dgm:t>
    </dgm:pt>
    <dgm:pt modelId="{CCE821AD-CDFE-4B5E-8B43-D6503C6DA046}">
      <dgm:prSet/>
      <dgm:spPr/>
      <dgm:t>
        <a:bodyPr/>
        <a:lstStyle/>
        <a:p>
          <a:r>
            <a:rPr lang="tr-TR"/>
            <a:t>Dini akideler, uygulamalar, tatiller vb. gibi özellikler tüketim alışkanlıklarını dolayısıyla da pazarlama kararlarını etkilemektedir.</a:t>
          </a:r>
          <a:endParaRPr lang="en-US"/>
        </a:p>
      </dgm:t>
    </dgm:pt>
    <dgm:pt modelId="{896DCF2C-2692-4B79-A002-6BCCB5D3A4DD}" type="parTrans" cxnId="{75F4AF4F-9B0B-4F4F-951B-425A0B1F9662}">
      <dgm:prSet/>
      <dgm:spPr/>
      <dgm:t>
        <a:bodyPr/>
        <a:lstStyle/>
        <a:p>
          <a:endParaRPr lang="en-US"/>
        </a:p>
      </dgm:t>
    </dgm:pt>
    <dgm:pt modelId="{835C4D49-0772-4994-A4FE-6DB98D2C57E7}" type="sibTrans" cxnId="{75F4AF4F-9B0B-4F4F-951B-425A0B1F9662}">
      <dgm:prSet/>
      <dgm:spPr/>
      <dgm:t>
        <a:bodyPr/>
        <a:lstStyle/>
        <a:p>
          <a:endParaRPr lang="en-US"/>
        </a:p>
      </dgm:t>
    </dgm:pt>
    <dgm:pt modelId="{9E71BA5B-3DDE-4BD6-AD7B-62DC9F9B5790}">
      <dgm:prSet/>
      <dgm:spPr/>
      <dgm:t>
        <a:bodyPr/>
        <a:lstStyle/>
        <a:p>
          <a:r>
            <a:rPr lang="en-US"/>
            <a:t>McDonald’s</a:t>
          </a:r>
          <a:r>
            <a:rPr lang="tr-TR"/>
            <a:t> et ürünlerini Hinduizm’den dolayı Hindistan’da sunamaması.</a:t>
          </a:r>
          <a:endParaRPr lang="en-US"/>
        </a:p>
      </dgm:t>
    </dgm:pt>
    <dgm:pt modelId="{E72873C0-B4F5-4EBC-A900-5204E499F8F8}" type="parTrans" cxnId="{4B3A3300-2F55-4BA1-99B2-3BD81F0EF794}">
      <dgm:prSet/>
      <dgm:spPr/>
      <dgm:t>
        <a:bodyPr/>
        <a:lstStyle/>
        <a:p>
          <a:endParaRPr lang="en-US"/>
        </a:p>
      </dgm:t>
    </dgm:pt>
    <dgm:pt modelId="{E75027DE-2D9C-44F9-9070-07F3EDC91A0D}" type="sibTrans" cxnId="{4B3A3300-2F55-4BA1-99B2-3BD81F0EF794}">
      <dgm:prSet/>
      <dgm:spPr/>
      <dgm:t>
        <a:bodyPr/>
        <a:lstStyle/>
        <a:p>
          <a:endParaRPr lang="en-US"/>
        </a:p>
      </dgm:t>
    </dgm:pt>
    <dgm:pt modelId="{9E6DECA7-536F-472F-99B4-B68BEA8B28F3}">
      <dgm:prSet/>
      <dgm:spPr/>
      <dgm:t>
        <a:bodyPr/>
        <a:lstStyle/>
        <a:p>
          <a:r>
            <a:rPr lang="tr-TR"/>
            <a:t>Yahudilik inancına sahip bazı bireylerin Alman ürünlerine olan bakışı.</a:t>
          </a:r>
          <a:endParaRPr lang="en-US"/>
        </a:p>
      </dgm:t>
    </dgm:pt>
    <dgm:pt modelId="{C1C1D71F-907B-458C-9472-5ACDB5A1402F}" type="parTrans" cxnId="{4671401E-F661-43C8-88D6-BA6137F84CFC}">
      <dgm:prSet/>
      <dgm:spPr/>
      <dgm:t>
        <a:bodyPr/>
        <a:lstStyle/>
        <a:p>
          <a:endParaRPr lang="en-US"/>
        </a:p>
      </dgm:t>
    </dgm:pt>
    <dgm:pt modelId="{E51B3E91-EDA1-47CB-B4FF-57EED6C3755C}" type="sibTrans" cxnId="{4671401E-F661-43C8-88D6-BA6137F84CFC}">
      <dgm:prSet/>
      <dgm:spPr/>
      <dgm:t>
        <a:bodyPr/>
        <a:lstStyle/>
        <a:p>
          <a:endParaRPr lang="en-US"/>
        </a:p>
      </dgm:t>
    </dgm:pt>
    <dgm:pt modelId="{267D2098-2058-40F5-83B8-E26760F40F7A}" type="pres">
      <dgm:prSet presAssocID="{CB11B0F1-4122-48AC-B7A3-0B21A9EDE010}" presName="linear" presStyleCnt="0">
        <dgm:presLayoutVars>
          <dgm:animLvl val="lvl"/>
          <dgm:resizeHandles val="exact"/>
        </dgm:presLayoutVars>
      </dgm:prSet>
      <dgm:spPr/>
    </dgm:pt>
    <dgm:pt modelId="{8D7688E4-EA47-4B3B-B297-71300F8F8B23}" type="pres">
      <dgm:prSet presAssocID="{07CD20F2-5973-4AB2-9C7A-EF3FB2672DA9}" presName="parentText" presStyleLbl="node1" presStyleIdx="0" presStyleCnt="4">
        <dgm:presLayoutVars>
          <dgm:chMax val="0"/>
          <dgm:bulletEnabled val="1"/>
        </dgm:presLayoutVars>
      </dgm:prSet>
      <dgm:spPr/>
    </dgm:pt>
    <dgm:pt modelId="{1B75AC73-DDEF-46AA-9B2C-44A8C0811745}" type="pres">
      <dgm:prSet presAssocID="{AF60BD22-396B-4B91-B5E2-17E44E0EC66C}" presName="spacer" presStyleCnt="0"/>
      <dgm:spPr/>
    </dgm:pt>
    <dgm:pt modelId="{57D95322-74EB-4036-9A41-3967DB93F5F4}" type="pres">
      <dgm:prSet presAssocID="{CCE821AD-CDFE-4B5E-8B43-D6503C6DA046}" presName="parentText" presStyleLbl="node1" presStyleIdx="1" presStyleCnt="4">
        <dgm:presLayoutVars>
          <dgm:chMax val="0"/>
          <dgm:bulletEnabled val="1"/>
        </dgm:presLayoutVars>
      </dgm:prSet>
      <dgm:spPr/>
    </dgm:pt>
    <dgm:pt modelId="{CA362FB2-18F4-492E-A604-74E80182D733}" type="pres">
      <dgm:prSet presAssocID="{835C4D49-0772-4994-A4FE-6DB98D2C57E7}" presName="spacer" presStyleCnt="0"/>
      <dgm:spPr/>
    </dgm:pt>
    <dgm:pt modelId="{4D40B896-133A-4674-96E0-DEDF1ED1E665}" type="pres">
      <dgm:prSet presAssocID="{9E71BA5B-3DDE-4BD6-AD7B-62DC9F9B5790}" presName="parentText" presStyleLbl="node1" presStyleIdx="2" presStyleCnt="4">
        <dgm:presLayoutVars>
          <dgm:chMax val="0"/>
          <dgm:bulletEnabled val="1"/>
        </dgm:presLayoutVars>
      </dgm:prSet>
      <dgm:spPr/>
    </dgm:pt>
    <dgm:pt modelId="{648535C8-1A4E-469D-A460-4D8798D45C5D}" type="pres">
      <dgm:prSet presAssocID="{E75027DE-2D9C-44F9-9070-07F3EDC91A0D}" presName="spacer" presStyleCnt="0"/>
      <dgm:spPr/>
    </dgm:pt>
    <dgm:pt modelId="{27E48549-D514-45D6-A7CA-9C8652521A58}" type="pres">
      <dgm:prSet presAssocID="{9E6DECA7-536F-472F-99B4-B68BEA8B28F3}" presName="parentText" presStyleLbl="node1" presStyleIdx="3" presStyleCnt="4">
        <dgm:presLayoutVars>
          <dgm:chMax val="0"/>
          <dgm:bulletEnabled val="1"/>
        </dgm:presLayoutVars>
      </dgm:prSet>
      <dgm:spPr/>
    </dgm:pt>
  </dgm:ptLst>
  <dgm:cxnLst>
    <dgm:cxn modelId="{4B3A3300-2F55-4BA1-99B2-3BD81F0EF794}" srcId="{CB11B0F1-4122-48AC-B7A3-0B21A9EDE010}" destId="{9E71BA5B-3DDE-4BD6-AD7B-62DC9F9B5790}" srcOrd="2" destOrd="0" parTransId="{E72873C0-B4F5-4EBC-A900-5204E499F8F8}" sibTransId="{E75027DE-2D9C-44F9-9070-07F3EDC91A0D}"/>
    <dgm:cxn modelId="{084D6713-A9FA-41D4-9A93-D58252625A92}" srcId="{CB11B0F1-4122-48AC-B7A3-0B21A9EDE010}" destId="{07CD20F2-5973-4AB2-9C7A-EF3FB2672DA9}" srcOrd="0" destOrd="0" parTransId="{41B2EEB8-31D1-4762-9890-96240CC2BD75}" sibTransId="{AF60BD22-396B-4B91-B5E2-17E44E0EC66C}"/>
    <dgm:cxn modelId="{7CF37D1B-DA3C-49F5-BC58-8BBCC5CF674F}" type="presOf" srcId="{9E6DECA7-536F-472F-99B4-B68BEA8B28F3}" destId="{27E48549-D514-45D6-A7CA-9C8652521A58}" srcOrd="0" destOrd="0" presId="urn:microsoft.com/office/officeart/2005/8/layout/vList2"/>
    <dgm:cxn modelId="{4671401E-F661-43C8-88D6-BA6137F84CFC}" srcId="{CB11B0F1-4122-48AC-B7A3-0B21A9EDE010}" destId="{9E6DECA7-536F-472F-99B4-B68BEA8B28F3}" srcOrd="3" destOrd="0" parTransId="{C1C1D71F-907B-458C-9472-5ACDB5A1402F}" sibTransId="{E51B3E91-EDA1-47CB-B4FF-57EED6C3755C}"/>
    <dgm:cxn modelId="{7B132540-B7DD-403C-8F3E-30CD7EAF732B}" type="presOf" srcId="{CB11B0F1-4122-48AC-B7A3-0B21A9EDE010}" destId="{267D2098-2058-40F5-83B8-E26760F40F7A}" srcOrd="0" destOrd="0" presId="urn:microsoft.com/office/officeart/2005/8/layout/vList2"/>
    <dgm:cxn modelId="{75F4AF4F-9B0B-4F4F-951B-425A0B1F9662}" srcId="{CB11B0F1-4122-48AC-B7A3-0B21A9EDE010}" destId="{CCE821AD-CDFE-4B5E-8B43-D6503C6DA046}" srcOrd="1" destOrd="0" parTransId="{896DCF2C-2692-4B79-A002-6BCCB5D3A4DD}" sibTransId="{835C4D49-0772-4994-A4FE-6DB98D2C57E7}"/>
    <dgm:cxn modelId="{8167EC73-CEAF-494A-8810-B8B632AED560}" type="presOf" srcId="{07CD20F2-5973-4AB2-9C7A-EF3FB2672DA9}" destId="{8D7688E4-EA47-4B3B-B297-71300F8F8B23}" srcOrd="0" destOrd="0" presId="urn:microsoft.com/office/officeart/2005/8/layout/vList2"/>
    <dgm:cxn modelId="{AB775D83-5994-4D58-BC3A-69245BB56558}" type="presOf" srcId="{9E71BA5B-3DDE-4BD6-AD7B-62DC9F9B5790}" destId="{4D40B896-133A-4674-96E0-DEDF1ED1E665}" srcOrd="0" destOrd="0" presId="urn:microsoft.com/office/officeart/2005/8/layout/vList2"/>
    <dgm:cxn modelId="{9F5E519C-E7FA-4463-B379-B27A9010B620}" type="presOf" srcId="{CCE821AD-CDFE-4B5E-8B43-D6503C6DA046}" destId="{57D95322-74EB-4036-9A41-3967DB93F5F4}" srcOrd="0" destOrd="0" presId="urn:microsoft.com/office/officeart/2005/8/layout/vList2"/>
    <dgm:cxn modelId="{0AAE5429-7BBA-48A1-A145-4CAA997D6E59}" type="presParOf" srcId="{267D2098-2058-40F5-83B8-E26760F40F7A}" destId="{8D7688E4-EA47-4B3B-B297-71300F8F8B23}" srcOrd="0" destOrd="0" presId="urn:microsoft.com/office/officeart/2005/8/layout/vList2"/>
    <dgm:cxn modelId="{B61D1F63-B8A1-4B4C-8644-A73BD4AF1D92}" type="presParOf" srcId="{267D2098-2058-40F5-83B8-E26760F40F7A}" destId="{1B75AC73-DDEF-46AA-9B2C-44A8C0811745}" srcOrd="1" destOrd="0" presId="urn:microsoft.com/office/officeart/2005/8/layout/vList2"/>
    <dgm:cxn modelId="{6E1CC9C3-D6F7-46B5-826A-73A4B7B1CC3C}" type="presParOf" srcId="{267D2098-2058-40F5-83B8-E26760F40F7A}" destId="{57D95322-74EB-4036-9A41-3967DB93F5F4}" srcOrd="2" destOrd="0" presId="urn:microsoft.com/office/officeart/2005/8/layout/vList2"/>
    <dgm:cxn modelId="{AD6F9EF9-13EA-4AD4-85CC-C8E520E6D639}" type="presParOf" srcId="{267D2098-2058-40F5-83B8-E26760F40F7A}" destId="{CA362FB2-18F4-492E-A604-74E80182D733}" srcOrd="3" destOrd="0" presId="urn:microsoft.com/office/officeart/2005/8/layout/vList2"/>
    <dgm:cxn modelId="{22B08036-E03F-456F-928A-143E295596AE}" type="presParOf" srcId="{267D2098-2058-40F5-83B8-E26760F40F7A}" destId="{4D40B896-133A-4674-96E0-DEDF1ED1E665}" srcOrd="4" destOrd="0" presId="urn:microsoft.com/office/officeart/2005/8/layout/vList2"/>
    <dgm:cxn modelId="{CA598187-7105-4DC5-8A09-E89A40ABA4A5}" type="presParOf" srcId="{267D2098-2058-40F5-83B8-E26760F40F7A}" destId="{648535C8-1A4E-469D-A460-4D8798D45C5D}" srcOrd="5" destOrd="0" presId="urn:microsoft.com/office/officeart/2005/8/layout/vList2"/>
    <dgm:cxn modelId="{A61949F1-8DE7-4495-B3DE-FCB4C6164EF6}" type="presParOf" srcId="{267D2098-2058-40F5-83B8-E26760F40F7A}" destId="{27E48549-D514-45D6-A7CA-9C8652521A58}" srcOrd="6"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D79B79D7-7F4A-4EF9-AA2F-928EA29F82DA}" type="doc">
      <dgm:prSet loTypeId="urn:microsoft.com/office/officeart/2005/8/layout/default" loCatId="list" qsTypeId="urn:microsoft.com/office/officeart/2005/8/quickstyle/simple1" qsCatId="simple" csTypeId="urn:microsoft.com/office/officeart/2005/8/colors/colorful5" csCatId="colorful"/>
      <dgm:spPr/>
      <dgm:t>
        <a:bodyPr/>
        <a:lstStyle/>
        <a:p>
          <a:endParaRPr lang="en-US"/>
        </a:p>
      </dgm:t>
    </dgm:pt>
    <dgm:pt modelId="{196AF464-0E6B-43B4-A3C6-E0AAE6C70E76}">
      <dgm:prSet/>
      <dgm:spPr/>
      <dgm:t>
        <a:bodyPr/>
        <a:lstStyle/>
        <a:p>
          <a:r>
            <a:rPr lang="tr-TR"/>
            <a:t>Neyin güzel neyin güzel olmadığı hissidir.</a:t>
          </a:r>
          <a:endParaRPr lang="en-US"/>
        </a:p>
      </dgm:t>
    </dgm:pt>
    <dgm:pt modelId="{09A903C8-6BFF-4BA7-B7ED-611DF6BA9A34}" type="parTrans" cxnId="{475358D2-74B3-4AB1-8699-C22C5CAD9536}">
      <dgm:prSet/>
      <dgm:spPr/>
      <dgm:t>
        <a:bodyPr/>
        <a:lstStyle/>
        <a:p>
          <a:endParaRPr lang="en-US"/>
        </a:p>
      </dgm:t>
    </dgm:pt>
    <dgm:pt modelId="{5DED5889-A72C-4933-83B5-664B8F570E73}" type="sibTrans" cxnId="{475358D2-74B3-4AB1-8699-C22C5CAD9536}">
      <dgm:prSet/>
      <dgm:spPr/>
      <dgm:t>
        <a:bodyPr/>
        <a:lstStyle/>
        <a:p>
          <a:endParaRPr lang="en-US"/>
        </a:p>
      </dgm:t>
    </dgm:pt>
    <dgm:pt modelId="{902B0B06-59F9-4B26-9F1D-129D18FF6674}">
      <dgm:prSet/>
      <dgm:spPr/>
      <dgm:t>
        <a:bodyPr/>
        <a:lstStyle/>
        <a:p>
          <a:r>
            <a:rPr lang="tr-TR"/>
            <a:t>Ürünlerin, ambalajların şeklinin ve renginin belirlenmesidir.</a:t>
          </a:r>
          <a:endParaRPr lang="en-US"/>
        </a:p>
      </dgm:t>
    </dgm:pt>
    <dgm:pt modelId="{57F0633F-1915-4A03-A75C-1C6EA0844398}" type="parTrans" cxnId="{EA8DEE19-6DE4-499B-99ED-EEBB828B237F}">
      <dgm:prSet/>
      <dgm:spPr/>
      <dgm:t>
        <a:bodyPr/>
        <a:lstStyle/>
        <a:p>
          <a:endParaRPr lang="en-US"/>
        </a:p>
      </dgm:t>
    </dgm:pt>
    <dgm:pt modelId="{4E87A3EE-F8FF-4CB6-A143-8D4F729C34B6}" type="sibTrans" cxnId="{EA8DEE19-6DE4-499B-99ED-EEBB828B237F}">
      <dgm:prSet/>
      <dgm:spPr/>
      <dgm:t>
        <a:bodyPr/>
        <a:lstStyle/>
        <a:p>
          <a:endParaRPr lang="en-US"/>
        </a:p>
      </dgm:t>
    </dgm:pt>
    <dgm:pt modelId="{5E62AE8C-9001-4253-9C6A-FAD75D9687DB}">
      <dgm:prSet/>
      <dgm:spPr/>
      <dgm:t>
        <a:bodyPr/>
        <a:lstStyle/>
        <a:p>
          <a:r>
            <a:rPr lang="tr-TR"/>
            <a:t>Estetik elemanları, bir ülkede diğerine kıyasla farklı algılanabilir.</a:t>
          </a:r>
          <a:endParaRPr lang="en-US"/>
        </a:p>
      </dgm:t>
    </dgm:pt>
    <dgm:pt modelId="{D59AF129-D6F8-424E-A537-0B593FF23399}" type="parTrans" cxnId="{351EFCE0-6AE3-4478-9364-2B2DD80025D0}">
      <dgm:prSet/>
      <dgm:spPr/>
      <dgm:t>
        <a:bodyPr/>
        <a:lstStyle/>
        <a:p>
          <a:endParaRPr lang="en-US"/>
        </a:p>
      </dgm:t>
    </dgm:pt>
    <dgm:pt modelId="{AC1CB8EC-CB35-4C62-ACB6-325170EE355A}" type="sibTrans" cxnId="{351EFCE0-6AE3-4478-9364-2B2DD80025D0}">
      <dgm:prSet/>
      <dgm:spPr/>
      <dgm:t>
        <a:bodyPr/>
        <a:lstStyle/>
        <a:p>
          <a:endParaRPr lang="en-US"/>
        </a:p>
      </dgm:t>
    </dgm:pt>
    <dgm:pt modelId="{B931C34F-1F53-430F-80A2-25E8DB4373A1}">
      <dgm:prSet/>
      <dgm:spPr/>
      <dgm:t>
        <a:bodyPr/>
        <a:lstStyle/>
        <a:p>
          <a:r>
            <a:rPr lang="tr-TR"/>
            <a:t>Örneğin beyaz, Batı toplumlarında temizliği ve saflığı simgelerken, Asya toplumlarında ölümü çağrıştırmaktadır. Kırmızı pek çok ülkede çekiciliği temsil ederken, Afrika'da zayıflık göstergesidir.</a:t>
          </a:r>
          <a:endParaRPr lang="en-US"/>
        </a:p>
      </dgm:t>
    </dgm:pt>
    <dgm:pt modelId="{8E353A35-E10A-4C07-8DE3-3B3BC297A76D}" type="parTrans" cxnId="{5C740C61-4B8B-40CD-84B7-AF8F2AE02859}">
      <dgm:prSet/>
      <dgm:spPr/>
      <dgm:t>
        <a:bodyPr/>
        <a:lstStyle/>
        <a:p>
          <a:endParaRPr lang="en-US"/>
        </a:p>
      </dgm:t>
    </dgm:pt>
    <dgm:pt modelId="{0B4CB35A-D45B-4601-B9B2-A85606D67AE5}" type="sibTrans" cxnId="{5C740C61-4B8B-40CD-84B7-AF8F2AE02859}">
      <dgm:prSet/>
      <dgm:spPr/>
      <dgm:t>
        <a:bodyPr/>
        <a:lstStyle/>
        <a:p>
          <a:endParaRPr lang="en-US"/>
        </a:p>
      </dgm:t>
    </dgm:pt>
    <dgm:pt modelId="{01856D29-782F-465E-9807-AA0A35FDA136}">
      <dgm:prSet/>
      <dgm:spPr/>
      <dgm:t>
        <a:bodyPr/>
        <a:lstStyle/>
        <a:p>
          <a:r>
            <a:rPr lang="tr-TR"/>
            <a:t>Gri renk, Japonya ve Çin’de pahalı olmayan olarak algılanırken, ABD’de yüksek kalite ve pahalı algısı oluşturur.</a:t>
          </a:r>
          <a:endParaRPr lang="en-US"/>
        </a:p>
      </dgm:t>
    </dgm:pt>
    <dgm:pt modelId="{9F73D6D3-CC25-4FCB-9EAD-B1929A6201AD}" type="parTrans" cxnId="{CE3D8F7B-F2C1-4173-A7F8-C691D272AA2A}">
      <dgm:prSet/>
      <dgm:spPr/>
      <dgm:t>
        <a:bodyPr/>
        <a:lstStyle/>
        <a:p>
          <a:endParaRPr lang="en-US"/>
        </a:p>
      </dgm:t>
    </dgm:pt>
    <dgm:pt modelId="{4511DBD7-3E43-4686-861F-B1E7A8E674CA}" type="sibTrans" cxnId="{CE3D8F7B-F2C1-4173-A7F8-C691D272AA2A}">
      <dgm:prSet/>
      <dgm:spPr/>
      <dgm:t>
        <a:bodyPr/>
        <a:lstStyle/>
        <a:p>
          <a:endParaRPr lang="en-US"/>
        </a:p>
      </dgm:t>
    </dgm:pt>
    <dgm:pt modelId="{BAB72F7C-544D-4E7A-98A9-B411A61184CF}" type="pres">
      <dgm:prSet presAssocID="{D79B79D7-7F4A-4EF9-AA2F-928EA29F82DA}" presName="diagram" presStyleCnt="0">
        <dgm:presLayoutVars>
          <dgm:dir/>
          <dgm:resizeHandles val="exact"/>
        </dgm:presLayoutVars>
      </dgm:prSet>
      <dgm:spPr/>
    </dgm:pt>
    <dgm:pt modelId="{3A0D0AAA-982C-4E1D-818C-4240550C03FC}" type="pres">
      <dgm:prSet presAssocID="{196AF464-0E6B-43B4-A3C6-E0AAE6C70E76}" presName="node" presStyleLbl="node1" presStyleIdx="0" presStyleCnt="5">
        <dgm:presLayoutVars>
          <dgm:bulletEnabled val="1"/>
        </dgm:presLayoutVars>
      </dgm:prSet>
      <dgm:spPr/>
    </dgm:pt>
    <dgm:pt modelId="{67EA3CF1-34D1-4115-8D88-D644E0AAA2E5}" type="pres">
      <dgm:prSet presAssocID="{5DED5889-A72C-4933-83B5-664B8F570E73}" presName="sibTrans" presStyleCnt="0"/>
      <dgm:spPr/>
    </dgm:pt>
    <dgm:pt modelId="{D82010CB-E13D-4463-8B83-3D22CFAC5E49}" type="pres">
      <dgm:prSet presAssocID="{902B0B06-59F9-4B26-9F1D-129D18FF6674}" presName="node" presStyleLbl="node1" presStyleIdx="1" presStyleCnt="5">
        <dgm:presLayoutVars>
          <dgm:bulletEnabled val="1"/>
        </dgm:presLayoutVars>
      </dgm:prSet>
      <dgm:spPr/>
    </dgm:pt>
    <dgm:pt modelId="{1346CE1D-9E5E-47AE-8803-B7B786785D76}" type="pres">
      <dgm:prSet presAssocID="{4E87A3EE-F8FF-4CB6-A143-8D4F729C34B6}" presName="sibTrans" presStyleCnt="0"/>
      <dgm:spPr/>
    </dgm:pt>
    <dgm:pt modelId="{94D826DC-7068-40DB-9938-C3009B3BD266}" type="pres">
      <dgm:prSet presAssocID="{5E62AE8C-9001-4253-9C6A-FAD75D9687DB}" presName="node" presStyleLbl="node1" presStyleIdx="2" presStyleCnt="5">
        <dgm:presLayoutVars>
          <dgm:bulletEnabled val="1"/>
        </dgm:presLayoutVars>
      </dgm:prSet>
      <dgm:spPr/>
    </dgm:pt>
    <dgm:pt modelId="{D46B7639-D0B5-4C2E-986A-351300F91D85}" type="pres">
      <dgm:prSet presAssocID="{AC1CB8EC-CB35-4C62-ACB6-325170EE355A}" presName="sibTrans" presStyleCnt="0"/>
      <dgm:spPr/>
    </dgm:pt>
    <dgm:pt modelId="{7FD417F6-95B0-4820-8530-7A638C59A867}" type="pres">
      <dgm:prSet presAssocID="{B931C34F-1F53-430F-80A2-25E8DB4373A1}" presName="node" presStyleLbl="node1" presStyleIdx="3" presStyleCnt="5">
        <dgm:presLayoutVars>
          <dgm:bulletEnabled val="1"/>
        </dgm:presLayoutVars>
      </dgm:prSet>
      <dgm:spPr/>
    </dgm:pt>
    <dgm:pt modelId="{EE4F1C76-0F96-40F1-96C2-91996F1E5831}" type="pres">
      <dgm:prSet presAssocID="{0B4CB35A-D45B-4601-B9B2-A85606D67AE5}" presName="sibTrans" presStyleCnt="0"/>
      <dgm:spPr/>
    </dgm:pt>
    <dgm:pt modelId="{3FC04592-78B5-4BD7-BD10-E5C64892EB6F}" type="pres">
      <dgm:prSet presAssocID="{01856D29-782F-465E-9807-AA0A35FDA136}" presName="node" presStyleLbl="node1" presStyleIdx="4" presStyleCnt="5">
        <dgm:presLayoutVars>
          <dgm:bulletEnabled val="1"/>
        </dgm:presLayoutVars>
      </dgm:prSet>
      <dgm:spPr/>
    </dgm:pt>
  </dgm:ptLst>
  <dgm:cxnLst>
    <dgm:cxn modelId="{EA8DEE19-6DE4-499B-99ED-EEBB828B237F}" srcId="{D79B79D7-7F4A-4EF9-AA2F-928EA29F82DA}" destId="{902B0B06-59F9-4B26-9F1D-129D18FF6674}" srcOrd="1" destOrd="0" parTransId="{57F0633F-1915-4A03-A75C-1C6EA0844398}" sibTransId="{4E87A3EE-F8FF-4CB6-A143-8D4F729C34B6}"/>
    <dgm:cxn modelId="{7129AC21-12DC-4A7A-9673-136552D2F673}" type="presOf" srcId="{01856D29-782F-465E-9807-AA0A35FDA136}" destId="{3FC04592-78B5-4BD7-BD10-E5C64892EB6F}" srcOrd="0" destOrd="0" presId="urn:microsoft.com/office/officeart/2005/8/layout/default"/>
    <dgm:cxn modelId="{6D84BF21-FAA7-447D-A6A1-D982B93761D4}" type="presOf" srcId="{902B0B06-59F9-4B26-9F1D-129D18FF6674}" destId="{D82010CB-E13D-4463-8B83-3D22CFAC5E49}" srcOrd="0" destOrd="0" presId="urn:microsoft.com/office/officeart/2005/8/layout/default"/>
    <dgm:cxn modelId="{B2084224-212F-4E2C-BE55-ED3234E34045}" type="presOf" srcId="{D79B79D7-7F4A-4EF9-AA2F-928EA29F82DA}" destId="{BAB72F7C-544D-4E7A-98A9-B411A61184CF}" srcOrd="0" destOrd="0" presId="urn:microsoft.com/office/officeart/2005/8/layout/default"/>
    <dgm:cxn modelId="{5C740C61-4B8B-40CD-84B7-AF8F2AE02859}" srcId="{D79B79D7-7F4A-4EF9-AA2F-928EA29F82DA}" destId="{B931C34F-1F53-430F-80A2-25E8DB4373A1}" srcOrd="3" destOrd="0" parTransId="{8E353A35-E10A-4C07-8DE3-3B3BC297A76D}" sibTransId="{0B4CB35A-D45B-4601-B9B2-A85606D67AE5}"/>
    <dgm:cxn modelId="{CE3D8F7B-F2C1-4173-A7F8-C691D272AA2A}" srcId="{D79B79D7-7F4A-4EF9-AA2F-928EA29F82DA}" destId="{01856D29-782F-465E-9807-AA0A35FDA136}" srcOrd="4" destOrd="0" parTransId="{9F73D6D3-CC25-4FCB-9EAD-B1929A6201AD}" sibTransId="{4511DBD7-3E43-4686-861F-B1E7A8E674CA}"/>
    <dgm:cxn modelId="{723E0D9C-2EFE-42F2-8730-A9308D0144D7}" type="presOf" srcId="{B931C34F-1F53-430F-80A2-25E8DB4373A1}" destId="{7FD417F6-95B0-4820-8530-7A638C59A867}" srcOrd="0" destOrd="0" presId="urn:microsoft.com/office/officeart/2005/8/layout/default"/>
    <dgm:cxn modelId="{475358D2-74B3-4AB1-8699-C22C5CAD9536}" srcId="{D79B79D7-7F4A-4EF9-AA2F-928EA29F82DA}" destId="{196AF464-0E6B-43B4-A3C6-E0AAE6C70E76}" srcOrd="0" destOrd="0" parTransId="{09A903C8-6BFF-4BA7-B7ED-611DF6BA9A34}" sibTransId="{5DED5889-A72C-4933-83B5-664B8F570E73}"/>
    <dgm:cxn modelId="{CBD724D8-8C87-4B72-9436-F70EF8CE55E1}" type="presOf" srcId="{196AF464-0E6B-43B4-A3C6-E0AAE6C70E76}" destId="{3A0D0AAA-982C-4E1D-818C-4240550C03FC}" srcOrd="0" destOrd="0" presId="urn:microsoft.com/office/officeart/2005/8/layout/default"/>
    <dgm:cxn modelId="{351EFCE0-6AE3-4478-9364-2B2DD80025D0}" srcId="{D79B79D7-7F4A-4EF9-AA2F-928EA29F82DA}" destId="{5E62AE8C-9001-4253-9C6A-FAD75D9687DB}" srcOrd="2" destOrd="0" parTransId="{D59AF129-D6F8-424E-A537-0B593FF23399}" sibTransId="{AC1CB8EC-CB35-4C62-ACB6-325170EE355A}"/>
    <dgm:cxn modelId="{B89925FB-ACAE-4744-A958-884E76003D8D}" type="presOf" srcId="{5E62AE8C-9001-4253-9C6A-FAD75D9687DB}" destId="{94D826DC-7068-40DB-9938-C3009B3BD266}" srcOrd="0" destOrd="0" presId="urn:microsoft.com/office/officeart/2005/8/layout/default"/>
    <dgm:cxn modelId="{628DBC52-13E6-4734-BEA6-0D00CF2FB5C8}" type="presParOf" srcId="{BAB72F7C-544D-4E7A-98A9-B411A61184CF}" destId="{3A0D0AAA-982C-4E1D-818C-4240550C03FC}" srcOrd="0" destOrd="0" presId="urn:microsoft.com/office/officeart/2005/8/layout/default"/>
    <dgm:cxn modelId="{8A2E84B7-1EDF-4EEE-8E0B-A2C0E3B49452}" type="presParOf" srcId="{BAB72F7C-544D-4E7A-98A9-B411A61184CF}" destId="{67EA3CF1-34D1-4115-8D88-D644E0AAA2E5}" srcOrd="1" destOrd="0" presId="urn:microsoft.com/office/officeart/2005/8/layout/default"/>
    <dgm:cxn modelId="{D0763953-D344-42E9-BDE0-D36943657CF6}" type="presParOf" srcId="{BAB72F7C-544D-4E7A-98A9-B411A61184CF}" destId="{D82010CB-E13D-4463-8B83-3D22CFAC5E49}" srcOrd="2" destOrd="0" presId="urn:microsoft.com/office/officeart/2005/8/layout/default"/>
    <dgm:cxn modelId="{D71177A5-E712-46D5-91C8-0768A1438D99}" type="presParOf" srcId="{BAB72F7C-544D-4E7A-98A9-B411A61184CF}" destId="{1346CE1D-9E5E-47AE-8803-B7B786785D76}" srcOrd="3" destOrd="0" presId="urn:microsoft.com/office/officeart/2005/8/layout/default"/>
    <dgm:cxn modelId="{AF2B3BD6-2113-4438-AF35-7A33F6D6472A}" type="presParOf" srcId="{BAB72F7C-544D-4E7A-98A9-B411A61184CF}" destId="{94D826DC-7068-40DB-9938-C3009B3BD266}" srcOrd="4" destOrd="0" presId="urn:microsoft.com/office/officeart/2005/8/layout/default"/>
    <dgm:cxn modelId="{B065A24D-D0F1-4BEA-89CD-E8AFEC9DBE17}" type="presParOf" srcId="{BAB72F7C-544D-4E7A-98A9-B411A61184CF}" destId="{D46B7639-D0B5-4C2E-986A-351300F91D85}" srcOrd="5" destOrd="0" presId="urn:microsoft.com/office/officeart/2005/8/layout/default"/>
    <dgm:cxn modelId="{CCC590F5-3653-4525-800D-150181C0BD18}" type="presParOf" srcId="{BAB72F7C-544D-4E7A-98A9-B411A61184CF}" destId="{7FD417F6-95B0-4820-8530-7A638C59A867}" srcOrd="6" destOrd="0" presId="urn:microsoft.com/office/officeart/2005/8/layout/default"/>
    <dgm:cxn modelId="{B0CEE01E-8031-4EC9-ABCF-487947341619}" type="presParOf" srcId="{BAB72F7C-544D-4E7A-98A9-B411A61184CF}" destId="{EE4F1C76-0F96-40F1-96C2-91996F1E5831}" srcOrd="7" destOrd="0" presId="urn:microsoft.com/office/officeart/2005/8/layout/default"/>
    <dgm:cxn modelId="{18A0C233-321E-403B-B784-F10858A3BE91}" type="presParOf" srcId="{BAB72F7C-544D-4E7A-98A9-B411A61184CF}" destId="{3FC04592-78B5-4BD7-BD10-E5C64892EB6F}" srcOrd="8" destOrd="0" presId="urn:microsoft.com/office/officeart/2005/8/layout/defaul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25E85639-2528-4731-98C8-5C6E36984FB1}"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EC6E1D36-113A-4039-B1C1-9E1129858745}">
      <dgm:prSet/>
      <dgm:spPr/>
      <dgm:t>
        <a:bodyPr/>
        <a:lstStyle/>
        <a:p>
          <a:r>
            <a:rPr lang="tr-TR"/>
            <a:t>Bazı renkler tüm ülkelerde kullanılabilir. Mesela, </a:t>
          </a:r>
          <a:r>
            <a:rPr lang="en-US"/>
            <a:t>Caterpillar</a:t>
          </a:r>
          <a:r>
            <a:rPr lang="tr-TR"/>
            <a:t>’ın sarısı, </a:t>
          </a:r>
          <a:r>
            <a:rPr lang="en-US"/>
            <a:t>Marlboro’</a:t>
          </a:r>
          <a:r>
            <a:rPr lang="tr-TR"/>
            <a:t>nun kırmızısı gibi.</a:t>
          </a:r>
          <a:endParaRPr lang="en-US"/>
        </a:p>
      </dgm:t>
    </dgm:pt>
    <dgm:pt modelId="{0B6AA807-3FAC-4ABD-B862-0DCBCB2AB96B}" type="parTrans" cxnId="{33A1665C-C890-44DB-863D-C2DE54FFF00C}">
      <dgm:prSet/>
      <dgm:spPr/>
      <dgm:t>
        <a:bodyPr/>
        <a:lstStyle/>
        <a:p>
          <a:endParaRPr lang="en-US"/>
        </a:p>
      </dgm:t>
    </dgm:pt>
    <dgm:pt modelId="{54ACC565-F3B7-4C2A-A8C3-9237B027A540}" type="sibTrans" cxnId="{33A1665C-C890-44DB-863D-C2DE54FFF00C}">
      <dgm:prSet/>
      <dgm:spPr/>
      <dgm:t>
        <a:bodyPr/>
        <a:lstStyle/>
        <a:p>
          <a:endParaRPr lang="en-US"/>
        </a:p>
      </dgm:t>
    </dgm:pt>
    <dgm:pt modelId="{C62EE738-9DEB-4DC9-A99B-5117F96FA7D0}">
      <dgm:prSet/>
      <dgm:spPr/>
      <dgm:t>
        <a:bodyPr/>
        <a:lstStyle/>
        <a:p>
          <a:r>
            <a:rPr lang="tr-TR"/>
            <a:t>Ama bazı durumlarda mutlak suretle o ülke ile uyumlu olması şarttır. Soğuk içeceklerin tasarımı ve ambalajı, güzel tat ile çağrışımlı olmalıdır. Çin için bu renk kahverengi, Güney Kore ve Japonya için sarı ve ABD için ise kırmızı renk bu çağrışımı taşımaktadır.</a:t>
          </a:r>
          <a:endParaRPr lang="en-US"/>
        </a:p>
      </dgm:t>
    </dgm:pt>
    <dgm:pt modelId="{563352B7-648F-4934-9EAE-372AA0402F46}" type="parTrans" cxnId="{80A89BAF-0222-4AB1-A39F-061FC3D7662D}">
      <dgm:prSet/>
      <dgm:spPr/>
      <dgm:t>
        <a:bodyPr/>
        <a:lstStyle/>
        <a:p>
          <a:endParaRPr lang="en-US"/>
        </a:p>
      </dgm:t>
    </dgm:pt>
    <dgm:pt modelId="{5AA0DEAF-5EA6-41D9-85C0-D7D182BEA9DB}" type="sibTrans" cxnId="{80A89BAF-0222-4AB1-A39F-061FC3D7662D}">
      <dgm:prSet/>
      <dgm:spPr/>
      <dgm:t>
        <a:bodyPr/>
        <a:lstStyle/>
        <a:p>
          <a:endParaRPr lang="en-US"/>
        </a:p>
      </dgm:t>
    </dgm:pt>
    <dgm:pt modelId="{DF74F39D-D655-4795-BC46-A02B69089BEB}" type="pres">
      <dgm:prSet presAssocID="{25E85639-2528-4731-98C8-5C6E36984FB1}" presName="linear" presStyleCnt="0">
        <dgm:presLayoutVars>
          <dgm:animLvl val="lvl"/>
          <dgm:resizeHandles val="exact"/>
        </dgm:presLayoutVars>
      </dgm:prSet>
      <dgm:spPr/>
    </dgm:pt>
    <dgm:pt modelId="{96EDF8F4-A105-4469-B554-AAC54DE6B3F0}" type="pres">
      <dgm:prSet presAssocID="{EC6E1D36-113A-4039-B1C1-9E1129858745}" presName="parentText" presStyleLbl="node1" presStyleIdx="0" presStyleCnt="2">
        <dgm:presLayoutVars>
          <dgm:chMax val="0"/>
          <dgm:bulletEnabled val="1"/>
        </dgm:presLayoutVars>
      </dgm:prSet>
      <dgm:spPr/>
    </dgm:pt>
    <dgm:pt modelId="{2E6220BF-2DD3-412F-A8E7-E02C6324145A}" type="pres">
      <dgm:prSet presAssocID="{54ACC565-F3B7-4C2A-A8C3-9237B027A540}" presName="spacer" presStyleCnt="0"/>
      <dgm:spPr/>
    </dgm:pt>
    <dgm:pt modelId="{2BB22FFA-97E1-4517-88DA-24852F43E05C}" type="pres">
      <dgm:prSet presAssocID="{C62EE738-9DEB-4DC9-A99B-5117F96FA7D0}" presName="parentText" presStyleLbl="node1" presStyleIdx="1" presStyleCnt="2">
        <dgm:presLayoutVars>
          <dgm:chMax val="0"/>
          <dgm:bulletEnabled val="1"/>
        </dgm:presLayoutVars>
      </dgm:prSet>
      <dgm:spPr/>
    </dgm:pt>
  </dgm:ptLst>
  <dgm:cxnLst>
    <dgm:cxn modelId="{E6FD463B-0B99-448A-AE9A-729EA42AE45F}" type="presOf" srcId="{EC6E1D36-113A-4039-B1C1-9E1129858745}" destId="{96EDF8F4-A105-4469-B554-AAC54DE6B3F0}" srcOrd="0" destOrd="0" presId="urn:microsoft.com/office/officeart/2005/8/layout/vList2"/>
    <dgm:cxn modelId="{33A1665C-C890-44DB-863D-C2DE54FFF00C}" srcId="{25E85639-2528-4731-98C8-5C6E36984FB1}" destId="{EC6E1D36-113A-4039-B1C1-9E1129858745}" srcOrd="0" destOrd="0" parTransId="{0B6AA807-3FAC-4ABD-B862-0DCBCB2AB96B}" sibTransId="{54ACC565-F3B7-4C2A-A8C3-9237B027A540}"/>
    <dgm:cxn modelId="{712BD591-64C5-4803-83DE-8F60A6288D55}" type="presOf" srcId="{25E85639-2528-4731-98C8-5C6E36984FB1}" destId="{DF74F39D-D655-4795-BC46-A02B69089BEB}" srcOrd="0" destOrd="0" presId="urn:microsoft.com/office/officeart/2005/8/layout/vList2"/>
    <dgm:cxn modelId="{80A89BAF-0222-4AB1-A39F-061FC3D7662D}" srcId="{25E85639-2528-4731-98C8-5C6E36984FB1}" destId="{C62EE738-9DEB-4DC9-A99B-5117F96FA7D0}" srcOrd="1" destOrd="0" parTransId="{563352B7-648F-4934-9EAE-372AA0402F46}" sibTransId="{5AA0DEAF-5EA6-41D9-85C0-D7D182BEA9DB}"/>
    <dgm:cxn modelId="{C7A100E5-291A-4ECA-9E25-9EB0735E2239}" type="presOf" srcId="{C62EE738-9DEB-4DC9-A99B-5117F96FA7D0}" destId="{2BB22FFA-97E1-4517-88DA-24852F43E05C}" srcOrd="0" destOrd="0" presId="urn:microsoft.com/office/officeart/2005/8/layout/vList2"/>
    <dgm:cxn modelId="{10F96C01-C219-4781-AD3B-B6A768109E77}" type="presParOf" srcId="{DF74F39D-D655-4795-BC46-A02B69089BEB}" destId="{96EDF8F4-A105-4469-B554-AAC54DE6B3F0}" srcOrd="0" destOrd="0" presId="urn:microsoft.com/office/officeart/2005/8/layout/vList2"/>
    <dgm:cxn modelId="{DCB6BD6E-CFB3-4B6B-9485-4BF094252B26}" type="presParOf" srcId="{DF74F39D-D655-4795-BC46-A02B69089BEB}" destId="{2E6220BF-2DD3-412F-A8E7-E02C6324145A}" srcOrd="1" destOrd="0" presId="urn:microsoft.com/office/officeart/2005/8/layout/vList2"/>
    <dgm:cxn modelId="{BEE3CA64-357C-40BD-B6CC-4A1A728607F3}" type="presParOf" srcId="{DF74F39D-D655-4795-BC46-A02B69089BEB}" destId="{2BB22FFA-97E1-4517-88DA-24852F43E05C}"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5.xml><?xml version="1.0" encoding="utf-8"?>
<dgm:dataModel xmlns:dgm="http://schemas.openxmlformats.org/drawingml/2006/diagram" xmlns:a="http://schemas.openxmlformats.org/drawingml/2006/main">
  <dgm:ptLst>
    <dgm:pt modelId="{AB30F32A-94BE-4A59-BA65-2A0109DFD24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C4351049-33C0-4C5D-8E69-888DBC054F2F}">
      <dgm:prSet/>
      <dgm:spPr/>
      <dgm:t>
        <a:bodyPr/>
        <a:lstStyle/>
        <a:p>
          <a:r>
            <a:rPr lang="tr-TR"/>
            <a:t>Ev tasarım dergisi olan </a:t>
          </a:r>
          <a:r>
            <a:rPr lang="en-US"/>
            <a:t>Good Housekeeping </a:t>
          </a:r>
          <a:r>
            <a:rPr lang="tr-TR"/>
            <a:t>dergisi, Japon pazarına ayak uydurmak zorunda kaldı. </a:t>
          </a:r>
          <a:r>
            <a:rPr lang="en-US"/>
            <a:t>Housekeeping </a:t>
          </a:r>
          <a:r>
            <a:rPr lang="tr-TR"/>
            <a:t>kelimesi, hizmetliler tarafından yapılan ev işleri anlamına geldiği için, </a:t>
          </a:r>
          <a:r>
            <a:rPr lang="en-US"/>
            <a:t>“Good” </a:t>
          </a:r>
          <a:r>
            <a:rPr lang="tr-TR"/>
            <a:t>kelimesi </a:t>
          </a:r>
          <a:r>
            <a:rPr lang="en-US"/>
            <a:t>“Housekeeping” </a:t>
          </a:r>
          <a:r>
            <a:rPr lang="tr-TR"/>
            <a:t>den daha büyük yazılarak bu sorun giderilmeye çalışıldı. </a:t>
          </a:r>
          <a:endParaRPr lang="en-US"/>
        </a:p>
      </dgm:t>
    </dgm:pt>
    <dgm:pt modelId="{2360C5D4-2180-4782-A19B-299493B1117B}" type="parTrans" cxnId="{6EBA7B2E-EC6C-4090-98E0-B91AEDB95F01}">
      <dgm:prSet/>
      <dgm:spPr/>
      <dgm:t>
        <a:bodyPr/>
        <a:lstStyle/>
        <a:p>
          <a:endParaRPr lang="en-US"/>
        </a:p>
      </dgm:t>
    </dgm:pt>
    <dgm:pt modelId="{52990224-0363-4300-93AF-370FF650B8D6}" type="sibTrans" cxnId="{6EBA7B2E-EC6C-4090-98E0-B91AEDB95F01}">
      <dgm:prSet/>
      <dgm:spPr/>
      <dgm:t>
        <a:bodyPr/>
        <a:lstStyle/>
        <a:p>
          <a:endParaRPr lang="en-US"/>
        </a:p>
      </dgm:t>
    </dgm:pt>
    <dgm:pt modelId="{43DF1F8F-6E0D-415C-85FE-1A825A3C2E87}">
      <dgm:prSet/>
      <dgm:spPr/>
      <dgm:t>
        <a:bodyPr/>
        <a:lstStyle/>
        <a:p>
          <a:r>
            <a:rPr lang="tr-TR"/>
            <a:t>Çin’de</a:t>
          </a:r>
          <a:r>
            <a:rPr lang="en-US"/>
            <a:t>, Dell </a:t>
          </a:r>
          <a:r>
            <a:rPr lang="tr-TR"/>
            <a:t>firması </a:t>
          </a:r>
          <a:r>
            <a:rPr lang="en-US"/>
            <a:t>“direct sales” </a:t>
          </a:r>
          <a:r>
            <a:rPr lang="tr-TR"/>
            <a:t>yani doğrudan satışı kapsayan başka bir kelime bulmak zorunda kaldı. Çünkü bu kelimenin çevirisi, legal olmayan saadet zinciri veya çok katlı pazarlama anlamına gelmekteydi. Bu nedenle firma, </a:t>
          </a:r>
          <a:r>
            <a:rPr lang="en-US"/>
            <a:t>“direct orders”</a:t>
          </a:r>
          <a:r>
            <a:rPr lang="tr-TR"/>
            <a:t> yani doğrudan sipariş ifadesini kullandı.</a:t>
          </a:r>
          <a:endParaRPr lang="en-US"/>
        </a:p>
      </dgm:t>
    </dgm:pt>
    <dgm:pt modelId="{9AF4F91F-B29B-4BE9-8485-5002043FCA7C}" type="parTrans" cxnId="{435238BD-C8FD-4581-AB16-D9799F720B70}">
      <dgm:prSet/>
      <dgm:spPr/>
      <dgm:t>
        <a:bodyPr/>
        <a:lstStyle/>
        <a:p>
          <a:endParaRPr lang="en-US"/>
        </a:p>
      </dgm:t>
    </dgm:pt>
    <dgm:pt modelId="{7644F341-BD00-43E6-B88D-29C1DDA5E17C}" type="sibTrans" cxnId="{435238BD-C8FD-4581-AB16-D9799F720B70}">
      <dgm:prSet/>
      <dgm:spPr/>
      <dgm:t>
        <a:bodyPr/>
        <a:lstStyle/>
        <a:p>
          <a:endParaRPr lang="en-US"/>
        </a:p>
      </dgm:t>
    </dgm:pt>
    <dgm:pt modelId="{87EE5CA2-69B7-4715-9C7D-1F7E85CA6BC0}">
      <dgm:prSet/>
      <dgm:spPr/>
      <dgm:t>
        <a:bodyPr/>
        <a:lstStyle/>
        <a:p>
          <a:r>
            <a:rPr lang="tr-TR"/>
            <a:t>İspanyolcada </a:t>
          </a:r>
          <a:r>
            <a:rPr lang="en-US"/>
            <a:t>Colgate </a:t>
          </a:r>
          <a:r>
            <a:rPr lang="tr-TR"/>
            <a:t>kelimesi, yapılanı ve söyleneni umursamama anlamına gelmektedir. </a:t>
          </a:r>
          <a:r>
            <a:rPr lang="en-US"/>
            <a:t>Whirlpool </a:t>
          </a:r>
          <a:r>
            <a:rPr lang="tr-TR"/>
            <a:t>firmasının marka isminin telaffuzunda İtalyan ve Fransızlar zorlanmaktadır. </a:t>
          </a:r>
          <a:r>
            <a:rPr lang="en-US"/>
            <a:t>Diesel </a:t>
          </a:r>
          <a:r>
            <a:rPr lang="tr-TR"/>
            <a:t>markası kot pantolon marka ismi olarak seçilmiştir çünkü hemen her dilde telaffuzu kolaydır.</a:t>
          </a:r>
          <a:endParaRPr lang="en-US"/>
        </a:p>
      </dgm:t>
    </dgm:pt>
    <dgm:pt modelId="{5DFA780D-BBD1-4578-8029-53DF68134837}" type="parTrans" cxnId="{A4D0DD28-2449-486A-B0F8-3016DC5D660E}">
      <dgm:prSet/>
      <dgm:spPr/>
      <dgm:t>
        <a:bodyPr/>
        <a:lstStyle/>
        <a:p>
          <a:endParaRPr lang="en-US"/>
        </a:p>
      </dgm:t>
    </dgm:pt>
    <dgm:pt modelId="{C5B811A9-2181-4690-A462-DEB06386783C}" type="sibTrans" cxnId="{A4D0DD28-2449-486A-B0F8-3016DC5D660E}">
      <dgm:prSet/>
      <dgm:spPr/>
      <dgm:t>
        <a:bodyPr/>
        <a:lstStyle/>
        <a:p>
          <a:endParaRPr lang="en-US"/>
        </a:p>
      </dgm:t>
    </dgm:pt>
    <dgm:pt modelId="{1E31020E-5A75-402A-BC70-1EBC48AE7ABB}">
      <dgm:prSet/>
      <dgm:spPr/>
      <dgm:t>
        <a:bodyPr/>
        <a:lstStyle/>
        <a:p>
          <a:r>
            <a:rPr lang="en-US"/>
            <a:t>eBay </a:t>
          </a:r>
          <a:r>
            <a:rPr lang="tr-TR"/>
            <a:t>firması Çin’de</a:t>
          </a:r>
          <a:r>
            <a:rPr lang="en-US"/>
            <a:t> EachNet </a:t>
          </a:r>
          <a:r>
            <a:rPr lang="tr-TR"/>
            <a:t>internet sitesini satın aldıktan sonra, promosyonlarını müşterilerine sundular.</a:t>
          </a:r>
          <a:r>
            <a:rPr lang="en-US"/>
            <a:t> </a:t>
          </a:r>
          <a:r>
            <a:rPr lang="tr-TR"/>
            <a:t>168 yuan ya da daha fazla satın alımlarda, </a:t>
          </a:r>
          <a:r>
            <a:rPr lang="en-US"/>
            <a:t>68 yuan </a:t>
          </a:r>
          <a:r>
            <a:rPr lang="tr-TR"/>
            <a:t>kredi veriyorlardı. Çincede altı kelimesinin telaffuzu güven, sekiz kelimesinin ki ise bolluk kelimesi ile aynı şekildedir. </a:t>
          </a:r>
          <a:endParaRPr lang="en-US"/>
        </a:p>
      </dgm:t>
    </dgm:pt>
    <dgm:pt modelId="{9919E070-39A5-49A1-9E57-DB93C2917BF1}" type="parTrans" cxnId="{054CA848-E81F-41F9-B3A3-81E8DB6537C0}">
      <dgm:prSet/>
      <dgm:spPr/>
      <dgm:t>
        <a:bodyPr/>
        <a:lstStyle/>
        <a:p>
          <a:endParaRPr lang="en-US"/>
        </a:p>
      </dgm:t>
    </dgm:pt>
    <dgm:pt modelId="{54AB2F1B-8259-425B-B7D4-3059CA8A4841}" type="sibTrans" cxnId="{054CA848-E81F-41F9-B3A3-81E8DB6537C0}">
      <dgm:prSet/>
      <dgm:spPr/>
      <dgm:t>
        <a:bodyPr/>
        <a:lstStyle/>
        <a:p>
          <a:endParaRPr lang="en-US"/>
        </a:p>
      </dgm:t>
    </dgm:pt>
    <dgm:pt modelId="{3F6F857E-43B5-4CD7-A3A3-A54B8B0C014D}" type="pres">
      <dgm:prSet presAssocID="{AB30F32A-94BE-4A59-BA65-2A0109DFD24D}" presName="linear" presStyleCnt="0">
        <dgm:presLayoutVars>
          <dgm:animLvl val="lvl"/>
          <dgm:resizeHandles val="exact"/>
        </dgm:presLayoutVars>
      </dgm:prSet>
      <dgm:spPr/>
    </dgm:pt>
    <dgm:pt modelId="{6391724C-0AA4-40D7-AB8D-1700D5E12C04}" type="pres">
      <dgm:prSet presAssocID="{C4351049-33C0-4C5D-8E69-888DBC054F2F}" presName="parentText" presStyleLbl="node1" presStyleIdx="0" presStyleCnt="4">
        <dgm:presLayoutVars>
          <dgm:chMax val="0"/>
          <dgm:bulletEnabled val="1"/>
        </dgm:presLayoutVars>
      </dgm:prSet>
      <dgm:spPr/>
    </dgm:pt>
    <dgm:pt modelId="{4100377E-11AF-42A1-9254-9D1E581D465F}" type="pres">
      <dgm:prSet presAssocID="{52990224-0363-4300-93AF-370FF650B8D6}" presName="spacer" presStyleCnt="0"/>
      <dgm:spPr/>
    </dgm:pt>
    <dgm:pt modelId="{13314003-DA82-4FB3-ADB8-EF5FC9674DBA}" type="pres">
      <dgm:prSet presAssocID="{43DF1F8F-6E0D-415C-85FE-1A825A3C2E87}" presName="parentText" presStyleLbl="node1" presStyleIdx="1" presStyleCnt="4">
        <dgm:presLayoutVars>
          <dgm:chMax val="0"/>
          <dgm:bulletEnabled val="1"/>
        </dgm:presLayoutVars>
      </dgm:prSet>
      <dgm:spPr/>
    </dgm:pt>
    <dgm:pt modelId="{97445FF1-5CA7-40F2-A414-C2A6D3B54766}" type="pres">
      <dgm:prSet presAssocID="{7644F341-BD00-43E6-B88D-29C1DDA5E17C}" presName="spacer" presStyleCnt="0"/>
      <dgm:spPr/>
    </dgm:pt>
    <dgm:pt modelId="{BD9E0C9D-F978-4A84-8DFC-53E91E5DB61B}" type="pres">
      <dgm:prSet presAssocID="{87EE5CA2-69B7-4715-9C7D-1F7E85CA6BC0}" presName="parentText" presStyleLbl="node1" presStyleIdx="2" presStyleCnt="4">
        <dgm:presLayoutVars>
          <dgm:chMax val="0"/>
          <dgm:bulletEnabled val="1"/>
        </dgm:presLayoutVars>
      </dgm:prSet>
      <dgm:spPr/>
    </dgm:pt>
    <dgm:pt modelId="{1B6F126C-A847-4066-A815-D8EC5073F991}" type="pres">
      <dgm:prSet presAssocID="{C5B811A9-2181-4690-A462-DEB06386783C}" presName="spacer" presStyleCnt="0"/>
      <dgm:spPr/>
    </dgm:pt>
    <dgm:pt modelId="{D51583D5-E8F0-4DCC-85A1-A0C4B72228D9}" type="pres">
      <dgm:prSet presAssocID="{1E31020E-5A75-402A-BC70-1EBC48AE7ABB}" presName="parentText" presStyleLbl="node1" presStyleIdx="3" presStyleCnt="4">
        <dgm:presLayoutVars>
          <dgm:chMax val="0"/>
          <dgm:bulletEnabled val="1"/>
        </dgm:presLayoutVars>
      </dgm:prSet>
      <dgm:spPr/>
    </dgm:pt>
  </dgm:ptLst>
  <dgm:cxnLst>
    <dgm:cxn modelId="{A4D0DD28-2449-486A-B0F8-3016DC5D660E}" srcId="{AB30F32A-94BE-4A59-BA65-2A0109DFD24D}" destId="{87EE5CA2-69B7-4715-9C7D-1F7E85CA6BC0}" srcOrd="2" destOrd="0" parTransId="{5DFA780D-BBD1-4578-8029-53DF68134837}" sibTransId="{C5B811A9-2181-4690-A462-DEB06386783C}"/>
    <dgm:cxn modelId="{6EBA7B2E-EC6C-4090-98E0-B91AEDB95F01}" srcId="{AB30F32A-94BE-4A59-BA65-2A0109DFD24D}" destId="{C4351049-33C0-4C5D-8E69-888DBC054F2F}" srcOrd="0" destOrd="0" parTransId="{2360C5D4-2180-4782-A19B-299493B1117B}" sibTransId="{52990224-0363-4300-93AF-370FF650B8D6}"/>
    <dgm:cxn modelId="{E4BA193F-6A63-44E0-9467-88FDC67A1A92}" type="presOf" srcId="{1E31020E-5A75-402A-BC70-1EBC48AE7ABB}" destId="{D51583D5-E8F0-4DCC-85A1-A0C4B72228D9}" srcOrd="0" destOrd="0" presId="urn:microsoft.com/office/officeart/2005/8/layout/vList2"/>
    <dgm:cxn modelId="{054CA848-E81F-41F9-B3A3-81E8DB6537C0}" srcId="{AB30F32A-94BE-4A59-BA65-2A0109DFD24D}" destId="{1E31020E-5A75-402A-BC70-1EBC48AE7ABB}" srcOrd="3" destOrd="0" parTransId="{9919E070-39A5-49A1-9E57-DB93C2917BF1}" sibTransId="{54AB2F1B-8259-425B-B7D4-3059CA8A4841}"/>
    <dgm:cxn modelId="{DF496B9E-E1AF-4215-8581-A0A982AF45C6}" type="presOf" srcId="{43DF1F8F-6E0D-415C-85FE-1A825A3C2E87}" destId="{13314003-DA82-4FB3-ADB8-EF5FC9674DBA}" srcOrd="0" destOrd="0" presId="urn:microsoft.com/office/officeart/2005/8/layout/vList2"/>
    <dgm:cxn modelId="{435238BD-C8FD-4581-AB16-D9799F720B70}" srcId="{AB30F32A-94BE-4A59-BA65-2A0109DFD24D}" destId="{43DF1F8F-6E0D-415C-85FE-1A825A3C2E87}" srcOrd="1" destOrd="0" parTransId="{9AF4F91F-B29B-4BE9-8485-5002043FCA7C}" sibTransId="{7644F341-BD00-43E6-B88D-29C1DDA5E17C}"/>
    <dgm:cxn modelId="{F22389E2-12F0-4E7E-B0EF-53AA1EB9E35A}" type="presOf" srcId="{AB30F32A-94BE-4A59-BA65-2A0109DFD24D}" destId="{3F6F857E-43B5-4CD7-A3A3-A54B8B0C014D}" srcOrd="0" destOrd="0" presId="urn:microsoft.com/office/officeart/2005/8/layout/vList2"/>
    <dgm:cxn modelId="{EB8B3DE5-B6F8-4EC5-95B3-92DB9E1CE9E2}" type="presOf" srcId="{87EE5CA2-69B7-4715-9C7D-1F7E85CA6BC0}" destId="{BD9E0C9D-F978-4A84-8DFC-53E91E5DB61B}" srcOrd="0" destOrd="0" presId="urn:microsoft.com/office/officeart/2005/8/layout/vList2"/>
    <dgm:cxn modelId="{3CE494FA-667B-468F-A217-46D5B08B15E7}" type="presOf" srcId="{C4351049-33C0-4C5D-8E69-888DBC054F2F}" destId="{6391724C-0AA4-40D7-AB8D-1700D5E12C04}" srcOrd="0" destOrd="0" presId="urn:microsoft.com/office/officeart/2005/8/layout/vList2"/>
    <dgm:cxn modelId="{3484EE78-C0D3-4928-A86F-52EB0DB8DFC9}" type="presParOf" srcId="{3F6F857E-43B5-4CD7-A3A3-A54B8B0C014D}" destId="{6391724C-0AA4-40D7-AB8D-1700D5E12C04}" srcOrd="0" destOrd="0" presId="urn:microsoft.com/office/officeart/2005/8/layout/vList2"/>
    <dgm:cxn modelId="{DC05227C-71DC-4E52-8DBA-C1E356749198}" type="presParOf" srcId="{3F6F857E-43B5-4CD7-A3A3-A54B8B0C014D}" destId="{4100377E-11AF-42A1-9254-9D1E581D465F}" srcOrd="1" destOrd="0" presId="urn:microsoft.com/office/officeart/2005/8/layout/vList2"/>
    <dgm:cxn modelId="{44CD0720-453A-40AF-BC8E-5CEE521726E5}" type="presParOf" srcId="{3F6F857E-43B5-4CD7-A3A3-A54B8B0C014D}" destId="{13314003-DA82-4FB3-ADB8-EF5FC9674DBA}" srcOrd="2" destOrd="0" presId="urn:microsoft.com/office/officeart/2005/8/layout/vList2"/>
    <dgm:cxn modelId="{C95B9BED-B77B-4273-BCCA-2084BC79CEF6}" type="presParOf" srcId="{3F6F857E-43B5-4CD7-A3A3-A54B8B0C014D}" destId="{97445FF1-5CA7-40F2-A414-C2A6D3B54766}" srcOrd="3" destOrd="0" presId="urn:microsoft.com/office/officeart/2005/8/layout/vList2"/>
    <dgm:cxn modelId="{0CB1EE17-0FCD-4C67-82E9-A12D2B749CAF}" type="presParOf" srcId="{3F6F857E-43B5-4CD7-A3A3-A54B8B0C014D}" destId="{BD9E0C9D-F978-4A84-8DFC-53E91E5DB61B}" srcOrd="4" destOrd="0" presId="urn:microsoft.com/office/officeart/2005/8/layout/vList2"/>
    <dgm:cxn modelId="{1753EADC-F358-41CE-974F-8EBDFD22DE98}" type="presParOf" srcId="{3F6F857E-43B5-4CD7-A3A3-A54B8B0C014D}" destId="{1B6F126C-A847-4066-A815-D8EC5073F991}" srcOrd="5" destOrd="0" presId="urn:microsoft.com/office/officeart/2005/8/layout/vList2"/>
    <dgm:cxn modelId="{11F33E73-C87A-4EF7-9F64-393EE9145DD7}" type="presParOf" srcId="{3F6F857E-43B5-4CD7-A3A3-A54B8B0C014D}" destId="{D51583D5-E8F0-4DCC-85A1-A0C4B72228D9}"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6.xml><?xml version="1.0" encoding="utf-8"?>
<dgm:dataModel xmlns:dgm="http://schemas.openxmlformats.org/drawingml/2006/diagram" xmlns:a="http://schemas.openxmlformats.org/drawingml/2006/main">
  <dgm:ptLst>
    <dgm:pt modelId="{3C71F13B-ADCC-4052-AE60-B20410A29B67}" type="doc">
      <dgm:prSet loTypeId="urn:microsoft.com/office/officeart/2005/8/layout/hList1" loCatId="list" qsTypeId="urn:microsoft.com/office/officeart/2005/8/quickstyle/simple1" qsCatId="simple" csTypeId="urn:microsoft.com/office/officeart/2005/8/colors/accent1_2" csCatId="accent1"/>
      <dgm:spPr/>
      <dgm:t>
        <a:bodyPr/>
        <a:lstStyle/>
        <a:p>
          <a:endParaRPr lang="en-US"/>
        </a:p>
      </dgm:t>
    </dgm:pt>
    <dgm:pt modelId="{55C5A857-EF7B-475B-9E42-5018FBB6AA6E}">
      <dgm:prSet/>
      <dgm:spPr/>
      <dgm:t>
        <a:bodyPr/>
        <a:lstStyle/>
        <a:p>
          <a:r>
            <a:rPr lang="tr-TR"/>
            <a:t>Kültürel faktörler, ürünlerin ya da hizmetlerin pazarlanmasında dikkate alınmalıdır. </a:t>
          </a:r>
          <a:endParaRPr lang="en-US"/>
        </a:p>
      </dgm:t>
    </dgm:pt>
    <dgm:pt modelId="{A49A4B0E-C38A-445C-A41F-E1670371EDF7}" type="parTrans" cxnId="{99F1BAC3-4395-4E0A-8C5D-F17481E219CC}">
      <dgm:prSet/>
      <dgm:spPr/>
      <dgm:t>
        <a:bodyPr/>
        <a:lstStyle/>
        <a:p>
          <a:endParaRPr lang="en-US"/>
        </a:p>
      </dgm:t>
    </dgm:pt>
    <dgm:pt modelId="{10A8EEF9-3BAC-420F-B624-7A62B261F4D2}" type="sibTrans" cxnId="{99F1BAC3-4395-4E0A-8C5D-F17481E219CC}">
      <dgm:prSet/>
      <dgm:spPr/>
      <dgm:t>
        <a:bodyPr/>
        <a:lstStyle/>
        <a:p>
          <a:endParaRPr lang="en-US"/>
        </a:p>
      </dgm:t>
    </dgm:pt>
    <dgm:pt modelId="{8827C9E8-C184-41F6-8022-392FC09685BE}">
      <dgm:prSet/>
      <dgm:spPr/>
      <dgm:t>
        <a:bodyPr/>
        <a:lstStyle/>
        <a:p>
          <a:r>
            <a:rPr lang="tr-TR"/>
            <a:t>Firmaların mutlak suretle, o ülkedeki alışkanlıklara ve spesifik ihtiyaçlara uyum sağlaması gereklidir. </a:t>
          </a:r>
          <a:endParaRPr lang="en-US"/>
        </a:p>
      </dgm:t>
    </dgm:pt>
    <dgm:pt modelId="{84B465BE-2CFF-42AC-A0D0-49302D576032}" type="parTrans" cxnId="{CAFCA3A2-7D36-4F88-B49A-C31C89AA33D6}">
      <dgm:prSet/>
      <dgm:spPr/>
      <dgm:t>
        <a:bodyPr/>
        <a:lstStyle/>
        <a:p>
          <a:endParaRPr lang="en-US"/>
        </a:p>
      </dgm:t>
    </dgm:pt>
    <dgm:pt modelId="{A5577802-73E2-44B6-A612-74335EFAB377}" type="sibTrans" cxnId="{CAFCA3A2-7D36-4F88-B49A-C31C89AA33D6}">
      <dgm:prSet/>
      <dgm:spPr/>
      <dgm:t>
        <a:bodyPr/>
        <a:lstStyle/>
        <a:p>
          <a:endParaRPr lang="en-US"/>
        </a:p>
      </dgm:t>
    </dgm:pt>
    <dgm:pt modelId="{5F8161E5-304D-4D7E-9D0D-DD7903227818}">
      <dgm:prSet/>
      <dgm:spPr/>
      <dgm:t>
        <a:bodyPr/>
        <a:lstStyle/>
        <a:p>
          <a:r>
            <a:rPr lang="tr-TR"/>
            <a:t>Kurutulmuş </a:t>
          </a:r>
          <a:r>
            <a:rPr lang="en-US"/>
            <a:t>Knorr </a:t>
          </a:r>
          <a:r>
            <a:rPr lang="tr-TR"/>
            <a:t>çorbaları, İsviçre orjinli bir firma olan CPC tarafından üretilmektedir ve firma Avrupa hazır gıda sektörünü elinde tutmaktadır. Knorr çorbaları ABD’de başarısız olmuştur çünkü bu pazardaki tüketiciler kurutulmuş yerine konserve çorbaları tercih etmektedir.</a:t>
          </a:r>
          <a:r>
            <a:rPr lang="en-US"/>
            <a:t> </a:t>
          </a:r>
        </a:p>
      </dgm:t>
    </dgm:pt>
    <dgm:pt modelId="{8750142F-1248-4BBF-8142-E50BFBA36241}" type="parTrans" cxnId="{BDC3533B-4A7A-47A3-A19E-33581396603F}">
      <dgm:prSet/>
      <dgm:spPr/>
      <dgm:t>
        <a:bodyPr/>
        <a:lstStyle/>
        <a:p>
          <a:endParaRPr lang="en-US"/>
        </a:p>
      </dgm:t>
    </dgm:pt>
    <dgm:pt modelId="{F6393A93-A502-4550-90CD-77F053281CEE}" type="sibTrans" cxnId="{BDC3533B-4A7A-47A3-A19E-33581396603F}">
      <dgm:prSet/>
      <dgm:spPr/>
      <dgm:t>
        <a:bodyPr/>
        <a:lstStyle/>
        <a:p>
          <a:endParaRPr lang="en-US"/>
        </a:p>
      </dgm:t>
    </dgm:pt>
    <dgm:pt modelId="{478ECDBD-90AB-486E-8CF8-0FC58673A75B}" type="pres">
      <dgm:prSet presAssocID="{3C71F13B-ADCC-4052-AE60-B20410A29B67}" presName="Name0" presStyleCnt="0">
        <dgm:presLayoutVars>
          <dgm:dir/>
          <dgm:animLvl val="lvl"/>
          <dgm:resizeHandles val="exact"/>
        </dgm:presLayoutVars>
      </dgm:prSet>
      <dgm:spPr/>
    </dgm:pt>
    <dgm:pt modelId="{5FCEB24E-E769-4ADE-AA07-4A014FD96709}" type="pres">
      <dgm:prSet presAssocID="{55C5A857-EF7B-475B-9E42-5018FBB6AA6E}" presName="composite" presStyleCnt="0"/>
      <dgm:spPr/>
    </dgm:pt>
    <dgm:pt modelId="{B7FB8C25-E112-4261-8C47-16B148BF832E}" type="pres">
      <dgm:prSet presAssocID="{55C5A857-EF7B-475B-9E42-5018FBB6AA6E}" presName="parTx" presStyleLbl="alignNode1" presStyleIdx="0" presStyleCnt="2">
        <dgm:presLayoutVars>
          <dgm:chMax val="0"/>
          <dgm:chPref val="0"/>
          <dgm:bulletEnabled val="1"/>
        </dgm:presLayoutVars>
      </dgm:prSet>
      <dgm:spPr/>
    </dgm:pt>
    <dgm:pt modelId="{FC21F52A-3C57-4B52-9023-D0796C672545}" type="pres">
      <dgm:prSet presAssocID="{55C5A857-EF7B-475B-9E42-5018FBB6AA6E}" presName="desTx" presStyleLbl="alignAccFollowNode1" presStyleIdx="0" presStyleCnt="2">
        <dgm:presLayoutVars>
          <dgm:bulletEnabled val="1"/>
        </dgm:presLayoutVars>
      </dgm:prSet>
      <dgm:spPr/>
    </dgm:pt>
    <dgm:pt modelId="{7397EA6A-C3BC-4AB3-AE4F-074EBAD6170B}" type="pres">
      <dgm:prSet presAssocID="{10A8EEF9-3BAC-420F-B624-7A62B261F4D2}" presName="space" presStyleCnt="0"/>
      <dgm:spPr/>
    </dgm:pt>
    <dgm:pt modelId="{DFC7B6F3-DAA7-4F14-B056-1B389598AD30}" type="pres">
      <dgm:prSet presAssocID="{8827C9E8-C184-41F6-8022-392FC09685BE}" presName="composite" presStyleCnt="0"/>
      <dgm:spPr/>
    </dgm:pt>
    <dgm:pt modelId="{AEF20031-EFF2-46EB-90C3-48764E6CE82F}" type="pres">
      <dgm:prSet presAssocID="{8827C9E8-C184-41F6-8022-392FC09685BE}" presName="parTx" presStyleLbl="alignNode1" presStyleIdx="1" presStyleCnt="2">
        <dgm:presLayoutVars>
          <dgm:chMax val="0"/>
          <dgm:chPref val="0"/>
          <dgm:bulletEnabled val="1"/>
        </dgm:presLayoutVars>
      </dgm:prSet>
      <dgm:spPr/>
    </dgm:pt>
    <dgm:pt modelId="{3628BBEF-8FB9-4C9E-A4DE-352A350DF6B5}" type="pres">
      <dgm:prSet presAssocID="{8827C9E8-C184-41F6-8022-392FC09685BE}" presName="desTx" presStyleLbl="alignAccFollowNode1" presStyleIdx="1" presStyleCnt="2">
        <dgm:presLayoutVars>
          <dgm:bulletEnabled val="1"/>
        </dgm:presLayoutVars>
      </dgm:prSet>
      <dgm:spPr/>
    </dgm:pt>
  </dgm:ptLst>
  <dgm:cxnLst>
    <dgm:cxn modelId="{7ACBBE30-4771-4F4B-8379-9CD26F95D824}" type="presOf" srcId="{5F8161E5-304D-4D7E-9D0D-DD7903227818}" destId="{3628BBEF-8FB9-4C9E-A4DE-352A350DF6B5}" srcOrd="0" destOrd="0" presId="urn:microsoft.com/office/officeart/2005/8/layout/hList1"/>
    <dgm:cxn modelId="{BDC3533B-4A7A-47A3-A19E-33581396603F}" srcId="{8827C9E8-C184-41F6-8022-392FC09685BE}" destId="{5F8161E5-304D-4D7E-9D0D-DD7903227818}" srcOrd="0" destOrd="0" parTransId="{8750142F-1248-4BBF-8142-E50BFBA36241}" sibTransId="{F6393A93-A502-4550-90CD-77F053281CEE}"/>
    <dgm:cxn modelId="{E2039E71-6A7C-45DA-8EA7-CA19300160BC}" type="presOf" srcId="{8827C9E8-C184-41F6-8022-392FC09685BE}" destId="{AEF20031-EFF2-46EB-90C3-48764E6CE82F}" srcOrd="0" destOrd="0" presId="urn:microsoft.com/office/officeart/2005/8/layout/hList1"/>
    <dgm:cxn modelId="{5841FA8E-3951-4265-9DD8-7837D5D62773}" type="presOf" srcId="{3C71F13B-ADCC-4052-AE60-B20410A29B67}" destId="{478ECDBD-90AB-486E-8CF8-0FC58673A75B}" srcOrd="0" destOrd="0" presId="urn:microsoft.com/office/officeart/2005/8/layout/hList1"/>
    <dgm:cxn modelId="{CAFCA3A2-7D36-4F88-B49A-C31C89AA33D6}" srcId="{3C71F13B-ADCC-4052-AE60-B20410A29B67}" destId="{8827C9E8-C184-41F6-8022-392FC09685BE}" srcOrd="1" destOrd="0" parTransId="{84B465BE-2CFF-42AC-A0D0-49302D576032}" sibTransId="{A5577802-73E2-44B6-A612-74335EFAB377}"/>
    <dgm:cxn modelId="{7890B7A4-C05B-41B2-8889-8B7378DB73DE}" type="presOf" srcId="{55C5A857-EF7B-475B-9E42-5018FBB6AA6E}" destId="{B7FB8C25-E112-4261-8C47-16B148BF832E}" srcOrd="0" destOrd="0" presId="urn:microsoft.com/office/officeart/2005/8/layout/hList1"/>
    <dgm:cxn modelId="{99F1BAC3-4395-4E0A-8C5D-F17481E219CC}" srcId="{3C71F13B-ADCC-4052-AE60-B20410A29B67}" destId="{55C5A857-EF7B-475B-9E42-5018FBB6AA6E}" srcOrd="0" destOrd="0" parTransId="{A49A4B0E-C38A-445C-A41F-E1670371EDF7}" sibTransId="{10A8EEF9-3BAC-420F-B624-7A62B261F4D2}"/>
    <dgm:cxn modelId="{E930DDEA-5551-451D-8ED2-CB8DD36047D2}" type="presParOf" srcId="{478ECDBD-90AB-486E-8CF8-0FC58673A75B}" destId="{5FCEB24E-E769-4ADE-AA07-4A014FD96709}" srcOrd="0" destOrd="0" presId="urn:microsoft.com/office/officeart/2005/8/layout/hList1"/>
    <dgm:cxn modelId="{CF0EF2C6-32EF-4D5A-8F0F-651760DF8913}" type="presParOf" srcId="{5FCEB24E-E769-4ADE-AA07-4A014FD96709}" destId="{B7FB8C25-E112-4261-8C47-16B148BF832E}" srcOrd="0" destOrd="0" presId="urn:microsoft.com/office/officeart/2005/8/layout/hList1"/>
    <dgm:cxn modelId="{EA6228FB-8B91-410B-B70F-78F876B8114C}" type="presParOf" srcId="{5FCEB24E-E769-4ADE-AA07-4A014FD96709}" destId="{FC21F52A-3C57-4B52-9023-D0796C672545}" srcOrd="1" destOrd="0" presId="urn:microsoft.com/office/officeart/2005/8/layout/hList1"/>
    <dgm:cxn modelId="{CAF3F1B1-D7DC-48ED-9DC2-146168CC1B31}" type="presParOf" srcId="{478ECDBD-90AB-486E-8CF8-0FC58673A75B}" destId="{7397EA6A-C3BC-4AB3-AE4F-074EBAD6170B}" srcOrd="1" destOrd="0" presId="urn:microsoft.com/office/officeart/2005/8/layout/hList1"/>
    <dgm:cxn modelId="{F87FFF67-A230-4DC5-A677-3DDDC469CE16}" type="presParOf" srcId="{478ECDBD-90AB-486E-8CF8-0FC58673A75B}" destId="{DFC7B6F3-DAA7-4F14-B056-1B389598AD30}" srcOrd="2" destOrd="0" presId="urn:microsoft.com/office/officeart/2005/8/layout/hList1"/>
    <dgm:cxn modelId="{862E9E82-2057-4D92-A006-17B465BE47ED}" type="presParOf" srcId="{DFC7B6F3-DAA7-4F14-B056-1B389598AD30}" destId="{AEF20031-EFF2-46EB-90C3-48764E6CE82F}" srcOrd="0" destOrd="0" presId="urn:microsoft.com/office/officeart/2005/8/layout/hList1"/>
    <dgm:cxn modelId="{ED301353-4B18-4AEB-8189-987BFE7CF9A3}" type="presParOf" srcId="{DFC7B6F3-DAA7-4F14-B056-1B389598AD30}" destId="{3628BBEF-8FB9-4C9E-A4DE-352A350DF6B5}"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7.xml><?xml version="1.0" encoding="utf-8"?>
<dgm:dataModel xmlns:dgm="http://schemas.openxmlformats.org/drawingml/2006/diagram" xmlns:a="http://schemas.openxmlformats.org/drawingml/2006/main">
  <dgm:ptLst>
    <dgm:pt modelId="{58D912E0-8CAF-4D8C-8512-BC1C0FB7494C}" type="doc">
      <dgm:prSet loTypeId="urn:microsoft.com/office/officeart/2009/3/layout/HorizontalOrganizationChart" loCatId="hierarchy" qsTypeId="urn:microsoft.com/office/officeart/2005/8/quickstyle/simple4" qsCatId="simple" csTypeId="urn:microsoft.com/office/officeart/2005/8/colors/colorful2" csCatId="colorful"/>
      <dgm:spPr/>
      <dgm:t>
        <a:bodyPr/>
        <a:lstStyle/>
        <a:p>
          <a:endParaRPr lang="en-US"/>
        </a:p>
      </dgm:t>
    </dgm:pt>
    <dgm:pt modelId="{889BA55C-119D-4557-9C71-C530FC86A241}">
      <dgm:prSet/>
      <dgm:spPr/>
      <dgm:t>
        <a:bodyPr/>
        <a:lstStyle/>
        <a:p>
          <a:r>
            <a:rPr lang="tr-TR" b="1"/>
            <a:t>Uluslararası Pazarlara Giriş Stratejileri</a:t>
          </a:r>
          <a:r>
            <a:rPr lang="en-US" b="1"/>
            <a:t>: </a:t>
          </a:r>
          <a:endParaRPr lang="en-US"/>
        </a:p>
      </dgm:t>
    </dgm:pt>
    <dgm:pt modelId="{F9A71CAE-BBB1-47E6-8FE3-940B9BD2C737}" type="parTrans" cxnId="{532CDAD2-55B0-4F01-B895-50081126D577}">
      <dgm:prSet/>
      <dgm:spPr/>
      <dgm:t>
        <a:bodyPr/>
        <a:lstStyle/>
        <a:p>
          <a:endParaRPr lang="en-US"/>
        </a:p>
      </dgm:t>
    </dgm:pt>
    <dgm:pt modelId="{E9EC30FD-0288-4D33-8CA4-61482E005C96}" type="sibTrans" cxnId="{532CDAD2-55B0-4F01-B895-50081126D577}">
      <dgm:prSet/>
      <dgm:spPr/>
      <dgm:t>
        <a:bodyPr/>
        <a:lstStyle/>
        <a:p>
          <a:endParaRPr lang="en-US"/>
        </a:p>
      </dgm:t>
    </dgm:pt>
    <dgm:pt modelId="{8CF79AD5-9A2F-4B66-A9B6-F4794260E9B6}">
      <dgm:prSet/>
      <dgm:spPr/>
      <dgm:t>
        <a:bodyPr/>
        <a:lstStyle/>
        <a:p>
          <a:r>
            <a:rPr lang="tr-TR" b="1"/>
            <a:t>Yatırım, Lisans Anlaşmaları ve Stratejik İşbirlikleri</a:t>
          </a:r>
          <a:endParaRPr lang="en-US"/>
        </a:p>
      </dgm:t>
    </dgm:pt>
    <dgm:pt modelId="{2CC4E4FB-45D1-460E-8F30-AF72A4730F29}" type="parTrans" cxnId="{59E78AD7-AF13-4361-A97B-A5D603DF1D71}">
      <dgm:prSet/>
      <dgm:spPr/>
      <dgm:t>
        <a:bodyPr/>
        <a:lstStyle/>
        <a:p>
          <a:endParaRPr lang="en-US"/>
        </a:p>
      </dgm:t>
    </dgm:pt>
    <dgm:pt modelId="{B70629FF-9B2D-4451-85E5-C880B080397B}" type="sibTrans" cxnId="{59E78AD7-AF13-4361-A97B-A5D603DF1D71}">
      <dgm:prSet/>
      <dgm:spPr/>
      <dgm:t>
        <a:bodyPr/>
        <a:lstStyle/>
        <a:p>
          <a:endParaRPr lang="en-US"/>
        </a:p>
      </dgm:t>
    </dgm:pt>
    <dgm:pt modelId="{06F32FCD-E16B-48FE-9549-B9F11778ACA8}" type="pres">
      <dgm:prSet presAssocID="{58D912E0-8CAF-4D8C-8512-BC1C0FB7494C}" presName="hierChild1" presStyleCnt="0">
        <dgm:presLayoutVars>
          <dgm:orgChart val="1"/>
          <dgm:chPref val="1"/>
          <dgm:dir/>
          <dgm:animOne val="branch"/>
          <dgm:animLvl val="lvl"/>
          <dgm:resizeHandles/>
        </dgm:presLayoutVars>
      </dgm:prSet>
      <dgm:spPr/>
    </dgm:pt>
    <dgm:pt modelId="{9AA2ADB6-F5DC-46D7-89F0-0E4873535169}" type="pres">
      <dgm:prSet presAssocID="{889BA55C-119D-4557-9C71-C530FC86A241}" presName="hierRoot1" presStyleCnt="0">
        <dgm:presLayoutVars>
          <dgm:hierBranch val="init"/>
        </dgm:presLayoutVars>
      </dgm:prSet>
      <dgm:spPr/>
    </dgm:pt>
    <dgm:pt modelId="{75E7B847-0972-441B-AA96-D2ADDDBDAE49}" type="pres">
      <dgm:prSet presAssocID="{889BA55C-119D-4557-9C71-C530FC86A241}" presName="rootComposite1" presStyleCnt="0"/>
      <dgm:spPr/>
    </dgm:pt>
    <dgm:pt modelId="{7446FB23-FCA7-43FE-BB6F-A88A91AF1E83}" type="pres">
      <dgm:prSet presAssocID="{889BA55C-119D-4557-9C71-C530FC86A241}" presName="rootText1" presStyleLbl="node0" presStyleIdx="0" presStyleCnt="2">
        <dgm:presLayoutVars>
          <dgm:chPref val="3"/>
        </dgm:presLayoutVars>
      </dgm:prSet>
      <dgm:spPr/>
    </dgm:pt>
    <dgm:pt modelId="{9EC25439-CD73-4F83-BA26-5AA65F9538D7}" type="pres">
      <dgm:prSet presAssocID="{889BA55C-119D-4557-9C71-C530FC86A241}" presName="rootConnector1" presStyleLbl="node1" presStyleIdx="0" presStyleCnt="0"/>
      <dgm:spPr/>
    </dgm:pt>
    <dgm:pt modelId="{E66D8432-8B1F-4F4E-8E25-551BFB1ACEC5}" type="pres">
      <dgm:prSet presAssocID="{889BA55C-119D-4557-9C71-C530FC86A241}" presName="hierChild2" presStyleCnt="0"/>
      <dgm:spPr/>
    </dgm:pt>
    <dgm:pt modelId="{6682FD46-9909-4F8A-9599-CA10CCB98D51}" type="pres">
      <dgm:prSet presAssocID="{889BA55C-119D-4557-9C71-C530FC86A241}" presName="hierChild3" presStyleCnt="0"/>
      <dgm:spPr/>
    </dgm:pt>
    <dgm:pt modelId="{6E7F16F1-396A-4DC2-8B75-05551363CE87}" type="pres">
      <dgm:prSet presAssocID="{8CF79AD5-9A2F-4B66-A9B6-F4794260E9B6}" presName="hierRoot1" presStyleCnt="0">
        <dgm:presLayoutVars>
          <dgm:hierBranch val="init"/>
        </dgm:presLayoutVars>
      </dgm:prSet>
      <dgm:spPr/>
    </dgm:pt>
    <dgm:pt modelId="{CC831673-F823-4791-8F4B-770E554FA0AB}" type="pres">
      <dgm:prSet presAssocID="{8CF79AD5-9A2F-4B66-A9B6-F4794260E9B6}" presName="rootComposite1" presStyleCnt="0"/>
      <dgm:spPr/>
    </dgm:pt>
    <dgm:pt modelId="{C0923CA0-7B01-49B1-9DDA-A8FD0F1B9F23}" type="pres">
      <dgm:prSet presAssocID="{8CF79AD5-9A2F-4B66-A9B6-F4794260E9B6}" presName="rootText1" presStyleLbl="node0" presStyleIdx="1" presStyleCnt="2">
        <dgm:presLayoutVars>
          <dgm:chPref val="3"/>
        </dgm:presLayoutVars>
      </dgm:prSet>
      <dgm:spPr/>
    </dgm:pt>
    <dgm:pt modelId="{BAA48EC9-FBF5-4042-8BC9-E8431A138F42}" type="pres">
      <dgm:prSet presAssocID="{8CF79AD5-9A2F-4B66-A9B6-F4794260E9B6}" presName="rootConnector1" presStyleLbl="node1" presStyleIdx="0" presStyleCnt="0"/>
      <dgm:spPr/>
    </dgm:pt>
    <dgm:pt modelId="{DA06C690-E7B6-42BE-A8C7-997142A9D48C}" type="pres">
      <dgm:prSet presAssocID="{8CF79AD5-9A2F-4B66-A9B6-F4794260E9B6}" presName="hierChild2" presStyleCnt="0"/>
      <dgm:spPr/>
    </dgm:pt>
    <dgm:pt modelId="{76325C5D-FF51-462C-95D3-66B21F810F21}" type="pres">
      <dgm:prSet presAssocID="{8CF79AD5-9A2F-4B66-A9B6-F4794260E9B6}" presName="hierChild3" presStyleCnt="0"/>
      <dgm:spPr/>
    </dgm:pt>
  </dgm:ptLst>
  <dgm:cxnLst>
    <dgm:cxn modelId="{7197F05D-D708-4518-97C4-BAC652F756FE}" type="presOf" srcId="{889BA55C-119D-4557-9C71-C530FC86A241}" destId="{7446FB23-FCA7-43FE-BB6F-A88A91AF1E83}" srcOrd="0" destOrd="0" presId="urn:microsoft.com/office/officeart/2009/3/layout/HorizontalOrganizationChart"/>
    <dgm:cxn modelId="{15005F52-A497-4E77-911A-8C1A8D6A8EB3}" type="presOf" srcId="{8CF79AD5-9A2F-4B66-A9B6-F4794260E9B6}" destId="{BAA48EC9-FBF5-4042-8BC9-E8431A138F42}" srcOrd="1" destOrd="0" presId="urn:microsoft.com/office/officeart/2009/3/layout/HorizontalOrganizationChart"/>
    <dgm:cxn modelId="{1C61FA7F-33FE-49C3-AC34-00BCAF81CE6E}" type="presOf" srcId="{8CF79AD5-9A2F-4B66-A9B6-F4794260E9B6}" destId="{C0923CA0-7B01-49B1-9DDA-A8FD0F1B9F23}" srcOrd="0" destOrd="0" presId="urn:microsoft.com/office/officeart/2009/3/layout/HorizontalOrganizationChart"/>
    <dgm:cxn modelId="{9A3419B5-9FE3-4C5D-9C99-895EA41803E9}" type="presOf" srcId="{889BA55C-119D-4557-9C71-C530FC86A241}" destId="{9EC25439-CD73-4F83-BA26-5AA65F9538D7}" srcOrd="1" destOrd="0" presId="urn:microsoft.com/office/officeart/2009/3/layout/HorizontalOrganizationChart"/>
    <dgm:cxn modelId="{9FB1F9CA-86F7-4252-B363-606F81B7DEB6}" type="presOf" srcId="{58D912E0-8CAF-4D8C-8512-BC1C0FB7494C}" destId="{06F32FCD-E16B-48FE-9549-B9F11778ACA8}" srcOrd="0" destOrd="0" presId="urn:microsoft.com/office/officeart/2009/3/layout/HorizontalOrganizationChart"/>
    <dgm:cxn modelId="{532CDAD2-55B0-4F01-B895-50081126D577}" srcId="{58D912E0-8CAF-4D8C-8512-BC1C0FB7494C}" destId="{889BA55C-119D-4557-9C71-C530FC86A241}" srcOrd="0" destOrd="0" parTransId="{F9A71CAE-BBB1-47E6-8FE3-940B9BD2C737}" sibTransId="{E9EC30FD-0288-4D33-8CA4-61482E005C96}"/>
    <dgm:cxn modelId="{59E78AD7-AF13-4361-A97B-A5D603DF1D71}" srcId="{58D912E0-8CAF-4D8C-8512-BC1C0FB7494C}" destId="{8CF79AD5-9A2F-4B66-A9B6-F4794260E9B6}" srcOrd="1" destOrd="0" parTransId="{2CC4E4FB-45D1-460E-8F30-AF72A4730F29}" sibTransId="{B70629FF-9B2D-4451-85E5-C880B080397B}"/>
    <dgm:cxn modelId="{FC66E0F1-AEF5-4999-A9AD-CA9CBB4BCE1D}" type="presParOf" srcId="{06F32FCD-E16B-48FE-9549-B9F11778ACA8}" destId="{9AA2ADB6-F5DC-46D7-89F0-0E4873535169}" srcOrd="0" destOrd="0" presId="urn:microsoft.com/office/officeart/2009/3/layout/HorizontalOrganizationChart"/>
    <dgm:cxn modelId="{3541105C-BEC0-4188-BBA1-08FFAECC2E20}" type="presParOf" srcId="{9AA2ADB6-F5DC-46D7-89F0-0E4873535169}" destId="{75E7B847-0972-441B-AA96-D2ADDDBDAE49}" srcOrd="0" destOrd="0" presId="urn:microsoft.com/office/officeart/2009/3/layout/HorizontalOrganizationChart"/>
    <dgm:cxn modelId="{5804891D-F234-4E37-8D57-CEB5F3C3E494}" type="presParOf" srcId="{75E7B847-0972-441B-AA96-D2ADDDBDAE49}" destId="{7446FB23-FCA7-43FE-BB6F-A88A91AF1E83}" srcOrd="0" destOrd="0" presId="urn:microsoft.com/office/officeart/2009/3/layout/HorizontalOrganizationChart"/>
    <dgm:cxn modelId="{08F5D1CC-0E97-422D-9056-5FBCE654C81E}" type="presParOf" srcId="{75E7B847-0972-441B-AA96-D2ADDDBDAE49}" destId="{9EC25439-CD73-4F83-BA26-5AA65F9538D7}" srcOrd="1" destOrd="0" presId="urn:microsoft.com/office/officeart/2009/3/layout/HorizontalOrganizationChart"/>
    <dgm:cxn modelId="{38B88499-FDAB-4510-B18E-AD35E28D10D5}" type="presParOf" srcId="{9AA2ADB6-F5DC-46D7-89F0-0E4873535169}" destId="{E66D8432-8B1F-4F4E-8E25-551BFB1ACEC5}" srcOrd="1" destOrd="0" presId="urn:microsoft.com/office/officeart/2009/3/layout/HorizontalOrganizationChart"/>
    <dgm:cxn modelId="{776DD189-DAC2-4ECA-B55F-E8E02811BCB0}" type="presParOf" srcId="{9AA2ADB6-F5DC-46D7-89F0-0E4873535169}" destId="{6682FD46-9909-4F8A-9599-CA10CCB98D51}" srcOrd="2" destOrd="0" presId="urn:microsoft.com/office/officeart/2009/3/layout/HorizontalOrganizationChart"/>
    <dgm:cxn modelId="{35A3A894-9D30-437D-92AF-C31FBA996DA1}" type="presParOf" srcId="{06F32FCD-E16B-48FE-9549-B9F11778ACA8}" destId="{6E7F16F1-396A-4DC2-8B75-05551363CE87}" srcOrd="1" destOrd="0" presId="urn:microsoft.com/office/officeart/2009/3/layout/HorizontalOrganizationChart"/>
    <dgm:cxn modelId="{1F003460-8D97-49A8-8F7C-6494C3C2E7FD}" type="presParOf" srcId="{6E7F16F1-396A-4DC2-8B75-05551363CE87}" destId="{CC831673-F823-4791-8F4B-770E554FA0AB}" srcOrd="0" destOrd="0" presId="urn:microsoft.com/office/officeart/2009/3/layout/HorizontalOrganizationChart"/>
    <dgm:cxn modelId="{CE5A9B9A-5C3D-4C5F-BEFA-21A6A21EB908}" type="presParOf" srcId="{CC831673-F823-4791-8F4B-770E554FA0AB}" destId="{C0923CA0-7B01-49B1-9DDA-A8FD0F1B9F23}" srcOrd="0" destOrd="0" presId="urn:microsoft.com/office/officeart/2009/3/layout/HorizontalOrganizationChart"/>
    <dgm:cxn modelId="{42438CDE-4FEB-4B87-92E4-549851DFD777}" type="presParOf" srcId="{CC831673-F823-4791-8F4B-770E554FA0AB}" destId="{BAA48EC9-FBF5-4042-8BC9-E8431A138F42}" srcOrd="1" destOrd="0" presId="urn:microsoft.com/office/officeart/2009/3/layout/HorizontalOrganizationChart"/>
    <dgm:cxn modelId="{1C232B4F-9CC1-4EDB-839D-581DA076EDD1}" type="presParOf" srcId="{6E7F16F1-396A-4DC2-8B75-05551363CE87}" destId="{DA06C690-E7B6-42BE-A8C7-997142A9D48C}" srcOrd="1" destOrd="0" presId="urn:microsoft.com/office/officeart/2009/3/layout/HorizontalOrganizationChart"/>
    <dgm:cxn modelId="{703F1E17-AFED-4014-9F9E-6C5970A5E955}" type="presParOf" srcId="{6E7F16F1-396A-4DC2-8B75-05551363CE87}" destId="{76325C5D-FF51-462C-95D3-66B21F810F21}" srcOrd="2" destOrd="0" presId="urn:microsoft.com/office/officeart/2009/3/layout/HorizontalOrganizationChar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8.xml><?xml version="1.0" encoding="utf-8"?>
<dgm:dataModel xmlns:dgm="http://schemas.openxmlformats.org/drawingml/2006/diagram" xmlns:a="http://schemas.openxmlformats.org/drawingml/2006/main">
  <dgm:ptLst>
    <dgm:pt modelId="{D678D4FC-493F-47E3-B170-D0B7BF6A5D4C}"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7BA5C8BC-0DA8-4082-B004-F3BD78E950E1}">
      <dgm:prSet/>
      <dgm:spPr/>
      <dgm:t>
        <a:bodyPr/>
        <a:lstStyle/>
        <a:p>
          <a:r>
            <a:rPr lang="tr-TR"/>
            <a:t>Çok düşük başlangıç maliyetleri ile ek kar sağlanabilir. </a:t>
          </a:r>
          <a:endParaRPr lang="en-US"/>
        </a:p>
      </dgm:t>
    </dgm:pt>
    <dgm:pt modelId="{2F1006EA-FEA0-4B81-BFB5-93325EFACFFA}" type="parTrans" cxnId="{314D1B6D-4636-4EA0-A45E-80835F59665D}">
      <dgm:prSet/>
      <dgm:spPr/>
      <dgm:t>
        <a:bodyPr/>
        <a:lstStyle/>
        <a:p>
          <a:endParaRPr lang="en-US"/>
        </a:p>
      </dgm:t>
    </dgm:pt>
    <dgm:pt modelId="{A9BCD578-CE7B-42DF-816E-802E12ABFF78}" type="sibTrans" cxnId="{314D1B6D-4636-4EA0-A45E-80835F59665D}">
      <dgm:prSet/>
      <dgm:spPr/>
      <dgm:t>
        <a:bodyPr/>
        <a:lstStyle/>
        <a:p>
          <a:endParaRPr lang="en-US"/>
        </a:p>
      </dgm:t>
    </dgm:pt>
    <dgm:pt modelId="{E72CB3CC-2AE0-4A69-974D-6FD01FF779B1}">
      <dgm:prSet/>
      <dgm:spPr/>
      <dgm:t>
        <a:bodyPr/>
        <a:lstStyle/>
        <a:p>
          <a:r>
            <a:rPr lang="tr-TR"/>
            <a:t>Ticari engeller, gümrük tarifeleri gibi durumları elimine etme yolu sağlar. </a:t>
          </a:r>
          <a:endParaRPr lang="en-US"/>
        </a:p>
      </dgm:t>
    </dgm:pt>
    <dgm:pt modelId="{4174E4D4-4905-48FF-85C8-9D48DAEA6E24}" type="parTrans" cxnId="{BE0EAF24-97EC-4100-80D1-48A220B43256}">
      <dgm:prSet/>
      <dgm:spPr/>
      <dgm:t>
        <a:bodyPr/>
        <a:lstStyle/>
        <a:p>
          <a:endParaRPr lang="en-US"/>
        </a:p>
      </dgm:t>
    </dgm:pt>
    <dgm:pt modelId="{886BBDE3-6782-4799-8BA1-90E446938EE0}" type="sibTrans" cxnId="{BE0EAF24-97EC-4100-80D1-48A220B43256}">
      <dgm:prSet/>
      <dgm:spPr/>
      <dgm:t>
        <a:bodyPr/>
        <a:lstStyle/>
        <a:p>
          <a:endParaRPr lang="en-US"/>
        </a:p>
      </dgm:t>
    </dgm:pt>
    <dgm:pt modelId="{8A9008BD-EB8B-4397-A103-F4F44610B1A0}">
      <dgm:prSet/>
      <dgm:spPr/>
      <dgm:t>
        <a:bodyPr/>
        <a:lstStyle/>
        <a:p>
          <a:r>
            <a:rPr lang="tr-TR"/>
            <a:t>Yatırımların geri dönüş oranı yüksektir (ROI)</a:t>
          </a:r>
          <a:endParaRPr lang="en-US"/>
        </a:p>
      </dgm:t>
    </dgm:pt>
    <dgm:pt modelId="{04FA352E-09C0-44D8-AFA8-A78049516DA1}" type="parTrans" cxnId="{8BF9ACC1-1BD3-4447-8166-B4E6722706F7}">
      <dgm:prSet/>
      <dgm:spPr/>
      <dgm:t>
        <a:bodyPr/>
        <a:lstStyle/>
        <a:p>
          <a:endParaRPr lang="en-US"/>
        </a:p>
      </dgm:t>
    </dgm:pt>
    <dgm:pt modelId="{4C63258D-F407-4AF7-BAFB-3CF2F5491809}" type="sibTrans" cxnId="{8BF9ACC1-1BD3-4447-8166-B4E6722706F7}">
      <dgm:prSet/>
      <dgm:spPr/>
      <dgm:t>
        <a:bodyPr/>
        <a:lstStyle/>
        <a:p>
          <a:endParaRPr lang="en-US"/>
        </a:p>
      </dgm:t>
    </dgm:pt>
    <dgm:pt modelId="{7420CDD4-CD83-4C4D-A016-63899B7A52F1}" type="pres">
      <dgm:prSet presAssocID="{D678D4FC-493F-47E3-B170-D0B7BF6A5D4C}" presName="root" presStyleCnt="0">
        <dgm:presLayoutVars>
          <dgm:dir/>
          <dgm:resizeHandles val="exact"/>
        </dgm:presLayoutVars>
      </dgm:prSet>
      <dgm:spPr/>
    </dgm:pt>
    <dgm:pt modelId="{D9327428-1C47-4D38-A297-1C985E30B104}" type="pres">
      <dgm:prSet presAssocID="{7BA5C8BC-0DA8-4082-B004-F3BD78E950E1}" presName="compNode" presStyleCnt="0"/>
      <dgm:spPr/>
    </dgm:pt>
    <dgm:pt modelId="{FF876D9B-C1A9-42D8-A999-8F36B99221FC}" type="pres">
      <dgm:prSet presAssocID="{7BA5C8BC-0DA8-4082-B004-F3BD78E950E1}" presName="bgRect" presStyleLbl="bgShp" presStyleIdx="0" presStyleCnt="3"/>
      <dgm:spPr/>
    </dgm:pt>
    <dgm:pt modelId="{5229D992-2C05-4D7A-A70D-A3A181129B51}" type="pres">
      <dgm:prSet presAssocID="{7BA5C8BC-0DA8-4082-B004-F3BD78E950E1}"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ara"/>
        </a:ext>
      </dgm:extLst>
    </dgm:pt>
    <dgm:pt modelId="{E4D5F7D7-CDA3-4CD5-86E6-4D14A1C9833D}" type="pres">
      <dgm:prSet presAssocID="{7BA5C8BC-0DA8-4082-B004-F3BD78E950E1}" presName="spaceRect" presStyleCnt="0"/>
      <dgm:spPr/>
    </dgm:pt>
    <dgm:pt modelId="{7A01532B-3862-4B81-A13E-944112F9DE6F}" type="pres">
      <dgm:prSet presAssocID="{7BA5C8BC-0DA8-4082-B004-F3BD78E950E1}" presName="parTx" presStyleLbl="revTx" presStyleIdx="0" presStyleCnt="3">
        <dgm:presLayoutVars>
          <dgm:chMax val="0"/>
          <dgm:chPref val="0"/>
        </dgm:presLayoutVars>
      </dgm:prSet>
      <dgm:spPr/>
    </dgm:pt>
    <dgm:pt modelId="{F98D2467-34D4-4193-9358-CA563E94A604}" type="pres">
      <dgm:prSet presAssocID="{A9BCD578-CE7B-42DF-816E-802E12ABFF78}" presName="sibTrans" presStyleCnt="0"/>
      <dgm:spPr/>
    </dgm:pt>
    <dgm:pt modelId="{E9DA3762-7730-4190-9E35-809AB8B0F3B6}" type="pres">
      <dgm:prSet presAssocID="{E72CB3CC-2AE0-4A69-974D-6FD01FF779B1}" presName="compNode" presStyleCnt="0"/>
      <dgm:spPr/>
    </dgm:pt>
    <dgm:pt modelId="{DE0F126C-0AF6-4C4D-BC17-8C7BEB7E5015}" type="pres">
      <dgm:prSet presAssocID="{E72CB3CC-2AE0-4A69-974D-6FD01FF779B1}" presName="bgRect" presStyleLbl="bgShp" presStyleIdx="1" presStyleCnt="3"/>
      <dgm:spPr/>
    </dgm:pt>
    <dgm:pt modelId="{097DD944-0E4B-47ED-A9C8-37948DD1B7F5}" type="pres">
      <dgm:prSet presAssocID="{E72CB3CC-2AE0-4A69-974D-6FD01FF779B1}"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okalaşma"/>
        </a:ext>
      </dgm:extLst>
    </dgm:pt>
    <dgm:pt modelId="{0145F909-4CD3-4E63-9E5D-88A76BCC41E1}" type="pres">
      <dgm:prSet presAssocID="{E72CB3CC-2AE0-4A69-974D-6FD01FF779B1}" presName="spaceRect" presStyleCnt="0"/>
      <dgm:spPr/>
    </dgm:pt>
    <dgm:pt modelId="{5F09D172-7EC1-4452-B01A-7CC40D14BF2B}" type="pres">
      <dgm:prSet presAssocID="{E72CB3CC-2AE0-4A69-974D-6FD01FF779B1}" presName="parTx" presStyleLbl="revTx" presStyleIdx="1" presStyleCnt="3">
        <dgm:presLayoutVars>
          <dgm:chMax val="0"/>
          <dgm:chPref val="0"/>
        </dgm:presLayoutVars>
      </dgm:prSet>
      <dgm:spPr/>
    </dgm:pt>
    <dgm:pt modelId="{AFD688C2-BEC3-4585-98F6-786E513BB19E}" type="pres">
      <dgm:prSet presAssocID="{886BBDE3-6782-4799-8BA1-90E446938EE0}" presName="sibTrans" presStyleCnt="0"/>
      <dgm:spPr/>
    </dgm:pt>
    <dgm:pt modelId="{1C765145-3EE0-43BF-B19A-69361BA1C7AE}" type="pres">
      <dgm:prSet presAssocID="{8A9008BD-EB8B-4397-A103-F4F44610B1A0}" presName="compNode" presStyleCnt="0"/>
      <dgm:spPr/>
    </dgm:pt>
    <dgm:pt modelId="{2359025F-2334-477E-9756-A468E1DB062B}" type="pres">
      <dgm:prSet presAssocID="{8A9008BD-EB8B-4397-A103-F4F44610B1A0}" presName="bgRect" presStyleLbl="bgShp" presStyleIdx="2" presStyleCnt="3"/>
      <dgm:spPr/>
    </dgm:pt>
    <dgm:pt modelId="{AA829038-5C41-4F46-BAF3-9F5766D4C9F3}" type="pres">
      <dgm:prSet presAssocID="{8A9008BD-EB8B-4397-A103-F4F44610B1A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ack"/>
        </a:ext>
      </dgm:extLst>
    </dgm:pt>
    <dgm:pt modelId="{9294C81C-8F40-46C7-84EF-E504141653E9}" type="pres">
      <dgm:prSet presAssocID="{8A9008BD-EB8B-4397-A103-F4F44610B1A0}" presName="spaceRect" presStyleCnt="0"/>
      <dgm:spPr/>
    </dgm:pt>
    <dgm:pt modelId="{B4A4312A-D12A-4F52-8153-B1C1BC11F079}" type="pres">
      <dgm:prSet presAssocID="{8A9008BD-EB8B-4397-A103-F4F44610B1A0}" presName="parTx" presStyleLbl="revTx" presStyleIdx="2" presStyleCnt="3">
        <dgm:presLayoutVars>
          <dgm:chMax val="0"/>
          <dgm:chPref val="0"/>
        </dgm:presLayoutVars>
      </dgm:prSet>
      <dgm:spPr/>
    </dgm:pt>
  </dgm:ptLst>
  <dgm:cxnLst>
    <dgm:cxn modelId="{BF75F605-8AB1-4F47-A89A-997F0E5D24D3}" type="presOf" srcId="{7BA5C8BC-0DA8-4082-B004-F3BD78E950E1}" destId="{7A01532B-3862-4B81-A13E-944112F9DE6F}" srcOrd="0" destOrd="0" presId="urn:microsoft.com/office/officeart/2018/2/layout/IconVerticalSolidList"/>
    <dgm:cxn modelId="{BE0EAF24-97EC-4100-80D1-48A220B43256}" srcId="{D678D4FC-493F-47E3-B170-D0B7BF6A5D4C}" destId="{E72CB3CC-2AE0-4A69-974D-6FD01FF779B1}" srcOrd="1" destOrd="0" parTransId="{4174E4D4-4905-48FF-85C8-9D48DAEA6E24}" sibTransId="{886BBDE3-6782-4799-8BA1-90E446938EE0}"/>
    <dgm:cxn modelId="{314D1B6D-4636-4EA0-A45E-80835F59665D}" srcId="{D678D4FC-493F-47E3-B170-D0B7BF6A5D4C}" destId="{7BA5C8BC-0DA8-4082-B004-F3BD78E950E1}" srcOrd="0" destOrd="0" parTransId="{2F1006EA-FEA0-4B81-BFB5-93325EFACFFA}" sibTransId="{A9BCD578-CE7B-42DF-816E-802E12ABFF78}"/>
    <dgm:cxn modelId="{3A49CA4F-8D49-40D8-A5B4-AA628574EC97}" type="presOf" srcId="{E72CB3CC-2AE0-4A69-974D-6FD01FF779B1}" destId="{5F09D172-7EC1-4452-B01A-7CC40D14BF2B}" srcOrd="0" destOrd="0" presId="urn:microsoft.com/office/officeart/2018/2/layout/IconVerticalSolidList"/>
    <dgm:cxn modelId="{5059DD4F-9697-4DE9-A391-15161BBFEE7E}" type="presOf" srcId="{D678D4FC-493F-47E3-B170-D0B7BF6A5D4C}" destId="{7420CDD4-CD83-4C4D-A016-63899B7A52F1}" srcOrd="0" destOrd="0" presId="urn:microsoft.com/office/officeart/2018/2/layout/IconVerticalSolidList"/>
    <dgm:cxn modelId="{4078BF95-2893-4201-AC4C-9F8F88420CA6}" type="presOf" srcId="{8A9008BD-EB8B-4397-A103-F4F44610B1A0}" destId="{B4A4312A-D12A-4F52-8153-B1C1BC11F079}" srcOrd="0" destOrd="0" presId="urn:microsoft.com/office/officeart/2018/2/layout/IconVerticalSolidList"/>
    <dgm:cxn modelId="{8BF9ACC1-1BD3-4447-8166-B4E6722706F7}" srcId="{D678D4FC-493F-47E3-B170-D0B7BF6A5D4C}" destId="{8A9008BD-EB8B-4397-A103-F4F44610B1A0}" srcOrd="2" destOrd="0" parTransId="{04FA352E-09C0-44D8-AFA8-A78049516DA1}" sibTransId="{4C63258D-F407-4AF7-BAFB-3CF2F5491809}"/>
    <dgm:cxn modelId="{0D9977C6-A67C-4AC3-AB78-0A2E20103E0D}" type="presParOf" srcId="{7420CDD4-CD83-4C4D-A016-63899B7A52F1}" destId="{D9327428-1C47-4D38-A297-1C985E30B104}" srcOrd="0" destOrd="0" presId="urn:microsoft.com/office/officeart/2018/2/layout/IconVerticalSolidList"/>
    <dgm:cxn modelId="{1FD1AFFE-C816-410A-893B-45F047A2A224}" type="presParOf" srcId="{D9327428-1C47-4D38-A297-1C985E30B104}" destId="{FF876D9B-C1A9-42D8-A999-8F36B99221FC}" srcOrd="0" destOrd="0" presId="urn:microsoft.com/office/officeart/2018/2/layout/IconVerticalSolidList"/>
    <dgm:cxn modelId="{0E8F5377-9340-4AE7-BDBD-7F131CAC656F}" type="presParOf" srcId="{D9327428-1C47-4D38-A297-1C985E30B104}" destId="{5229D992-2C05-4D7A-A70D-A3A181129B51}" srcOrd="1" destOrd="0" presId="urn:microsoft.com/office/officeart/2018/2/layout/IconVerticalSolidList"/>
    <dgm:cxn modelId="{38B7247A-42F1-4C5E-94ED-4F719C147DC7}" type="presParOf" srcId="{D9327428-1C47-4D38-A297-1C985E30B104}" destId="{E4D5F7D7-CDA3-4CD5-86E6-4D14A1C9833D}" srcOrd="2" destOrd="0" presId="urn:microsoft.com/office/officeart/2018/2/layout/IconVerticalSolidList"/>
    <dgm:cxn modelId="{15733417-ACB5-47BB-B469-0C02397EE5AF}" type="presParOf" srcId="{D9327428-1C47-4D38-A297-1C985E30B104}" destId="{7A01532B-3862-4B81-A13E-944112F9DE6F}" srcOrd="3" destOrd="0" presId="urn:microsoft.com/office/officeart/2018/2/layout/IconVerticalSolidList"/>
    <dgm:cxn modelId="{930C42DB-20D1-4646-8B0B-B82FB8C319B7}" type="presParOf" srcId="{7420CDD4-CD83-4C4D-A016-63899B7A52F1}" destId="{F98D2467-34D4-4193-9358-CA563E94A604}" srcOrd="1" destOrd="0" presId="urn:microsoft.com/office/officeart/2018/2/layout/IconVerticalSolidList"/>
    <dgm:cxn modelId="{47C68ACE-28F8-4D9D-8268-6B2D3DA4CF23}" type="presParOf" srcId="{7420CDD4-CD83-4C4D-A016-63899B7A52F1}" destId="{E9DA3762-7730-4190-9E35-809AB8B0F3B6}" srcOrd="2" destOrd="0" presId="urn:microsoft.com/office/officeart/2018/2/layout/IconVerticalSolidList"/>
    <dgm:cxn modelId="{2A98EE27-0E6B-4504-98A9-D1E1C416C83D}" type="presParOf" srcId="{E9DA3762-7730-4190-9E35-809AB8B0F3B6}" destId="{DE0F126C-0AF6-4C4D-BC17-8C7BEB7E5015}" srcOrd="0" destOrd="0" presId="urn:microsoft.com/office/officeart/2018/2/layout/IconVerticalSolidList"/>
    <dgm:cxn modelId="{F75AD55F-D38D-4CF1-A257-71418191985D}" type="presParOf" srcId="{E9DA3762-7730-4190-9E35-809AB8B0F3B6}" destId="{097DD944-0E4B-47ED-A9C8-37948DD1B7F5}" srcOrd="1" destOrd="0" presId="urn:microsoft.com/office/officeart/2018/2/layout/IconVerticalSolidList"/>
    <dgm:cxn modelId="{3080D075-50C0-41C4-88C1-9075F8679655}" type="presParOf" srcId="{E9DA3762-7730-4190-9E35-809AB8B0F3B6}" destId="{0145F909-4CD3-4E63-9E5D-88A76BCC41E1}" srcOrd="2" destOrd="0" presId="urn:microsoft.com/office/officeart/2018/2/layout/IconVerticalSolidList"/>
    <dgm:cxn modelId="{4831812C-AFFF-40B9-8E84-3364A588882E}" type="presParOf" srcId="{E9DA3762-7730-4190-9E35-809AB8B0F3B6}" destId="{5F09D172-7EC1-4452-B01A-7CC40D14BF2B}" srcOrd="3" destOrd="0" presId="urn:microsoft.com/office/officeart/2018/2/layout/IconVerticalSolidList"/>
    <dgm:cxn modelId="{5AB83D75-4CE4-4364-8399-F4F3CC042D8A}" type="presParOf" srcId="{7420CDD4-CD83-4C4D-A016-63899B7A52F1}" destId="{AFD688C2-BEC3-4585-98F6-786E513BB19E}" srcOrd="3" destOrd="0" presId="urn:microsoft.com/office/officeart/2018/2/layout/IconVerticalSolidList"/>
    <dgm:cxn modelId="{1055FB14-2F89-4083-AD07-2C082C071D34}" type="presParOf" srcId="{7420CDD4-CD83-4C4D-A016-63899B7A52F1}" destId="{1C765145-3EE0-43BF-B19A-69361BA1C7AE}" srcOrd="4" destOrd="0" presId="urn:microsoft.com/office/officeart/2018/2/layout/IconVerticalSolidList"/>
    <dgm:cxn modelId="{AE02E851-93B1-41D8-982E-DE1F29D81FE1}" type="presParOf" srcId="{1C765145-3EE0-43BF-B19A-69361BA1C7AE}" destId="{2359025F-2334-477E-9756-A468E1DB062B}" srcOrd="0" destOrd="0" presId="urn:microsoft.com/office/officeart/2018/2/layout/IconVerticalSolidList"/>
    <dgm:cxn modelId="{FE4C45A4-89B5-4890-975C-0953F652591D}" type="presParOf" srcId="{1C765145-3EE0-43BF-B19A-69361BA1C7AE}" destId="{AA829038-5C41-4F46-BAF3-9F5766D4C9F3}" srcOrd="1" destOrd="0" presId="urn:microsoft.com/office/officeart/2018/2/layout/IconVerticalSolidList"/>
    <dgm:cxn modelId="{087859B6-7D7D-42BF-B7FB-7132D3CD1058}" type="presParOf" srcId="{1C765145-3EE0-43BF-B19A-69361BA1C7AE}" destId="{9294C81C-8F40-46C7-84EF-E504141653E9}" srcOrd="2" destOrd="0" presId="urn:microsoft.com/office/officeart/2018/2/layout/IconVerticalSolidList"/>
    <dgm:cxn modelId="{9C118242-ACE2-458C-AC9C-0A19DD97713F}" type="presParOf" srcId="{1C765145-3EE0-43BF-B19A-69361BA1C7AE}" destId="{B4A4312A-D12A-4F52-8153-B1C1BC11F079}" srcOrd="3" destOrd="0" presId="urn:microsoft.com/office/officeart/2018/2/layout/IconVerticalSoli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9.xml><?xml version="1.0" encoding="utf-8"?>
<dgm:dataModel xmlns:dgm="http://schemas.openxmlformats.org/drawingml/2006/diagram" xmlns:a="http://schemas.openxmlformats.org/drawingml/2006/main">
  <dgm:ptLst>
    <dgm:pt modelId="{9F9663E0-2A1A-41CF-BE5D-D01BFF470A9A}"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D8A66113-3B09-4F4A-938D-25C31BE0EC59}">
      <dgm:prSet/>
      <dgm:spPr/>
      <dgm:t>
        <a:bodyPr/>
        <a:lstStyle/>
        <a:p>
          <a:r>
            <a:rPr lang="tr-TR"/>
            <a:t>Katılımda limit</a:t>
          </a:r>
          <a:endParaRPr lang="en-US"/>
        </a:p>
      </dgm:t>
    </dgm:pt>
    <dgm:pt modelId="{DC675980-9D31-43E3-8E83-A4CE963EDB67}" type="parTrans" cxnId="{5E6FA738-3E9E-40E0-A0A0-5CD16D85135A}">
      <dgm:prSet/>
      <dgm:spPr/>
      <dgm:t>
        <a:bodyPr/>
        <a:lstStyle/>
        <a:p>
          <a:endParaRPr lang="en-US"/>
        </a:p>
      </dgm:t>
    </dgm:pt>
    <dgm:pt modelId="{2E83AC79-FF96-4FC6-930D-EC42A52871EC}" type="sibTrans" cxnId="{5E6FA738-3E9E-40E0-A0A0-5CD16D85135A}">
      <dgm:prSet/>
      <dgm:spPr/>
      <dgm:t>
        <a:bodyPr/>
        <a:lstStyle/>
        <a:p>
          <a:endParaRPr lang="en-US"/>
        </a:p>
      </dgm:t>
    </dgm:pt>
    <dgm:pt modelId="{0414EEE7-5D09-48D8-9CE6-12C9534E65C2}">
      <dgm:prSet/>
      <dgm:spPr/>
      <dgm:t>
        <a:bodyPr/>
        <a:lstStyle/>
        <a:p>
          <a:r>
            <a:rPr lang="tr-TR"/>
            <a:t>Kontrol eksikliği</a:t>
          </a:r>
          <a:endParaRPr lang="en-US"/>
        </a:p>
      </dgm:t>
    </dgm:pt>
    <dgm:pt modelId="{2A37862F-ECAD-46D5-9F20-AC5F45FA5035}" type="parTrans" cxnId="{790BB79B-EC82-4A15-ABF2-E7F1BAE299E0}">
      <dgm:prSet/>
      <dgm:spPr/>
      <dgm:t>
        <a:bodyPr/>
        <a:lstStyle/>
        <a:p>
          <a:endParaRPr lang="en-US"/>
        </a:p>
      </dgm:t>
    </dgm:pt>
    <dgm:pt modelId="{9A40C87D-2598-4D6C-924F-7622B41205B0}" type="sibTrans" cxnId="{790BB79B-EC82-4A15-ABF2-E7F1BAE299E0}">
      <dgm:prSet/>
      <dgm:spPr/>
      <dgm:t>
        <a:bodyPr/>
        <a:lstStyle/>
        <a:p>
          <a:endParaRPr lang="en-US"/>
        </a:p>
      </dgm:t>
    </dgm:pt>
    <dgm:pt modelId="{C1870747-3ED7-43EF-BB84-7045F7C7C72C}">
      <dgm:prSet/>
      <dgm:spPr/>
      <dgm:t>
        <a:bodyPr/>
        <a:lstStyle/>
        <a:p>
          <a:r>
            <a:rPr lang="tr-TR"/>
            <a:t>Lisans verdiğin firma ilerde rakibin olabilir.</a:t>
          </a:r>
          <a:endParaRPr lang="en-US"/>
        </a:p>
      </dgm:t>
    </dgm:pt>
    <dgm:pt modelId="{14256BAF-2194-49B5-93F0-93484EAB2339}" type="parTrans" cxnId="{375599CD-AAF9-4A92-88F4-CFBE4F6EC21E}">
      <dgm:prSet/>
      <dgm:spPr/>
      <dgm:t>
        <a:bodyPr/>
        <a:lstStyle/>
        <a:p>
          <a:endParaRPr lang="en-US"/>
        </a:p>
      </dgm:t>
    </dgm:pt>
    <dgm:pt modelId="{C6A47406-73F8-4362-8A66-E0B975CD3831}" type="sibTrans" cxnId="{375599CD-AAF9-4A92-88F4-CFBE4F6EC21E}">
      <dgm:prSet/>
      <dgm:spPr/>
      <dgm:t>
        <a:bodyPr/>
        <a:lstStyle/>
        <a:p>
          <a:endParaRPr lang="en-US"/>
        </a:p>
      </dgm:t>
    </dgm:pt>
    <dgm:pt modelId="{D84CC14C-6560-4529-94F9-2EA17D739C23}">
      <dgm:prSet/>
      <dgm:spPr/>
      <dgm:t>
        <a:bodyPr/>
        <a:lstStyle/>
        <a:p>
          <a:r>
            <a:rPr lang="tr-TR"/>
            <a:t>Lisans verdiğin firma, kaynakları istismar edebilir.</a:t>
          </a:r>
          <a:endParaRPr lang="en-US"/>
        </a:p>
      </dgm:t>
    </dgm:pt>
    <dgm:pt modelId="{6840B09E-5453-45A1-8048-081A4653ACAE}" type="parTrans" cxnId="{7B383E53-9635-4C42-95EB-51DBB8790880}">
      <dgm:prSet/>
      <dgm:spPr/>
      <dgm:t>
        <a:bodyPr/>
        <a:lstStyle/>
        <a:p>
          <a:endParaRPr lang="en-US"/>
        </a:p>
      </dgm:t>
    </dgm:pt>
    <dgm:pt modelId="{A1C80A1A-38CA-4EFA-88BD-CDB233DF7578}" type="sibTrans" cxnId="{7B383E53-9635-4C42-95EB-51DBB8790880}">
      <dgm:prSet/>
      <dgm:spPr/>
      <dgm:t>
        <a:bodyPr/>
        <a:lstStyle/>
        <a:p>
          <a:endParaRPr lang="en-US"/>
        </a:p>
      </dgm:t>
    </dgm:pt>
    <dgm:pt modelId="{77BE23AE-BB13-42A8-A5CE-76F4C821734A}" type="pres">
      <dgm:prSet presAssocID="{9F9663E0-2A1A-41CF-BE5D-D01BFF470A9A}" presName="linear" presStyleCnt="0">
        <dgm:presLayoutVars>
          <dgm:animLvl val="lvl"/>
          <dgm:resizeHandles val="exact"/>
        </dgm:presLayoutVars>
      </dgm:prSet>
      <dgm:spPr/>
    </dgm:pt>
    <dgm:pt modelId="{A1D71E86-57F8-4304-B615-87B6E613C1A6}" type="pres">
      <dgm:prSet presAssocID="{D8A66113-3B09-4F4A-938D-25C31BE0EC59}" presName="parentText" presStyleLbl="node1" presStyleIdx="0" presStyleCnt="4">
        <dgm:presLayoutVars>
          <dgm:chMax val="0"/>
          <dgm:bulletEnabled val="1"/>
        </dgm:presLayoutVars>
      </dgm:prSet>
      <dgm:spPr/>
    </dgm:pt>
    <dgm:pt modelId="{C2FDDB0E-ECA5-41C4-9175-6C63E67DE249}" type="pres">
      <dgm:prSet presAssocID="{2E83AC79-FF96-4FC6-930D-EC42A52871EC}" presName="spacer" presStyleCnt="0"/>
      <dgm:spPr/>
    </dgm:pt>
    <dgm:pt modelId="{FB9998F5-4A04-4CC8-95B1-EEFB6CF3D29E}" type="pres">
      <dgm:prSet presAssocID="{0414EEE7-5D09-48D8-9CE6-12C9534E65C2}" presName="parentText" presStyleLbl="node1" presStyleIdx="1" presStyleCnt="4">
        <dgm:presLayoutVars>
          <dgm:chMax val="0"/>
          <dgm:bulletEnabled val="1"/>
        </dgm:presLayoutVars>
      </dgm:prSet>
      <dgm:spPr/>
    </dgm:pt>
    <dgm:pt modelId="{5BE6F960-8C51-46E0-B799-AFA27B21DA90}" type="pres">
      <dgm:prSet presAssocID="{9A40C87D-2598-4D6C-924F-7622B41205B0}" presName="spacer" presStyleCnt="0"/>
      <dgm:spPr/>
    </dgm:pt>
    <dgm:pt modelId="{F9EAE060-922B-47BD-B52B-60E8C77CA461}" type="pres">
      <dgm:prSet presAssocID="{C1870747-3ED7-43EF-BB84-7045F7C7C72C}" presName="parentText" presStyleLbl="node1" presStyleIdx="2" presStyleCnt="4">
        <dgm:presLayoutVars>
          <dgm:chMax val="0"/>
          <dgm:bulletEnabled val="1"/>
        </dgm:presLayoutVars>
      </dgm:prSet>
      <dgm:spPr/>
    </dgm:pt>
    <dgm:pt modelId="{F12FC50F-D891-4428-90F8-613D5BE2D7E6}" type="pres">
      <dgm:prSet presAssocID="{C6A47406-73F8-4362-8A66-E0B975CD3831}" presName="spacer" presStyleCnt="0"/>
      <dgm:spPr/>
    </dgm:pt>
    <dgm:pt modelId="{9C1DA93F-5F91-4C4C-BFE3-0765B2247E54}" type="pres">
      <dgm:prSet presAssocID="{D84CC14C-6560-4529-94F9-2EA17D739C23}" presName="parentText" presStyleLbl="node1" presStyleIdx="3" presStyleCnt="4">
        <dgm:presLayoutVars>
          <dgm:chMax val="0"/>
          <dgm:bulletEnabled val="1"/>
        </dgm:presLayoutVars>
      </dgm:prSet>
      <dgm:spPr/>
    </dgm:pt>
  </dgm:ptLst>
  <dgm:cxnLst>
    <dgm:cxn modelId="{8754D515-415B-4816-8BEF-1CECDBD9D9F3}" type="presOf" srcId="{D8A66113-3B09-4F4A-938D-25C31BE0EC59}" destId="{A1D71E86-57F8-4304-B615-87B6E613C1A6}" srcOrd="0" destOrd="0" presId="urn:microsoft.com/office/officeart/2005/8/layout/vList2"/>
    <dgm:cxn modelId="{5E6FA738-3E9E-40E0-A0A0-5CD16D85135A}" srcId="{9F9663E0-2A1A-41CF-BE5D-D01BFF470A9A}" destId="{D8A66113-3B09-4F4A-938D-25C31BE0EC59}" srcOrd="0" destOrd="0" parTransId="{DC675980-9D31-43E3-8E83-A4CE963EDB67}" sibTransId="{2E83AC79-FF96-4FC6-930D-EC42A52871EC}"/>
    <dgm:cxn modelId="{0A583F5B-B69C-4EBC-86E1-F1377CDCD188}" type="presOf" srcId="{9F9663E0-2A1A-41CF-BE5D-D01BFF470A9A}" destId="{77BE23AE-BB13-42A8-A5CE-76F4C821734A}" srcOrd="0" destOrd="0" presId="urn:microsoft.com/office/officeart/2005/8/layout/vList2"/>
    <dgm:cxn modelId="{7B383E53-9635-4C42-95EB-51DBB8790880}" srcId="{9F9663E0-2A1A-41CF-BE5D-D01BFF470A9A}" destId="{D84CC14C-6560-4529-94F9-2EA17D739C23}" srcOrd="3" destOrd="0" parTransId="{6840B09E-5453-45A1-8048-081A4653ACAE}" sibTransId="{A1C80A1A-38CA-4EFA-88BD-CDB233DF7578}"/>
    <dgm:cxn modelId="{322C407A-1A4D-45F8-A075-BAAA99B603C3}" type="presOf" srcId="{C1870747-3ED7-43EF-BB84-7045F7C7C72C}" destId="{F9EAE060-922B-47BD-B52B-60E8C77CA461}" srcOrd="0" destOrd="0" presId="urn:microsoft.com/office/officeart/2005/8/layout/vList2"/>
    <dgm:cxn modelId="{D7DD3A96-A9CD-4A9E-AE79-22602EB31986}" type="presOf" srcId="{0414EEE7-5D09-48D8-9CE6-12C9534E65C2}" destId="{FB9998F5-4A04-4CC8-95B1-EEFB6CF3D29E}" srcOrd="0" destOrd="0" presId="urn:microsoft.com/office/officeart/2005/8/layout/vList2"/>
    <dgm:cxn modelId="{790BB79B-EC82-4A15-ABF2-E7F1BAE299E0}" srcId="{9F9663E0-2A1A-41CF-BE5D-D01BFF470A9A}" destId="{0414EEE7-5D09-48D8-9CE6-12C9534E65C2}" srcOrd="1" destOrd="0" parTransId="{2A37862F-ECAD-46D5-9F20-AC5F45FA5035}" sibTransId="{9A40C87D-2598-4D6C-924F-7622B41205B0}"/>
    <dgm:cxn modelId="{375599CD-AAF9-4A92-88F4-CFBE4F6EC21E}" srcId="{9F9663E0-2A1A-41CF-BE5D-D01BFF470A9A}" destId="{C1870747-3ED7-43EF-BB84-7045F7C7C72C}" srcOrd="2" destOrd="0" parTransId="{14256BAF-2194-49B5-93F0-93484EAB2339}" sibTransId="{C6A47406-73F8-4362-8A66-E0B975CD3831}"/>
    <dgm:cxn modelId="{1A8100EA-E274-4401-BD0C-72417FE61CD6}" type="presOf" srcId="{D84CC14C-6560-4529-94F9-2EA17D739C23}" destId="{9C1DA93F-5F91-4C4C-BFE3-0765B2247E54}" srcOrd="0" destOrd="0" presId="urn:microsoft.com/office/officeart/2005/8/layout/vList2"/>
    <dgm:cxn modelId="{4F97BCD8-2D73-4D92-9422-4163BF79DF90}" type="presParOf" srcId="{77BE23AE-BB13-42A8-A5CE-76F4C821734A}" destId="{A1D71E86-57F8-4304-B615-87B6E613C1A6}" srcOrd="0" destOrd="0" presId="urn:microsoft.com/office/officeart/2005/8/layout/vList2"/>
    <dgm:cxn modelId="{71EB1C2A-A4D7-46D1-9909-6065973D696C}" type="presParOf" srcId="{77BE23AE-BB13-42A8-A5CE-76F4C821734A}" destId="{C2FDDB0E-ECA5-41C4-9175-6C63E67DE249}" srcOrd="1" destOrd="0" presId="urn:microsoft.com/office/officeart/2005/8/layout/vList2"/>
    <dgm:cxn modelId="{52051500-2D05-4C16-B8C1-94A84B03223E}" type="presParOf" srcId="{77BE23AE-BB13-42A8-A5CE-76F4C821734A}" destId="{FB9998F5-4A04-4CC8-95B1-EEFB6CF3D29E}" srcOrd="2" destOrd="0" presId="urn:microsoft.com/office/officeart/2005/8/layout/vList2"/>
    <dgm:cxn modelId="{459D67A1-613D-45AE-A564-5BC08E873E1B}" type="presParOf" srcId="{77BE23AE-BB13-42A8-A5CE-76F4C821734A}" destId="{5BE6F960-8C51-46E0-B799-AFA27B21DA90}" srcOrd="3" destOrd="0" presId="urn:microsoft.com/office/officeart/2005/8/layout/vList2"/>
    <dgm:cxn modelId="{1DC5D252-4556-4532-9940-107AE3665ABE}" type="presParOf" srcId="{77BE23AE-BB13-42A8-A5CE-76F4C821734A}" destId="{F9EAE060-922B-47BD-B52B-60E8C77CA461}" srcOrd="4" destOrd="0" presId="urn:microsoft.com/office/officeart/2005/8/layout/vList2"/>
    <dgm:cxn modelId="{715EF93F-1DDB-4113-9AFD-2B951CE31055}" type="presParOf" srcId="{77BE23AE-BB13-42A8-A5CE-76F4C821734A}" destId="{F12FC50F-D891-4428-90F8-613D5BE2D7E6}" srcOrd="5" destOrd="0" presId="urn:microsoft.com/office/officeart/2005/8/layout/vList2"/>
    <dgm:cxn modelId="{3E4A7E50-94A8-4167-AFE3-775CFA21BF61}" type="presParOf" srcId="{77BE23AE-BB13-42A8-A5CE-76F4C821734A}" destId="{9C1DA93F-5F91-4C4C-BFE3-0765B2247E54}" srcOrd="6"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0C20C51-5C81-4D59-9159-83B051E3CA42}"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A0A6EAC-EB8D-4209-9EE1-23B741DE7D45}">
      <dgm:prSet/>
      <dgm:spPr/>
      <dgm:t>
        <a:bodyPr/>
        <a:lstStyle/>
        <a:p>
          <a:r>
            <a:rPr lang="tr-TR"/>
            <a:t>Uluslararası pazarlama pek çok ülke pazarında, pazarlama aktivitelerinin koordine edilmesi ve bütünleştirilmesi süreçleri olarak tanımlanmaktadır.</a:t>
          </a:r>
          <a:endParaRPr lang="en-US"/>
        </a:p>
      </dgm:t>
    </dgm:pt>
    <dgm:pt modelId="{176D125D-92BB-43EC-B73C-9EA2AF2FDC2F}" type="parTrans" cxnId="{D23275E6-FC4A-4A96-AD10-36FA84578B22}">
      <dgm:prSet/>
      <dgm:spPr/>
      <dgm:t>
        <a:bodyPr/>
        <a:lstStyle/>
        <a:p>
          <a:endParaRPr lang="en-US"/>
        </a:p>
      </dgm:t>
    </dgm:pt>
    <dgm:pt modelId="{394A1DF6-7DAD-4E7C-9342-0A224121E37C}" type="sibTrans" cxnId="{D23275E6-FC4A-4A96-AD10-36FA84578B22}">
      <dgm:prSet/>
      <dgm:spPr/>
      <dgm:t>
        <a:bodyPr/>
        <a:lstStyle/>
        <a:p>
          <a:endParaRPr lang="en-US"/>
        </a:p>
      </dgm:t>
    </dgm:pt>
    <dgm:pt modelId="{C664CAA9-4ED3-4CFE-807B-B89512DB7D2F}">
      <dgm:prSet/>
      <dgm:spPr/>
      <dgm:t>
        <a:bodyPr/>
        <a:lstStyle/>
        <a:p>
          <a:r>
            <a:rPr lang="tr-TR"/>
            <a:t>Bir başka ifade ile, ülke pazarları için çeşitli dinamiklerden de etkilenerek; ürün, fiyat, tutundurma ve dağıtım kararlarının verilmesidir.</a:t>
          </a:r>
          <a:endParaRPr lang="en-US"/>
        </a:p>
      </dgm:t>
    </dgm:pt>
    <dgm:pt modelId="{C7EE821C-95C2-4730-8279-2412C5F6DAAF}" type="parTrans" cxnId="{D5DFE21F-8BBA-4E9C-9796-908389EC2E44}">
      <dgm:prSet/>
      <dgm:spPr/>
      <dgm:t>
        <a:bodyPr/>
        <a:lstStyle/>
        <a:p>
          <a:endParaRPr lang="en-US"/>
        </a:p>
      </dgm:t>
    </dgm:pt>
    <dgm:pt modelId="{ED589F91-2D89-4333-ACD9-2407DF01E781}" type="sibTrans" cxnId="{D5DFE21F-8BBA-4E9C-9796-908389EC2E44}">
      <dgm:prSet/>
      <dgm:spPr/>
      <dgm:t>
        <a:bodyPr/>
        <a:lstStyle/>
        <a:p>
          <a:endParaRPr lang="en-US"/>
        </a:p>
      </dgm:t>
    </dgm:pt>
    <dgm:pt modelId="{8C368B01-A304-416A-9DFA-C378ABFDCB87}">
      <dgm:prSet/>
      <dgm:spPr/>
      <dgm:t>
        <a:bodyPr/>
        <a:lstStyle/>
        <a:p>
          <a:r>
            <a:rPr lang="tr-TR"/>
            <a:t>Yukarıda ifade edilen bütünleştirme iki yol ile yapılabilir. Bunlardan ilki standartlaşmadır. Pek çok ülke pazarında aynı ürünler, aynı ambalajlama, hemen hemen aynı reklam uygulamaları ile pazarlama faaliyetlerini gerçekleştirmektir.</a:t>
          </a:r>
          <a:endParaRPr lang="en-US"/>
        </a:p>
      </dgm:t>
    </dgm:pt>
    <dgm:pt modelId="{5BEE0E9E-C588-42E9-BCEE-B45A577C5FF5}" type="parTrans" cxnId="{74EFB745-7B32-47EA-A50D-AA3CC4CA9830}">
      <dgm:prSet/>
      <dgm:spPr/>
      <dgm:t>
        <a:bodyPr/>
        <a:lstStyle/>
        <a:p>
          <a:endParaRPr lang="en-US"/>
        </a:p>
      </dgm:t>
    </dgm:pt>
    <dgm:pt modelId="{6DEB59A0-6CCF-41F6-8E31-5CC8D732DFF7}" type="sibTrans" cxnId="{74EFB745-7B32-47EA-A50D-AA3CC4CA9830}">
      <dgm:prSet/>
      <dgm:spPr/>
      <dgm:t>
        <a:bodyPr/>
        <a:lstStyle/>
        <a:p>
          <a:endParaRPr lang="en-US"/>
        </a:p>
      </dgm:t>
    </dgm:pt>
    <dgm:pt modelId="{6011C509-D1C5-4973-BDE3-AF1DC08B81D2}" type="pres">
      <dgm:prSet presAssocID="{10C20C51-5C81-4D59-9159-83B051E3CA42}" presName="linear" presStyleCnt="0">
        <dgm:presLayoutVars>
          <dgm:animLvl val="lvl"/>
          <dgm:resizeHandles val="exact"/>
        </dgm:presLayoutVars>
      </dgm:prSet>
      <dgm:spPr/>
    </dgm:pt>
    <dgm:pt modelId="{BD430B91-7873-44BE-BF7F-0208C2AC0D14}" type="pres">
      <dgm:prSet presAssocID="{6A0A6EAC-EB8D-4209-9EE1-23B741DE7D45}" presName="parentText" presStyleLbl="node1" presStyleIdx="0" presStyleCnt="3">
        <dgm:presLayoutVars>
          <dgm:chMax val="0"/>
          <dgm:bulletEnabled val="1"/>
        </dgm:presLayoutVars>
      </dgm:prSet>
      <dgm:spPr/>
    </dgm:pt>
    <dgm:pt modelId="{FD4340AE-758D-4F12-9D61-4339035F9A0A}" type="pres">
      <dgm:prSet presAssocID="{394A1DF6-7DAD-4E7C-9342-0A224121E37C}" presName="spacer" presStyleCnt="0"/>
      <dgm:spPr/>
    </dgm:pt>
    <dgm:pt modelId="{BECBB896-990C-4724-9715-1A13C1B20C56}" type="pres">
      <dgm:prSet presAssocID="{C664CAA9-4ED3-4CFE-807B-B89512DB7D2F}" presName="parentText" presStyleLbl="node1" presStyleIdx="1" presStyleCnt="3">
        <dgm:presLayoutVars>
          <dgm:chMax val="0"/>
          <dgm:bulletEnabled val="1"/>
        </dgm:presLayoutVars>
      </dgm:prSet>
      <dgm:spPr/>
    </dgm:pt>
    <dgm:pt modelId="{287C7B40-311B-478E-B764-0357ABBD42B4}" type="pres">
      <dgm:prSet presAssocID="{ED589F91-2D89-4333-ACD9-2407DF01E781}" presName="spacer" presStyleCnt="0"/>
      <dgm:spPr/>
    </dgm:pt>
    <dgm:pt modelId="{661B336E-4B96-460B-A5C8-3E80D8A16D3C}" type="pres">
      <dgm:prSet presAssocID="{8C368B01-A304-416A-9DFA-C378ABFDCB87}" presName="parentText" presStyleLbl="node1" presStyleIdx="2" presStyleCnt="3">
        <dgm:presLayoutVars>
          <dgm:chMax val="0"/>
          <dgm:bulletEnabled val="1"/>
        </dgm:presLayoutVars>
      </dgm:prSet>
      <dgm:spPr/>
    </dgm:pt>
  </dgm:ptLst>
  <dgm:cxnLst>
    <dgm:cxn modelId="{D5DFE21F-8BBA-4E9C-9796-908389EC2E44}" srcId="{10C20C51-5C81-4D59-9159-83B051E3CA42}" destId="{C664CAA9-4ED3-4CFE-807B-B89512DB7D2F}" srcOrd="1" destOrd="0" parTransId="{C7EE821C-95C2-4730-8279-2412C5F6DAAF}" sibTransId="{ED589F91-2D89-4333-ACD9-2407DF01E781}"/>
    <dgm:cxn modelId="{74EFB745-7B32-47EA-A50D-AA3CC4CA9830}" srcId="{10C20C51-5C81-4D59-9159-83B051E3CA42}" destId="{8C368B01-A304-416A-9DFA-C378ABFDCB87}" srcOrd="2" destOrd="0" parTransId="{5BEE0E9E-C588-42E9-BCEE-B45A577C5FF5}" sibTransId="{6DEB59A0-6CCF-41F6-8E31-5CC8D732DFF7}"/>
    <dgm:cxn modelId="{9BE20583-2C15-4B28-8C73-61BA8A9695E3}" type="presOf" srcId="{C664CAA9-4ED3-4CFE-807B-B89512DB7D2F}" destId="{BECBB896-990C-4724-9715-1A13C1B20C56}" srcOrd="0" destOrd="0" presId="urn:microsoft.com/office/officeart/2005/8/layout/vList2"/>
    <dgm:cxn modelId="{7C7EDB83-9EE1-4A7A-87A3-B8F9C437C9C2}" type="presOf" srcId="{6A0A6EAC-EB8D-4209-9EE1-23B741DE7D45}" destId="{BD430B91-7873-44BE-BF7F-0208C2AC0D14}" srcOrd="0" destOrd="0" presId="urn:microsoft.com/office/officeart/2005/8/layout/vList2"/>
    <dgm:cxn modelId="{CBC861BF-BC17-4266-BC69-E2F55BA08F42}" type="presOf" srcId="{10C20C51-5C81-4D59-9159-83B051E3CA42}" destId="{6011C509-D1C5-4973-BDE3-AF1DC08B81D2}" srcOrd="0" destOrd="0" presId="urn:microsoft.com/office/officeart/2005/8/layout/vList2"/>
    <dgm:cxn modelId="{13523AC2-38FE-4309-B3CB-A6FFDFF28C95}" type="presOf" srcId="{8C368B01-A304-416A-9DFA-C378ABFDCB87}" destId="{661B336E-4B96-460B-A5C8-3E80D8A16D3C}" srcOrd="0" destOrd="0" presId="urn:microsoft.com/office/officeart/2005/8/layout/vList2"/>
    <dgm:cxn modelId="{D23275E6-FC4A-4A96-AD10-36FA84578B22}" srcId="{10C20C51-5C81-4D59-9159-83B051E3CA42}" destId="{6A0A6EAC-EB8D-4209-9EE1-23B741DE7D45}" srcOrd="0" destOrd="0" parTransId="{176D125D-92BB-43EC-B73C-9EA2AF2FDC2F}" sibTransId="{394A1DF6-7DAD-4E7C-9342-0A224121E37C}"/>
    <dgm:cxn modelId="{CAC9F8EB-3A48-4694-934B-02B4CC8FE9AE}" type="presParOf" srcId="{6011C509-D1C5-4973-BDE3-AF1DC08B81D2}" destId="{BD430B91-7873-44BE-BF7F-0208C2AC0D14}" srcOrd="0" destOrd="0" presId="urn:microsoft.com/office/officeart/2005/8/layout/vList2"/>
    <dgm:cxn modelId="{1E3A8B57-82D2-4EE7-8D48-73A1517CD201}" type="presParOf" srcId="{6011C509-D1C5-4973-BDE3-AF1DC08B81D2}" destId="{FD4340AE-758D-4F12-9D61-4339035F9A0A}" srcOrd="1" destOrd="0" presId="urn:microsoft.com/office/officeart/2005/8/layout/vList2"/>
    <dgm:cxn modelId="{A5F16FFC-BE11-4377-833A-7EF6378470A4}" type="presParOf" srcId="{6011C509-D1C5-4973-BDE3-AF1DC08B81D2}" destId="{BECBB896-990C-4724-9715-1A13C1B20C56}" srcOrd="2" destOrd="0" presId="urn:microsoft.com/office/officeart/2005/8/layout/vList2"/>
    <dgm:cxn modelId="{B828EA01-E353-4D56-9177-21ACBD9A570C}" type="presParOf" srcId="{6011C509-D1C5-4973-BDE3-AF1DC08B81D2}" destId="{287C7B40-311B-478E-B764-0357ABBD42B4}" srcOrd="3" destOrd="0" presId="urn:microsoft.com/office/officeart/2005/8/layout/vList2"/>
    <dgm:cxn modelId="{8CA07963-0273-4046-9176-982B20629863}" type="presParOf" srcId="{6011C509-D1C5-4973-BDE3-AF1DC08B81D2}" destId="{661B336E-4B96-460B-A5C8-3E80D8A16D3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0.xml><?xml version="1.0" encoding="utf-8"?>
<dgm:dataModel xmlns:dgm="http://schemas.openxmlformats.org/drawingml/2006/diagram" xmlns:a="http://schemas.openxmlformats.org/drawingml/2006/main">
  <dgm:ptLst>
    <dgm:pt modelId="{4F6D6199-A8EA-4191-83B5-E46E1EF20BFD}" type="doc">
      <dgm:prSet loTypeId="urn:microsoft.com/office/officeart/2005/8/layout/default" loCatId="list" qsTypeId="urn:microsoft.com/office/officeart/2005/8/quickstyle/simple4" qsCatId="simple" csTypeId="urn:microsoft.com/office/officeart/2005/8/colors/colorful5" csCatId="colorful"/>
      <dgm:spPr/>
      <dgm:t>
        <a:bodyPr/>
        <a:lstStyle/>
        <a:p>
          <a:endParaRPr lang="en-US"/>
        </a:p>
      </dgm:t>
    </dgm:pt>
    <dgm:pt modelId="{856778ED-F5A9-4144-A209-6DE077B0AEFB}">
      <dgm:prSet/>
      <dgm:spPr/>
      <dgm:t>
        <a:bodyPr/>
        <a:lstStyle/>
        <a:p>
          <a:r>
            <a:rPr lang="tr-TR"/>
            <a:t>Yerli tüketiciler ürünlerinizi satın alacak mı?</a:t>
          </a:r>
          <a:r>
            <a:rPr lang="en-US"/>
            <a:t> </a:t>
          </a:r>
        </a:p>
      </dgm:t>
    </dgm:pt>
    <dgm:pt modelId="{9E7EE628-DF33-452A-A754-29BEDB59F5E3}" type="parTrans" cxnId="{F41716F3-5E8C-4332-A3E2-17A6C4CDAE54}">
      <dgm:prSet/>
      <dgm:spPr/>
      <dgm:t>
        <a:bodyPr/>
        <a:lstStyle/>
        <a:p>
          <a:endParaRPr lang="en-US"/>
        </a:p>
      </dgm:t>
    </dgm:pt>
    <dgm:pt modelId="{11C552F9-A4B9-4D8A-A25E-C84E397A32D4}" type="sibTrans" cxnId="{F41716F3-5E8C-4332-A3E2-17A6C4CDAE54}">
      <dgm:prSet/>
      <dgm:spPr/>
      <dgm:t>
        <a:bodyPr/>
        <a:lstStyle/>
        <a:p>
          <a:endParaRPr lang="en-US"/>
        </a:p>
      </dgm:t>
    </dgm:pt>
    <dgm:pt modelId="{1211F43D-06CC-466F-8BC7-27B935283C54}">
      <dgm:prSet/>
      <dgm:spPr/>
      <dgm:t>
        <a:bodyPr/>
        <a:lstStyle/>
        <a:p>
          <a:r>
            <a:rPr lang="tr-TR"/>
            <a:t>Yerel rekabet ne kadar zorlu?</a:t>
          </a:r>
          <a:endParaRPr lang="en-US"/>
        </a:p>
      </dgm:t>
    </dgm:pt>
    <dgm:pt modelId="{88D4FBFF-7521-4F3F-A565-8F7E5013E983}" type="parTrans" cxnId="{726F8921-C2D5-465E-9BF9-9C321470223D}">
      <dgm:prSet/>
      <dgm:spPr/>
      <dgm:t>
        <a:bodyPr/>
        <a:lstStyle/>
        <a:p>
          <a:endParaRPr lang="en-US"/>
        </a:p>
      </dgm:t>
    </dgm:pt>
    <dgm:pt modelId="{AAECCA8E-53CD-40B2-A19A-CA56E71CF631}" type="sibTrans" cxnId="{726F8921-C2D5-465E-9BF9-9C321470223D}">
      <dgm:prSet/>
      <dgm:spPr/>
      <dgm:t>
        <a:bodyPr/>
        <a:lstStyle/>
        <a:p>
          <a:endParaRPr lang="en-US"/>
        </a:p>
      </dgm:t>
    </dgm:pt>
    <dgm:pt modelId="{8B55E737-1591-4660-BB1F-808764F2ABF7}">
      <dgm:prSet/>
      <dgm:spPr/>
      <dgm:t>
        <a:bodyPr/>
        <a:lstStyle/>
        <a:p>
          <a:r>
            <a:rPr lang="tr-TR"/>
            <a:t>Yerel devlet, ticaret anlaşmalarına ve franchising veren firmanın haklarına saygılı mı?</a:t>
          </a:r>
          <a:endParaRPr lang="en-US"/>
        </a:p>
      </dgm:t>
    </dgm:pt>
    <dgm:pt modelId="{95C7B868-9F89-4EAD-ABD2-49FD005DFD59}" type="parTrans" cxnId="{74216B87-60C3-4803-9CF3-854867AD69F1}">
      <dgm:prSet/>
      <dgm:spPr/>
      <dgm:t>
        <a:bodyPr/>
        <a:lstStyle/>
        <a:p>
          <a:endParaRPr lang="en-US"/>
        </a:p>
      </dgm:t>
    </dgm:pt>
    <dgm:pt modelId="{977C39D7-099F-4347-8F75-85895CB3AAF5}" type="sibTrans" cxnId="{74216B87-60C3-4803-9CF3-854867AD69F1}">
      <dgm:prSet/>
      <dgm:spPr/>
      <dgm:t>
        <a:bodyPr/>
        <a:lstStyle/>
        <a:p>
          <a:endParaRPr lang="en-US"/>
        </a:p>
      </dgm:t>
    </dgm:pt>
    <dgm:pt modelId="{FADB5217-28DD-4F4E-8856-8E4D51FE5563}">
      <dgm:prSet/>
      <dgm:spPr/>
      <dgm:t>
        <a:bodyPr/>
        <a:lstStyle/>
        <a:p>
          <a:r>
            <a:rPr lang="tr-TR"/>
            <a:t>Elde edilecek kazanç, ülkeye geri getirilebilecek mi?</a:t>
          </a:r>
          <a:endParaRPr lang="en-US"/>
        </a:p>
      </dgm:t>
    </dgm:pt>
    <dgm:pt modelId="{FFD51D81-555F-4F36-9529-024808219B85}" type="parTrans" cxnId="{637EF614-D8C6-40B7-8FCD-7EFD24910026}">
      <dgm:prSet/>
      <dgm:spPr/>
      <dgm:t>
        <a:bodyPr/>
        <a:lstStyle/>
        <a:p>
          <a:endParaRPr lang="en-US"/>
        </a:p>
      </dgm:t>
    </dgm:pt>
    <dgm:pt modelId="{6BA45086-7722-4547-AE7B-9E92BE6AF270}" type="sibTrans" cxnId="{637EF614-D8C6-40B7-8FCD-7EFD24910026}">
      <dgm:prSet/>
      <dgm:spPr/>
      <dgm:t>
        <a:bodyPr/>
        <a:lstStyle/>
        <a:p>
          <a:endParaRPr lang="en-US"/>
        </a:p>
      </dgm:t>
    </dgm:pt>
    <dgm:pt modelId="{BF7B753D-76AB-4D30-9454-EED4DBA9FEF1}">
      <dgm:prSet/>
      <dgm:spPr/>
      <dgm:t>
        <a:bodyPr/>
        <a:lstStyle/>
        <a:p>
          <a:r>
            <a:rPr lang="tr-TR"/>
            <a:t>Yerel partnerleriniz finansal anlamda güçlü ve franchisingin ne olduğunu biliyorlar mı?</a:t>
          </a:r>
          <a:endParaRPr lang="en-US"/>
        </a:p>
      </dgm:t>
    </dgm:pt>
    <dgm:pt modelId="{6C6C39D2-5471-4BE5-8CED-681F466CC21C}" type="parTrans" cxnId="{8F3C70CF-B29A-4CFA-989C-7BAFD8379769}">
      <dgm:prSet/>
      <dgm:spPr/>
      <dgm:t>
        <a:bodyPr/>
        <a:lstStyle/>
        <a:p>
          <a:endParaRPr lang="en-US"/>
        </a:p>
      </dgm:t>
    </dgm:pt>
    <dgm:pt modelId="{0355F4A8-511C-48B3-9F11-28C758454948}" type="sibTrans" cxnId="{8F3C70CF-B29A-4CFA-989C-7BAFD8379769}">
      <dgm:prSet/>
      <dgm:spPr/>
      <dgm:t>
        <a:bodyPr/>
        <a:lstStyle/>
        <a:p>
          <a:endParaRPr lang="en-US"/>
        </a:p>
      </dgm:t>
    </dgm:pt>
    <dgm:pt modelId="{4AF53D56-1B13-432A-925E-36A143D314D3}">
      <dgm:prSet/>
      <dgm:spPr/>
      <dgm:t>
        <a:bodyPr/>
        <a:lstStyle/>
        <a:p>
          <a:r>
            <a:rPr lang="en-US"/>
            <a:t>Franchising</a:t>
          </a:r>
          <a:r>
            <a:rPr lang="tr-TR"/>
            <a:t>,  </a:t>
          </a:r>
          <a:r>
            <a:rPr lang="en-US"/>
            <a:t>fast-food </a:t>
          </a:r>
          <a:r>
            <a:rPr lang="tr-TR"/>
            <a:t>sektörünün gelişmesindeki temel iş modelidir. </a:t>
          </a:r>
          <a:r>
            <a:rPr lang="en-US"/>
            <a:t>McDonald's </a:t>
          </a:r>
          <a:r>
            <a:rPr lang="tr-TR"/>
            <a:t>bu şekilde dünya genelinde yer alabilmiştir. Bu firmalar tanınmış marka isimlerini ve iş modellerini, çok farklı ülke pazarlarında kolaylıkla kopyalayabilmişlerdir.</a:t>
          </a:r>
          <a:endParaRPr lang="en-US"/>
        </a:p>
      </dgm:t>
    </dgm:pt>
    <dgm:pt modelId="{71E5EDAF-E85B-483A-913E-651C5589FE04}" type="parTrans" cxnId="{D9A6C32F-4FFA-4441-BAF3-06FCB327B78B}">
      <dgm:prSet/>
      <dgm:spPr/>
      <dgm:t>
        <a:bodyPr/>
        <a:lstStyle/>
        <a:p>
          <a:endParaRPr lang="en-US"/>
        </a:p>
      </dgm:t>
    </dgm:pt>
    <dgm:pt modelId="{FE2E87F3-23CB-4088-B12C-6B36A9F6DD2E}" type="sibTrans" cxnId="{D9A6C32F-4FFA-4441-BAF3-06FCB327B78B}">
      <dgm:prSet/>
      <dgm:spPr/>
      <dgm:t>
        <a:bodyPr/>
        <a:lstStyle/>
        <a:p>
          <a:endParaRPr lang="en-US"/>
        </a:p>
      </dgm:t>
    </dgm:pt>
    <dgm:pt modelId="{3FFFB8A2-D6FC-40B6-9547-84E5518D2121}" type="pres">
      <dgm:prSet presAssocID="{4F6D6199-A8EA-4191-83B5-E46E1EF20BFD}" presName="diagram" presStyleCnt="0">
        <dgm:presLayoutVars>
          <dgm:dir/>
          <dgm:resizeHandles val="exact"/>
        </dgm:presLayoutVars>
      </dgm:prSet>
      <dgm:spPr/>
    </dgm:pt>
    <dgm:pt modelId="{4FA7E533-0473-487E-B933-0EB08ABC20D3}" type="pres">
      <dgm:prSet presAssocID="{856778ED-F5A9-4144-A209-6DE077B0AEFB}" presName="node" presStyleLbl="node1" presStyleIdx="0" presStyleCnt="6">
        <dgm:presLayoutVars>
          <dgm:bulletEnabled val="1"/>
        </dgm:presLayoutVars>
      </dgm:prSet>
      <dgm:spPr/>
    </dgm:pt>
    <dgm:pt modelId="{31C4E228-8DD3-47C9-99BA-829B1DA70CD0}" type="pres">
      <dgm:prSet presAssocID="{11C552F9-A4B9-4D8A-A25E-C84E397A32D4}" presName="sibTrans" presStyleCnt="0"/>
      <dgm:spPr/>
    </dgm:pt>
    <dgm:pt modelId="{8A49EDAE-859F-4471-80C6-9DB25AD2D245}" type="pres">
      <dgm:prSet presAssocID="{1211F43D-06CC-466F-8BC7-27B935283C54}" presName="node" presStyleLbl="node1" presStyleIdx="1" presStyleCnt="6">
        <dgm:presLayoutVars>
          <dgm:bulletEnabled val="1"/>
        </dgm:presLayoutVars>
      </dgm:prSet>
      <dgm:spPr/>
    </dgm:pt>
    <dgm:pt modelId="{CD57AE77-B48F-4E11-8FCF-3AC8F0917F7F}" type="pres">
      <dgm:prSet presAssocID="{AAECCA8E-53CD-40B2-A19A-CA56E71CF631}" presName="sibTrans" presStyleCnt="0"/>
      <dgm:spPr/>
    </dgm:pt>
    <dgm:pt modelId="{47423E6D-BD0E-4DA5-A518-F6D41BE8E701}" type="pres">
      <dgm:prSet presAssocID="{8B55E737-1591-4660-BB1F-808764F2ABF7}" presName="node" presStyleLbl="node1" presStyleIdx="2" presStyleCnt="6">
        <dgm:presLayoutVars>
          <dgm:bulletEnabled val="1"/>
        </dgm:presLayoutVars>
      </dgm:prSet>
      <dgm:spPr/>
    </dgm:pt>
    <dgm:pt modelId="{7E4AC583-5A32-409C-9095-16227ACC4F66}" type="pres">
      <dgm:prSet presAssocID="{977C39D7-099F-4347-8F75-85895CB3AAF5}" presName="sibTrans" presStyleCnt="0"/>
      <dgm:spPr/>
    </dgm:pt>
    <dgm:pt modelId="{F1AD390F-482F-40DF-8FE0-D69AB92B54E1}" type="pres">
      <dgm:prSet presAssocID="{FADB5217-28DD-4F4E-8856-8E4D51FE5563}" presName="node" presStyleLbl="node1" presStyleIdx="3" presStyleCnt="6">
        <dgm:presLayoutVars>
          <dgm:bulletEnabled val="1"/>
        </dgm:presLayoutVars>
      </dgm:prSet>
      <dgm:spPr/>
    </dgm:pt>
    <dgm:pt modelId="{928C1CAE-A080-49E5-AF29-AEFC548E010C}" type="pres">
      <dgm:prSet presAssocID="{6BA45086-7722-4547-AE7B-9E92BE6AF270}" presName="sibTrans" presStyleCnt="0"/>
      <dgm:spPr/>
    </dgm:pt>
    <dgm:pt modelId="{E91B0170-FEE4-4ABB-9862-96E658483236}" type="pres">
      <dgm:prSet presAssocID="{BF7B753D-76AB-4D30-9454-EED4DBA9FEF1}" presName="node" presStyleLbl="node1" presStyleIdx="4" presStyleCnt="6">
        <dgm:presLayoutVars>
          <dgm:bulletEnabled val="1"/>
        </dgm:presLayoutVars>
      </dgm:prSet>
      <dgm:spPr/>
    </dgm:pt>
    <dgm:pt modelId="{50932B98-24EF-4BF8-A78B-864B08F3A97C}" type="pres">
      <dgm:prSet presAssocID="{0355F4A8-511C-48B3-9F11-28C758454948}" presName="sibTrans" presStyleCnt="0"/>
      <dgm:spPr/>
    </dgm:pt>
    <dgm:pt modelId="{D5631DC1-D055-460C-B80D-F6974EC6B845}" type="pres">
      <dgm:prSet presAssocID="{4AF53D56-1B13-432A-925E-36A143D314D3}" presName="node" presStyleLbl="node1" presStyleIdx="5" presStyleCnt="6">
        <dgm:presLayoutVars>
          <dgm:bulletEnabled val="1"/>
        </dgm:presLayoutVars>
      </dgm:prSet>
      <dgm:spPr/>
    </dgm:pt>
  </dgm:ptLst>
  <dgm:cxnLst>
    <dgm:cxn modelId="{637EF614-D8C6-40B7-8FCD-7EFD24910026}" srcId="{4F6D6199-A8EA-4191-83B5-E46E1EF20BFD}" destId="{FADB5217-28DD-4F4E-8856-8E4D51FE5563}" srcOrd="3" destOrd="0" parTransId="{FFD51D81-555F-4F36-9529-024808219B85}" sibTransId="{6BA45086-7722-4547-AE7B-9E92BE6AF270}"/>
    <dgm:cxn modelId="{726F8921-C2D5-465E-9BF9-9C321470223D}" srcId="{4F6D6199-A8EA-4191-83B5-E46E1EF20BFD}" destId="{1211F43D-06CC-466F-8BC7-27B935283C54}" srcOrd="1" destOrd="0" parTransId="{88D4FBFF-7521-4F3F-A565-8F7E5013E983}" sibTransId="{AAECCA8E-53CD-40B2-A19A-CA56E71CF631}"/>
    <dgm:cxn modelId="{A187E52A-A112-4758-997D-E4C458DFF229}" type="presOf" srcId="{8B55E737-1591-4660-BB1F-808764F2ABF7}" destId="{47423E6D-BD0E-4DA5-A518-F6D41BE8E701}" srcOrd="0" destOrd="0" presId="urn:microsoft.com/office/officeart/2005/8/layout/default"/>
    <dgm:cxn modelId="{53A35E2C-E766-46F0-A7A6-1A6C36A72771}" type="presOf" srcId="{FADB5217-28DD-4F4E-8856-8E4D51FE5563}" destId="{F1AD390F-482F-40DF-8FE0-D69AB92B54E1}" srcOrd="0" destOrd="0" presId="urn:microsoft.com/office/officeart/2005/8/layout/default"/>
    <dgm:cxn modelId="{D9A6C32F-4FFA-4441-BAF3-06FCB327B78B}" srcId="{4F6D6199-A8EA-4191-83B5-E46E1EF20BFD}" destId="{4AF53D56-1B13-432A-925E-36A143D314D3}" srcOrd="5" destOrd="0" parTransId="{71E5EDAF-E85B-483A-913E-651C5589FE04}" sibTransId="{FE2E87F3-23CB-4088-B12C-6B36A9F6DD2E}"/>
    <dgm:cxn modelId="{ED94DF63-FBCF-4BAF-BB0B-182F7A8894A3}" type="presOf" srcId="{1211F43D-06CC-466F-8BC7-27B935283C54}" destId="{8A49EDAE-859F-4471-80C6-9DB25AD2D245}" srcOrd="0" destOrd="0" presId="urn:microsoft.com/office/officeart/2005/8/layout/default"/>
    <dgm:cxn modelId="{60317854-AA54-4E13-BA9B-89FF49960028}" type="presOf" srcId="{4F6D6199-A8EA-4191-83B5-E46E1EF20BFD}" destId="{3FFFB8A2-D6FC-40B6-9547-84E5518D2121}" srcOrd="0" destOrd="0" presId="urn:microsoft.com/office/officeart/2005/8/layout/default"/>
    <dgm:cxn modelId="{5865177C-75B6-4776-9FC9-5C2C3A346365}" type="presOf" srcId="{4AF53D56-1B13-432A-925E-36A143D314D3}" destId="{D5631DC1-D055-460C-B80D-F6974EC6B845}" srcOrd="0" destOrd="0" presId="urn:microsoft.com/office/officeart/2005/8/layout/default"/>
    <dgm:cxn modelId="{E0FFD382-1305-4009-9935-E9B35D450BC4}" type="presOf" srcId="{856778ED-F5A9-4144-A209-6DE077B0AEFB}" destId="{4FA7E533-0473-487E-B933-0EB08ABC20D3}" srcOrd="0" destOrd="0" presId="urn:microsoft.com/office/officeart/2005/8/layout/default"/>
    <dgm:cxn modelId="{74216B87-60C3-4803-9CF3-854867AD69F1}" srcId="{4F6D6199-A8EA-4191-83B5-E46E1EF20BFD}" destId="{8B55E737-1591-4660-BB1F-808764F2ABF7}" srcOrd="2" destOrd="0" parTransId="{95C7B868-9F89-4EAD-ABD2-49FD005DFD59}" sibTransId="{977C39D7-099F-4347-8F75-85895CB3AAF5}"/>
    <dgm:cxn modelId="{8F3C70CF-B29A-4CFA-989C-7BAFD8379769}" srcId="{4F6D6199-A8EA-4191-83B5-E46E1EF20BFD}" destId="{BF7B753D-76AB-4D30-9454-EED4DBA9FEF1}" srcOrd="4" destOrd="0" parTransId="{6C6C39D2-5471-4BE5-8CED-681F466CC21C}" sibTransId="{0355F4A8-511C-48B3-9F11-28C758454948}"/>
    <dgm:cxn modelId="{051391D8-3E57-49B3-9DAB-2E322D65515C}" type="presOf" srcId="{BF7B753D-76AB-4D30-9454-EED4DBA9FEF1}" destId="{E91B0170-FEE4-4ABB-9862-96E658483236}" srcOrd="0" destOrd="0" presId="urn:microsoft.com/office/officeart/2005/8/layout/default"/>
    <dgm:cxn modelId="{F41716F3-5E8C-4332-A3E2-17A6C4CDAE54}" srcId="{4F6D6199-A8EA-4191-83B5-E46E1EF20BFD}" destId="{856778ED-F5A9-4144-A209-6DE077B0AEFB}" srcOrd="0" destOrd="0" parTransId="{9E7EE628-DF33-452A-A754-29BEDB59F5E3}" sibTransId="{11C552F9-A4B9-4D8A-A25E-C84E397A32D4}"/>
    <dgm:cxn modelId="{F2CFA809-2099-40CB-8F2C-76093309A099}" type="presParOf" srcId="{3FFFB8A2-D6FC-40B6-9547-84E5518D2121}" destId="{4FA7E533-0473-487E-B933-0EB08ABC20D3}" srcOrd="0" destOrd="0" presId="urn:microsoft.com/office/officeart/2005/8/layout/default"/>
    <dgm:cxn modelId="{D8A79F20-F503-4F24-922A-DD752E9E4438}" type="presParOf" srcId="{3FFFB8A2-D6FC-40B6-9547-84E5518D2121}" destId="{31C4E228-8DD3-47C9-99BA-829B1DA70CD0}" srcOrd="1" destOrd="0" presId="urn:microsoft.com/office/officeart/2005/8/layout/default"/>
    <dgm:cxn modelId="{352BBE2E-2C00-4230-8F8A-B5E779F7B3BF}" type="presParOf" srcId="{3FFFB8A2-D6FC-40B6-9547-84E5518D2121}" destId="{8A49EDAE-859F-4471-80C6-9DB25AD2D245}" srcOrd="2" destOrd="0" presId="urn:microsoft.com/office/officeart/2005/8/layout/default"/>
    <dgm:cxn modelId="{3C9E56AF-646B-4851-AFAC-8AC21B20A5C5}" type="presParOf" srcId="{3FFFB8A2-D6FC-40B6-9547-84E5518D2121}" destId="{CD57AE77-B48F-4E11-8FCF-3AC8F0917F7F}" srcOrd="3" destOrd="0" presId="urn:microsoft.com/office/officeart/2005/8/layout/default"/>
    <dgm:cxn modelId="{480C37DC-2F32-45FC-9497-4D2F75EF6075}" type="presParOf" srcId="{3FFFB8A2-D6FC-40B6-9547-84E5518D2121}" destId="{47423E6D-BD0E-4DA5-A518-F6D41BE8E701}" srcOrd="4" destOrd="0" presId="urn:microsoft.com/office/officeart/2005/8/layout/default"/>
    <dgm:cxn modelId="{D0AAB713-ABE5-4419-A694-E34517512239}" type="presParOf" srcId="{3FFFB8A2-D6FC-40B6-9547-84E5518D2121}" destId="{7E4AC583-5A32-409C-9095-16227ACC4F66}" srcOrd="5" destOrd="0" presId="urn:microsoft.com/office/officeart/2005/8/layout/default"/>
    <dgm:cxn modelId="{0C97E8D9-BF4F-4CAF-AB7D-40D77B2037A0}" type="presParOf" srcId="{3FFFB8A2-D6FC-40B6-9547-84E5518D2121}" destId="{F1AD390F-482F-40DF-8FE0-D69AB92B54E1}" srcOrd="6" destOrd="0" presId="urn:microsoft.com/office/officeart/2005/8/layout/default"/>
    <dgm:cxn modelId="{50043212-A936-4CBC-B669-8936A13FD96D}" type="presParOf" srcId="{3FFFB8A2-D6FC-40B6-9547-84E5518D2121}" destId="{928C1CAE-A080-49E5-AF29-AEFC548E010C}" srcOrd="7" destOrd="0" presId="urn:microsoft.com/office/officeart/2005/8/layout/default"/>
    <dgm:cxn modelId="{AFFDFB51-3B95-4261-8D60-D192732B5E88}" type="presParOf" srcId="{3FFFB8A2-D6FC-40B6-9547-84E5518D2121}" destId="{E91B0170-FEE4-4ABB-9862-96E658483236}" srcOrd="8" destOrd="0" presId="urn:microsoft.com/office/officeart/2005/8/layout/default"/>
    <dgm:cxn modelId="{DAA18061-ACDE-4D2B-9968-6053E88222A0}" type="presParOf" srcId="{3FFFB8A2-D6FC-40B6-9547-84E5518D2121}" destId="{50932B98-24EF-4BF8-A78B-864B08F3A97C}" srcOrd="9" destOrd="0" presId="urn:microsoft.com/office/officeart/2005/8/layout/default"/>
    <dgm:cxn modelId="{49CE72BC-7290-4E57-BF35-FF8961498E1F}" type="presParOf" srcId="{3FFFB8A2-D6FC-40B6-9547-84E5518D2121}" destId="{D5631DC1-D055-460C-B80D-F6974EC6B845}" srcOrd="10"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1.xml><?xml version="1.0" encoding="utf-8"?>
<dgm:dataModel xmlns:dgm="http://schemas.openxmlformats.org/drawingml/2006/diagram" xmlns:a="http://schemas.openxmlformats.org/drawingml/2006/main">
  <dgm:ptLst>
    <dgm:pt modelId="{495E7B42-1822-4E5C-9F13-F51CFE65B2FA}"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8808394E-F618-4942-AF70-A59CB18E18A3}">
      <dgm:prSet/>
      <dgm:spPr/>
      <dgm:t>
        <a:bodyPr/>
        <a:lstStyle/>
        <a:p>
          <a:r>
            <a:rPr lang="tr-TR"/>
            <a:t>2 ya da daha fazla tüzel kişinin bir araya gelerek, kararlaştırdıkları belirli bir yatırım projesi için birlikte hareket etmek için oluşturdukları ortak işletme yapısına, joint venture denir. </a:t>
          </a:r>
          <a:endParaRPr lang="en-US"/>
        </a:p>
      </dgm:t>
    </dgm:pt>
    <dgm:pt modelId="{5728B3C4-2A01-4BA0-9283-49BD1C01AE99}" type="parTrans" cxnId="{D3C17BAF-046F-46D2-A6AA-8CBF95826F8E}">
      <dgm:prSet/>
      <dgm:spPr/>
      <dgm:t>
        <a:bodyPr/>
        <a:lstStyle/>
        <a:p>
          <a:endParaRPr lang="en-US"/>
        </a:p>
      </dgm:t>
    </dgm:pt>
    <dgm:pt modelId="{B5BF517C-DA46-4005-96F3-3605B1B844D4}" type="sibTrans" cxnId="{D3C17BAF-046F-46D2-A6AA-8CBF95826F8E}">
      <dgm:prSet/>
      <dgm:spPr/>
      <dgm:t>
        <a:bodyPr/>
        <a:lstStyle/>
        <a:p>
          <a:endParaRPr lang="en-US"/>
        </a:p>
      </dgm:t>
    </dgm:pt>
    <dgm:pt modelId="{1543D265-E236-4E8B-8BED-B757A1EA9887}">
      <dgm:prSet/>
      <dgm:spPr/>
      <dgm:t>
        <a:bodyPr/>
        <a:lstStyle/>
        <a:p>
          <a:r>
            <a:rPr lang="tr-TR"/>
            <a:t>Örneğin, 2 firmanın değişik hisse oranlarıyla, kendi ülkelerinde ya da yabancı bir ülkede kurdukları "yeni bir firma" joint venture kapsamına girmektedir </a:t>
          </a:r>
          <a:endParaRPr lang="en-US"/>
        </a:p>
      </dgm:t>
    </dgm:pt>
    <dgm:pt modelId="{2125EBB7-621E-45AB-B6D0-681935DAEAD5}" type="parTrans" cxnId="{6793C558-8E5B-41DA-BFE9-90B71DDE2611}">
      <dgm:prSet/>
      <dgm:spPr/>
      <dgm:t>
        <a:bodyPr/>
        <a:lstStyle/>
        <a:p>
          <a:endParaRPr lang="en-US"/>
        </a:p>
      </dgm:t>
    </dgm:pt>
    <dgm:pt modelId="{08FF0562-1541-4F67-B9F5-9928FEF9847E}" type="sibTrans" cxnId="{6793C558-8E5B-41DA-BFE9-90B71DDE2611}">
      <dgm:prSet/>
      <dgm:spPr/>
      <dgm:t>
        <a:bodyPr/>
        <a:lstStyle/>
        <a:p>
          <a:endParaRPr lang="en-US"/>
        </a:p>
      </dgm:t>
    </dgm:pt>
    <dgm:pt modelId="{34676A02-7F59-4FCA-93EF-9D9E4034CDE6}">
      <dgm:prSet/>
      <dgm:spPr/>
      <dgm:t>
        <a:bodyPr/>
        <a:lstStyle/>
        <a:p>
          <a:r>
            <a:rPr lang="tr-TR"/>
            <a:t>Örnekler; </a:t>
          </a:r>
          <a:r>
            <a:rPr lang="en-US"/>
            <a:t>Budweiser </a:t>
          </a:r>
          <a:r>
            <a:rPr lang="tr-TR"/>
            <a:t>ve</a:t>
          </a:r>
          <a:r>
            <a:rPr lang="en-US"/>
            <a:t> Kirin (Japan), GM </a:t>
          </a:r>
          <a:r>
            <a:rPr lang="tr-TR"/>
            <a:t>ve</a:t>
          </a:r>
          <a:r>
            <a:rPr lang="en-US"/>
            <a:t> Toyota, GM </a:t>
          </a:r>
          <a:r>
            <a:rPr lang="tr-TR"/>
            <a:t>ve</a:t>
          </a:r>
          <a:r>
            <a:rPr lang="en-US"/>
            <a:t> </a:t>
          </a:r>
          <a:r>
            <a:rPr lang="tr-TR"/>
            <a:t>Rus Hükümeti, </a:t>
          </a:r>
          <a:r>
            <a:rPr lang="en-US"/>
            <a:t>Ericsson’s cell phones </a:t>
          </a:r>
          <a:r>
            <a:rPr lang="tr-TR"/>
            <a:t>ve</a:t>
          </a:r>
          <a:r>
            <a:rPr lang="en-US"/>
            <a:t> Sony, Ford </a:t>
          </a:r>
          <a:r>
            <a:rPr lang="tr-TR"/>
            <a:t>ve</a:t>
          </a:r>
          <a:r>
            <a:rPr lang="en-US"/>
            <a:t> Mazda, Chrysler </a:t>
          </a:r>
          <a:r>
            <a:rPr lang="tr-TR"/>
            <a:t>ve</a:t>
          </a:r>
          <a:r>
            <a:rPr lang="en-US"/>
            <a:t> BMW</a:t>
          </a:r>
        </a:p>
      </dgm:t>
    </dgm:pt>
    <dgm:pt modelId="{C8C458FE-952B-4141-981C-D4E7A8424562}" type="parTrans" cxnId="{CF554AEE-3121-4339-9534-57FCC14CD1ED}">
      <dgm:prSet/>
      <dgm:spPr/>
      <dgm:t>
        <a:bodyPr/>
        <a:lstStyle/>
        <a:p>
          <a:endParaRPr lang="en-US"/>
        </a:p>
      </dgm:t>
    </dgm:pt>
    <dgm:pt modelId="{6F825063-E4BE-4D25-B45F-5520B72876CB}" type="sibTrans" cxnId="{CF554AEE-3121-4339-9534-57FCC14CD1ED}">
      <dgm:prSet/>
      <dgm:spPr/>
      <dgm:t>
        <a:bodyPr/>
        <a:lstStyle/>
        <a:p>
          <a:endParaRPr lang="en-US"/>
        </a:p>
      </dgm:t>
    </dgm:pt>
    <dgm:pt modelId="{213022E2-EADC-42AA-A968-6F73A3E73784}" type="pres">
      <dgm:prSet presAssocID="{495E7B42-1822-4E5C-9F13-F51CFE65B2FA}" presName="linear" presStyleCnt="0">
        <dgm:presLayoutVars>
          <dgm:animLvl val="lvl"/>
          <dgm:resizeHandles val="exact"/>
        </dgm:presLayoutVars>
      </dgm:prSet>
      <dgm:spPr/>
    </dgm:pt>
    <dgm:pt modelId="{6ABE014B-14F6-488D-A99B-C9C230D6B410}" type="pres">
      <dgm:prSet presAssocID="{8808394E-F618-4942-AF70-A59CB18E18A3}" presName="parentText" presStyleLbl="node1" presStyleIdx="0" presStyleCnt="3">
        <dgm:presLayoutVars>
          <dgm:chMax val="0"/>
          <dgm:bulletEnabled val="1"/>
        </dgm:presLayoutVars>
      </dgm:prSet>
      <dgm:spPr/>
    </dgm:pt>
    <dgm:pt modelId="{A1C2B11D-A138-4AF8-AF87-2CA90086E840}" type="pres">
      <dgm:prSet presAssocID="{B5BF517C-DA46-4005-96F3-3605B1B844D4}" presName="spacer" presStyleCnt="0"/>
      <dgm:spPr/>
    </dgm:pt>
    <dgm:pt modelId="{978FE960-BCED-461C-BDBA-7626B5B6C743}" type="pres">
      <dgm:prSet presAssocID="{1543D265-E236-4E8B-8BED-B757A1EA9887}" presName="parentText" presStyleLbl="node1" presStyleIdx="1" presStyleCnt="3">
        <dgm:presLayoutVars>
          <dgm:chMax val="0"/>
          <dgm:bulletEnabled val="1"/>
        </dgm:presLayoutVars>
      </dgm:prSet>
      <dgm:spPr/>
    </dgm:pt>
    <dgm:pt modelId="{22519CFA-681A-4149-AC1A-933953A7F2AC}" type="pres">
      <dgm:prSet presAssocID="{08FF0562-1541-4F67-B9F5-9928FEF9847E}" presName="spacer" presStyleCnt="0"/>
      <dgm:spPr/>
    </dgm:pt>
    <dgm:pt modelId="{8340EE82-6685-40E9-9CB4-C01B1D7935B1}" type="pres">
      <dgm:prSet presAssocID="{34676A02-7F59-4FCA-93EF-9D9E4034CDE6}" presName="parentText" presStyleLbl="node1" presStyleIdx="2" presStyleCnt="3">
        <dgm:presLayoutVars>
          <dgm:chMax val="0"/>
          <dgm:bulletEnabled val="1"/>
        </dgm:presLayoutVars>
      </dgm:prSet>
      <dgm:spPr/>
    </dgm:pt>
  </dgm:ptLst>
  <dgm:cxnLst>
    <dgm:cxn modelId="{1F6CB526-549E-4A17-906D-BB8AC1488C88}" type="presOf" srcId="{1543D265-E236-4E8B-8BED-B757A1EA9887}" destId="{978FE960-BCED-461C-BDBA-7626B5B6C743}" srcOrd="0" destOrd="0" presId="urn:microsoft.com/office/officeart/2005/8/layout/vList2"/>
    <dgm:cxn modelId="{F029262F-9B63-42F7-B748-BB7619C3D2F8}" type="presOf" srcId="{495E7B42-1822-4E5C-9F13-F51CFE65B2FA}" destId="{213022E2-EADC-42AA-A968-6F73A3E73784}" srcOrd="0" destOrd="0" presId="urn:microsoft.com/office/officeart/2005/8/layout/vList2"/>
    <dgm:cxn modelId="{6793C558-8E5B-41DA-BFE9-90B71DDE2611}" srcId="{495E7B42-1822-4E5C-9F13-F51CFE65B2FA}" destId="{1543D265-E236-4E8B-8BED-B757A1EA9887}" srcOrd="1" destOrd="0" parTransId="{2125EBB7-621E-45AB-B6D0-681935DAEAD5}" sibTransId="{08FF0562-1541-4F67-B9F5-9928FEF9847E}"/>
    <dgm:cxn modelId="{DE99A581-AC98-4128-9891-00782FE6354C}" type="presOf" srcId="{8808394E-F618-4942-AF70-A59CB18E18A3}" destId="{6ABE014B-14F6-488D-A99B-C9C230D6B410}" srcOrd="0" destOrd="0" presId="urn:microsoft.com/office/officeart/2005/8/layout/vList2"/>
    <dgm:cxn modelId="{D3C17BAF-046F-46D2-A6AA-8CBF95826F8E}" srcId="{495E7B42-1822-4E5C-9F13-F51CFE65B2FA}" destId="{8808394E-F618-4942-AF70-A59CB18E18A3}" srcOrd="0" destOrd="0" parTransId="{5728B3C4-2A01-4BA0-9283-49BD1C01AE99}" sibTransId="{B5BF517C-DA46-4005-96F3-3605B1B844D4}"/>
    <dgm:cxn modelId="{CA62C3B2-DFEC-4E8C-A89E-FDCBEE986B17}" type="presOf" srcId="{34676A02-7F59-4FCA-93EF-9D9E4034CDE6}" destId="{8340EE82-6685-40E9-9CB4-C01B1D7935B1}" srcOrd="0" destOrd="0" presId="urn:microsoft.com/office/officeart/2005/8/layout/vList2"/>
    <dgm:cxn modelId="{CF554AEE-3121-4339-9534-57FCC14CD1ED}" srcId="{495E7B42-1822-4E5C-9F13-F51CFE65B2FA}" destId="{34676A02-7F59-4FCA-93EF-9D9E4034CDE6}" srcOrd="2" destOrd="0" parTransId="{C8C458FE-952B-4141-981C-D4E7A8424562}" sibTransId="{6F825063-E4BE-4D25-B45F-5520B72876CB}"/>
    <dgm:cxn modelId="{598AB4A8-686E-462C-ACDE-C14386D4E34D}" type="presParOf" srcId="{213022E2-EADC-42AA-A968-6F73A3E73784}" destId="{6ABE014B-14F6-488D-A99B-C9C230D6B410}" srcOrd="0" destOrd="0" presId="urn:microsoft.com/office/officeart/2005/8/layout/vList2"/>
    <dgm:cxn modelId="{55988AB5-A260-4D95-A0E7-B00CCA418386}" type="presParOf" srcId="{213022E2-EADC-42AA-A968-6F73A3E73784}" destId="{A1C2B11D-A138-4AF8-AF87-2CA90086E840}" srcOrd="1" destOrd="0" presId="urn:microsoft.com/office/officeart/2005/8/layout/vList2"/>
    <dgm:cxn modelId="{33FC0C50-C2B5-495C-B5EF-B732843A2D46}" type="presParOf" srcId="{213022E2-EADC-42AA-A968-6F73A3E73784}" destId="{978FE960-BCED-461C-BDBA-7626B5B6C743}" srcOrd="2" destOrd="0" presId="urn:microsoft.com/office/officeart/2005/8/layout/vList2"/>
    <dgm:cxn modelId="{E2312268-7A3E-4A35-9F0B-D176FDA1DB8B}" type="presParOf" srcId="{213022E2-EADC-42AA-A968-6F73A3E73784}" destId="{22519CFA-681A-4149-AC1A-933953A7F2AC}" srcOrd="3" destOrd="0" presId="urn:microsoft.com/office/officeart/2005/8/layout/vList2"/>
    <dgm:cxn modelId="{EC5B18B4-0CD7-4BA0-B985-3ACF8A37B103}" type="presParOf" srcId="{213022E2-EADC-42AA-A968-6F73A3E73784}" destId="{8340EE82-6685-40E9-9CB4-C01B1D7935B1}"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2.xml><?xml version="1.0" encoding="utf-8"?>
<dgm:dataModel xmlns:dgm="http://schemas.openxmlformats.org/drawingml/2006/diagram" xmlns:a="http://schemas.openxmlformats.org/drawingml/2006/main">
  <dgm:ptLst>
    <dgm:pt modelId="{BFEA7CBE-5308-4921-9F09-81D96034C7B9}" type="doc">
      <dgm:prSet loTypeId="urn:microsoft.com/office/officeart/2008/layout/LinedList" loCatId="list" qsTypeId="urn:microsoft.com/office/officeart/2005/8/quickstyle/simple5" qsCatId="simple" csTypeId="urn:microsoft.com/office/officeart/2005/8/colors/colorful2" csCatId="colorful"/>
      <dgm:spPr/>
      <dgm:t>
        <a:bodyPr/>
        <a:lstStyle/>
        <a:p>
          <a:endParaRPr lang="en-US"/>
        </a:p>
      </dgm:t>
    </dgm:pt>
    <dgm:pt modelId="{447805B9-7BA3-492F-A4EA-DBFEAEEAE5AB}">
      <dgm:prSet/>
      <dgm:spPr/>
      <dgm:t>
        <a:bodyPr/>
        <a:lstStyle/>
        <a:p>
          <a:r>
            <a:rPr lang="tr-TR"/>
            <a:t>Mevcut bir firma satın alma</a:t>
          </a:r>
          <a:endParaRPr lang="en-US"/>
        </a:p>
      </dgm:t>
    </dgm:pt>
    <dgm:pt modelId="{FFD96257-68AF-4522-A496-71ABC2EB42BC}" type="parTrans" cxnId="{2F0DE2CF-7E5F-4BF9-AD5C-D9D26C59D329}">
      <dgm:prSet/>
      <dgm:spPr/>
      <dgm:t>
        <a:bodyPr/>
        <a:lstStyle/>
        <a:p>
          <a:endParaRPr lang="en-US"/>
        </a:p>
      </dgm:t>
    </dgm:pt>
    <dgm:pt modelId="{10DC7D00-979C-4C47-9DF8-C0E43004DF1D}" type="sibTrans" cxnId="{2F0DE2CF-7E5F-4BF9-AD5C-D9D26C59D329}">
      <dgm:prSet/>
      <dgm:spPr/>
      <dgm:t>
        <a:bodyPr/>
        <a:lstStyle/>
        <a:p>
          <a:endParaRPr lang="en-US"/>
        </a:p>
      </dgm:t>
    </dgm:pt>
    <dgm:pt modelId="{B46AAAC2-0311-4C67-9CC8-A135193BCCA3}">
      <dgm:prSet/>
      <dgm:spPr/>
      <dgm:t>
        <a:bodyPr/>
        <a:lstStyle/>
        <a:p>
          <a:r>
            <a:rPr lang="tr-TR"/>
            <a:t>Mevcut bir firmaya ortak olma</a:t>
          </a:r>
          <a:endParaRPr lang="en-US"/>
        </a:p>
      </dgm:t>
    </dgm:pt>
    <dgm:pt modelId="{B65E6A07-60FE-43B1-9DCC-D7971CB5E768}" type="parTrans" cxnId="{5AEC6459-457B-4C68-BC67-A3226B98C842}">
      <dgm:prSet/>
      <dgm:spPr/>
      <dgm:t>
        <a:bodyPr/>
        <a:lstStyle/>
        <a:p>
          <a:endParaRPr lang="en-US"/>
        </a:p>
      </dgm:t>
    </dgm:pt>
    <dgm:pt modelId="{3C8AC642-CA45-41C5-BF00-25EA6A360AAF}" type="sibTrans" cxnId="{5AEC6459-457B-4C68-BC67-A3226B98C842}">
      <dgm:prSet/>
      <dgm:spPr/>
      <dgm:t>
        <a:bodyPr/>
        <a:lstStyle/>
        <a:p>
          <a:endParaRPr lang="en-US"/>
        </a:p>
      </dgm:t>
    </dgm:pt>
    <dgm:pt modelId="{2387B549-23B3-4128-8ADD-26B1DE6E550A}">
      <dgm:prSet/>
      <dgm:spPr/>
      <dgm:t>
        <a:bodyPr/>
        <a:lstStyle/>
        <a:p>
          <a:r>
            <a:rPr lang="tr-TR"/>
            <a:t>Yeni bir firmayı tek başına kurmak.</a:t>
          </a:r>
          <a:endParaRPr lang="en-US"/>
        </a:p>
      </dgm:t>
    </dgm:pt>
    <dgm:pt modelId="{B8F3512C-6585-4EE4-BAEB-23DEEF65D719}" type="parTrans" cxnId="{D0D1C383-C3BD-444B-AACA-D4E9DB2CB4C9}">
      <dgm:prSet/>
      <dgm:spPr/>
      <dgm:t>
        <a:bodyPr/>
        <a:lstStyle/>
        <a:p>
          <a:endParaRPr lang="en-US"/>
        </a:p>
      </dgm:t>
    </dgm:pt>
    <dgm:pt modelId="{F030916B-0FC2-49A1-9259-5F563FD8AABE}" type="sibTrans" cxnId="{D0D1C383-C3BD-444B-AACA-D4E9DB2CB4C9}">
      <dgm:prSet/>
      <dgm:spPr/>
      <dgm:t>
        <a:bodyPr/>
        <a:lstStyle/>
        <a:p>
          <a:endParaRPr lang="en-US"/>
        </a:p>
      </dgm:t>
    </dgm:pt>
    <dgm:pt modelId="{A2170748-5258-4404-A19F-7C0EBB0C7460}">
      <dgm:prSet/>
      <dgm:spPr/>
      <dgm:t>
        <a:bodyPr/>
        <a:lstStyle/>
        <a:p>
          <a:r>
            <a:rPr lang="en-US"/>
            <a:t>Volkswagen, 70% Skoda Motors, Czech Republic (equity)</a:t>
          </a:r>
          <a:r>
            <a:rPr lang="tr-TR"/>
            <a:t>.</a:t>
          </a:r>
          <a:endParaRPr lang="en-US"/>
        </a:p>
      </dgm:t>
    </dgm:pt>
    <dgm:pt modelId="{365FBA8B-74F0-4EB6-88FD-C996E5E0C883}" type="parTrans" cxnId="{DE29FFC8-B321-46CD-BCDB-4ACA66CA8224}">
      <dgm:prSet/>
      <dgm:spPr/>
      <dgm:t>
        <a:bodyPr/>
        <a:lstStyle/>
        <a:p>
          <a:endParaRPr lang="en-US"/>
        </a:p>
      </dgm:t>
    </dgm:pt>
    <dgm:pt modelId="{9647C080-A7CA-41DC-8F94-89E9C54C86AB}" type="sibTrans" cxnId="{DE29FFC8-B321-46CD-BCDB-4ACA66CA8224}">
      <dgm:prSet/>
      <dgm:spPr/>
      <dgm:t>
        <a:bodyPr/>
        <a:lstStyle/>
        <a:p>
          <a:endParaRPr lang="en-US"/>
        </a:p>
      </dgm:t>
    </dgm:pt>
    <dgm:pt modelId="{BC44A147-0927-4FCE-B2F4-C804A0D846EE}" type="pres">
      <dgm:prSet presAssocID="{BFEA7CBE-5308-4921-9F09-81D96034C7B9}" presName="vert0" presStyleCnt="0">
        <dgm:presLayoutVars>
          <dgm:dir/>
          <dgm:animOne val="branch"/>
          <dgm:animLvl val="lvl"/>
        </dgm:presLayoutVars>
      </dgm:prSet>
      <dgm:spPr/>
    </dgm:pt>
    <dgm:pt modelId="{BF4EE6CD-F837-43F5-ABF7-917234365F43}" type="pres">
      <dgm:prSet presAssocID="{447805B9-7BA3-492F-A4EA-DBFEAEEAE5AB}" presName="thickLine" presStyleLbl="alignNode1" presStyleIdx="0" presStyleCnt="4"/>
      <dgm:spPr/>
    </dgm:pt>
    <dgm:pt modelId="{747D0E92-3318-4FFC-8F58-DAFC5B0F1FD0}" type="pres">
      <dgm:prSet presAssocID="{447805B9-7BA3-492F-A4EA-DBFEAEEAE5AB}" presName="horz1" presStyleCnt="0"/>
      <dgm:spPr/>
    </dgm:pt>
    <dgm:pt modelId="{958BED87-A4D8-4EB0-8817-FFCCBEC76BBF}" type="pres">
      <dgm:prSet presAssocID="{447805B9-7BA3-492F-A4EA-DBFEAEEAE5AB}" presName="tx1" presStyleLbl="revTx" presStyleIdx="0" presStyleCnt="4"/>
      <dgm:spPr/>
    </dgm:pt>
    <dgm:pt modelId="{61AC18EF-21A0-4DA9-9169-345B33217C87}" type="pres">
      <dgm:prSet presAssocID="{447805B9-7BA3-492F-A4EA-DBFEAEEAE5AB}" presName="vert1" presStyleCnt="0"/>
      <dgm:spPr/>
    </dgm:pt>
    <dgm:pt modelId="{EE9B0579-F637-4556-ACE2-19D53E58F9CE}" type="pres">
      <dgm:prSet presAssocID="{B46AAAC2-0311-4C67-9CC8-A135193BCCA3}" presName="thickLine" presStyleLbl="alignNode1" presStyleIdx="1" presStyleCnt="4"/>
      <dgm:spPr/>
    </dgm:pt>
    <dgm:pt modelId="{F9CBE976-3743-4CBE-8B73-F48D76813EDB}" type="pres">
      <dgm:prSet presAssocID="{B46AAAC2-0311-4C67-9CC8-A135193BCCA3}" presName="horz1" presStyleCnt="0"/>
      <dgm:spPr/>
    </dgm:pt>
    <dgm:pt modelId="{27B6DFDA-687D-4A9E-BBBE-470C9974FAFA}" type="pres">
      <dgm:prSet presAssocID="{B46AAAC2-0311-4C67-9CC8-A135193BCCA3}" presName="tx1" presStyleLbl="revTx" presStyleIdx="1" presStyleCnt="4"/>
      <dgm:spPr/>
    </dgm:pt>
    <dgm:pt modelId="{A58077E2-AAC3-400D-99A5-22667DA65826}" type="pres">
      <dgm:prSet presAssocID="{B46AAAC2-0311-4C67-9CC8-A135193BCCA3}" presName="vert1" presStyleCnt="0"/>
      <dgm:spPr/>
    </dgm:pt>
    <dgm:pt modelId="{1C054302-42F0-41AC-9F04-4653838FF8C0}" type="pres">
      <dgm:prSet presAssocID="{2387B549-23B3-4128-8ADD-26B1DE6E550A}" presName="thickLine" presStyleLbl="alignNode1" presStyleIdx="2" presStyleCnt="4"/>
      <dgm:spPr/>
    </dgm:pt>
    <dgm:pt modelId="{3E32CBCF-030E-48FA-9767-699F2DA3FFC1}" type="pres">
      <dgm:prSet presAssocID="{2387B549-23B3-4128-8ADD-26B1DE6E550A}" presName="horz1" presStyleCnt="0"/>
      <dgm:spPr/>
    </dgm:pt>
    <dgm:pt modelId="{4E0292FD-DBCD-4387-9311-D5D43C55C2DF}" type="pres">
      <dgm:prSet presAssocID="{2387B549-23B3-4128-8ADD-26B1DE6E550A}" presName="tx1" presStyleLbl="revTx" presStyleIdx="2" presStyleCnt="4"/>
      <dgm:spPr/>
    </dgm:pt>
    <dgm:pt modelId="{967C0CB4-F826-4EB0-8B41-FE953A996701}" type="pres">
      <dgm:prSet presAssocID="{2387B549-23B3-4128-8ADD-26B1DE6E550A}" presName="vert1" presStyleCnt="0"/>
      <dgm:spPr/>
    </dgm:pt>
    <dgm:pt modelId="{46C87970-B1AB-48C0-BE91-0A2A02ECD869}" type="pres">
      <dgm:prSet presAssocID="{A2170748-5258-4404-A19F-7C0EBB0C7460}" presName="thickLine" presStyleLbl="alignNode1" presStyleIdx="3" presStyleCnt="4"/>
      <dgm:spPr/>
    </dgm:pt>
    <dgm:pt modelId="{464304B3-6E8D-4C1C-9684-2E8A64C3B773}" type="pres">
      <dgm:prSet presAssocID="{A2170748-5258-4404-A19F-7C0EBB0C7460}" presName="horz1" presStyleCnt="0"/>
      <dgm:spPr/>
    </dgm:pt>
    <dgm:pt modelId="{956DFEBD-D060-47AC-B2C3-2F8E10ABD908}" type="pres">
      <dgm:prSet presAssocID="{A2170748-5258-4404-A19F-7C0EBB0C7460}" presName="tx1" presStyleLbl="revTx" presStyleIdx="3" presStyleCnt="4"/>
      <dgm:spPr/>
    </dgm:pt>
    <dgm:pt modelId="{C0D23358-D2CD-4268-92F0-B6AB95FDD71E}" type="pres">
      <dgm:prSet presAssocID="{A2170748-5258-4404-A19F-7C0EBB0C7460}" presName="vert1" presStyleCnt="0"/>
      <dgm:spPr/>
    </dgm:pt>
  </dgm:ptLst>
  <dgm:cxnLst>
    <dgm:cxn modelId="{05404611-448D-4B67-BA1F-2FAA832B22EA}" type="presOf" srcId="{BFEA7CBE-5308-4921-9F09-81D96034C7B9}" destId="{BC44A147-0927-4FCE-B2F4-C804A0D846EE}" srcOrd="0" destOrd="0" presId="urn:microsoft.com/office/officeart/2008/layout/LinedList"/>
    <dgm:cxn modelId="{6F6BDC2E-24F7-40E5-9BDD-B3702CD7BB0F}" type="presOf" srcId="{2387B549-23B3-4128-8ADD-26B1DE6E550A}" destId="{4E0292FD-DBCD-4387-9311-D5D43C55C2DF}" srcOrd="0" destOrd="0" presId="urn:microsoft.com/office/officeart/2008/layout/LinedList"/>
    <dgm:cxn modelId="{51B77071-A0BC-498E-B900-305DA7111595}" type="presOf" srcId="{A2170748-5258-4404-A19F-7C0EBB0C7460}" destId="{956DFEBD-D060-47AC-B2C3-2F8E10ABD908}" srcOrd="0" destOrd="0" presId="urn:microsoft.com/office/officeart/2008/layout/LinedList"/>
    <dgm:cxn modelId="{5AEC6459-457B-4C68-BC67-A3226B98C842}" srcId="{BFEA7CBE-5308-4921-9F09-81D96034C7B9}" destId="{B46AAAC2-0311-4C67-9CC8-A135193BCCA3}" srcOrd="1" destOrd="0" parTransId="{B65E6A07-60FE-43B1-9DCC-D7971CB5E768}" sibTransId="{3C8AC642-CA45-41C5-BF00-25EA6A360AAF}"/>
    <dgm:cxn modelId="{D0D1C383-C3BD-444B-AACA-D4E9DB2CB4C9}" srcId="{BFEA7CBE-5308-4921-9F09-81D96034C7B9}" destId="{2387B549-23B3-4128-8ADD-26B1DE6E550A}" srcOrd="2" destOrd="0" parTransId="{B8F3512C-6585-4EE4-BAEB-23DEEF65D719}" sibTransId="{F030916B-0FC2-49A1-9259-5F563FD8AABE}"/>
    <dgm:cxn modelId="{5F4459A9-7FC0-4665-BC69-7A743A440A0A}" type="presOf" srcId="{B46AAAC2-0311-4C67-9CC8-A135193BCCA3}" destId="{27B6DFDA-687D-4A9E-BBBE-470C9974FAFA}" srcOrd="0" destOrd="0" presId="urn:microsoft.com/office/officeart/2008/layout/LinedList"/>
    <dgm:cxn modelId="{6FFBFEB0-5584-44DC-8B0D-2AE8906CAFBF}" type="presOf" srcId="{447805B9-7BA3-492F-A4EA-DBFEAEEAE5AB}" destId="{958BED87-A4D8-4EB0-8817-FFCCBEC76BBF}" srcOrd="0" destOrd="0" presId="urn:microsoft.com/office/officeart/2008/layout/LinedList"/>
    <dgm:cxn modelId="{DE29FFC8-B321-46CD-BCDB-4ACA66CA8224}" srcId="{BFEA7CBE-5308-4921-9F09-81D96034C7B9}" destId="{A2170748-5258-4404-A19F-7C0EBB0C7460}" srcOrd="3" destOrd="0" parTransId="{365FBA8B-74F0-4EB6-88FD-C996E5E0C883}" sibTransId="{9647C080-A7CA-41DC-8F94-89E9C54C86AB}"/>
    <dgm:cxn modelId="{2F0DE2CF-7E5F-4BF9-AD5C-D9D26C59D329}" srcId="{BFEA7CBE-5308-4921-9F09-81D96034C7B9}" destId="{447805B9-7BA3-492F-A4EA-DBFEAEEAE5AB}" srcOrd="0" destOrd="0" parTransId="{FFD96257-68AF-4522-A496-71ABC2EB42BC}" sibTransId="{10DC7D00-979C-4C47-9DF8-C0E43004DF1D}"/>
    <dgm:cxn modelId="{F4E09B41-6F54-4943-81F6-30A02D867C87}" type="presParOf" srcId="{BC44A147-0927-4FCE-B2F4-C804A0D846EE}" destId="{BF4EE6CD-F837-43F5-ABF7-917234365F43}" srcOrd="0" destOrd="0" presId="urn:microsoft.com/office/officeart/2008/layout/LinedList"/>
    <dgm:cxn modelId="{9D8B35FA-8AC6-4724-91DD-DFF0C0E8F75F}" type="presParOf" srcId="{BC44A147-0927-4FCE-B2F4-C804A0D846EE}" destId="{747D0E92-3318-4FFC-8F58-DAFC5B0F1FD0}" srcOrd="1" destOrd="0" presId="urn:microsoft.com/office/officeart/2008/layout/LinedList"/>
    <dgm:cxn modelId="{A8AB45E3-F615-410D-BB03-D48E9955B0B9}" type="presParOf" srcId="{747D0E92-3318-4FFC-8F58-DAFC5B0F1FD0}" destId="{958BED87-A4D8-4EB0-8817-FFCCBEC76BBF}" srcOrd="0" destOrd="0" presId="urn:microsoft.com/office/officeart/2008/layout/LinedList"/>
    <dgm:cxn modelId="{83B38C86-4365-4EBB-B667-6504854D84DA}" type="presParOf" srcId="{747D0E92-3318-4FFC-8F58-DAFC5B0F1FD0}" destId="{61AC18EF-21A0-4DA9-9169-345B33217C87}" srcOrd="1" destOrd="0" presId="urn:microsoft.com/office/officeart/2008/layout/LinedList"/>
    <dgm:cxn modelId="{462BD9F3-2C23-4CEC-865C-823129968373}" type="presParOf" srcId="{BC44A147-0927-4FCE-B2F4-C804A0D846EE}" destId="{EE9B0579-F637-4556-ACE2-19D53E58F9CE}" srcOrd="2" destOrd="0" presId="urn:microsoft.com/office/officeart/2008/layout/LinedList"/>
    <dgm:cxn modelId="{1A8D2A3C-675C-4056-AE90-2E52CE595646}" type="presParOf" srcId="{BC44A147-0927-4FCE-B2F4-C804A0D846EE}" destId="{F9CBE976-3743-4CBE-8B73-F48D76813EDB}" srcOrd="3" destOrd="0" presId="urn:microsoft.com/office/officeart/2008/layout/LinedList"/>
    <dgm:cxn modelId="{B7F71ABF-B2BB-4A02-AA90-1CB97CF1874A}" type="presParOf" srcId="{F9CBE976-3743-4CBE-8B73-F48D76813EDB}" destId="{27B6DFDA-687D-4A9E-BBBE-470C9974FAFA}" srcOrd="0" destOrd="0" presId="urn:microsoft.com/office/officeart/2008/layout/LinedList"/>
    <dgm:cxn modelId="{EC8486EA-C19C-48FF-8E92-4118990E9E15}" type="presParOf" srcId="{F9CBE976-3743-4CBE-8B73-F48D76813EDB}" destId="{A58077E2-AAC3-400D-99A5-22667DA65826}" srcOrd="1" destOrd="0" presId="urn:microsoft.com/office/officeart/2008/layout/LinedList"/>
    <dgm:cxn modelId="{74D8CE4B-80F5-4506-BFAA-687EC0CE41BC}" type="presParOf" srcId="{BC44A147-0927-4FCE-B2F4-C804A0D846EE}" destId="{1C054302-42F0-41AC-9F04-4653838FF8C0}" srcOrd="4" destOrd="0" presId="urn:microsoft.com/office/officeart/2008/layout/LinedList"/>
    <dgm:cxn modelId="{B536F95E-FFC8-4F7C-95F0-881A83AB769F}" type="presParOf" srcId="{BC44A147-0927-4FCE-B2F4-C804A0D846EE}" destId="{3E32CBCF-030E-48FA-9767-699F2DA3FFC1}" srcOrd="5" destOrd="0" presId="urn:microsoft.com/office/officeart/2008/layout/LinedList"/>
    <dgm:cxn modelId="{2BF20A59-B0C0-42A9-AC49-11771DD0D696}" type="presParOf" srcId="{3E32CBCF-030E-48FA-9767-699F2DA3FFC1}" destId="{4E0292FD-DBCD-4387-9311-D5D43C55C2DF}" srcOrd="0" destOrd="0" presId="urn:microsoft.com/office/officeart/2008/layout/LinedList"/>
    <dgm:cxn modelId="{11D17375-14BB-4240-A330-6DC7DCFF9DE5}" type="presParOf" srcId="{3E32CBCF-030E-48FA-9767-699F2DA3FFC1}" destId="{967C0CB4-F826-4EB0-8B41-FE953A996701}" srcOrd="1" destOrd="0" presId="urn:microsoft.com/office/officeart/2008/layout/LinedList"/>
    <dgm:cxn modelId="{E3851ECE-6A42-4736-827B-2D833D04513D}" type="presParOf" srcId="{BC44A147-0927-4FCE-B2F4-C804A0D846EE}" destId="{46C87970-B1AB-48C0-BE91-0A2A02ECD869}" srcOrd="6" destOrd="0" presId="urn:microsoft.com/office/officeart/2008/layout/LinedList"/>
    <dgm:cxn modelId="{F92A570F-77D7-4019-8BFA-15386ACEDFE3}" type="presParOf" srcId="{BC44A147-0927-4FCE-B2F4-C804A0D846EE}" destId="{464304B3-6E8D-4C1C-9684-2E8A64C3B773}" srcOrd="7" destOrd="0" presId="urn:microsoft.com/office/officeart/2008/layout/LinedList"/>
    <dgm:cxn modelId="{85121743-3030-4E9A-8662-96777114DAD0}" type="presParOf" srcId="{464304B3-6E8D-4C1C-9684-2E8A64C3B773}" destId="{956DFEBD-D060-47AC-B2C3-2F8E10ABD908}" srcOrd="0" destOrd="0" presId="urn:microsoft.com/office/officeart/2008/layout/LinedList"/>
    <dgm:cxn modelId="{AFC4C1D7-261D-40CD-A87B-A65AF01ABD66}" type="presParOf" srcId="{464304B3-6E8D-4C1C-9684-2E8A64C3B773}" destId="{C0D23358-D2CD-4268-92F0-B6AB95FDD71E}" srcOrd="1"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3.xml><?xml version="1.0" encoding="utf-8"?>
<dgm:dataModel xmlns:dgm="http://schemas.openxmlformats.org/drawingml/2006/diagram" xmlns:a="http://schemas.openxmlformats.org/drawingml/2006/main">
  <dgm:ptLst>
    <dgm:pt modelId="{DE375844-5798-4A9B-8F0B-4811B019A48E}"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118A1356-9F81-4F32-9964-83D6505EA92E}">
      <dgm:prSet/>
      <dgm:spPr/>
      <dgm:t>
        <a:bodyPr/>
        <a:lstStyle/>
        <a:p>
          <a:r>
            <a:rPr lang="tr-TR"/>
            <a:t>Dünya genelinde çok sayıda farklı kültür ve yabancı dilin olması</a:t>
          </a:r>
          <a:r>
            <a:rPr lang="en-US"/>
            <a:t>, </a:t>
          </a:r>
          <a:r>
            <a:rPr lang="tr-TR"/>
            <a:t>uluslararası anlamda pazar araştırmaları yapma konusunu zorlaştırmaktadır. </a:t>
          </a:r>
          <a:endParaRPr lang="en-US"/>
        </a:p>
      </dgm:t>
    </dgm:pt>
    <dgm:pt modelId="{FD085385-C529-4B7D-838B-E922DCFE4788}" type="parTrans" cxnId="{3AD4435D-51EB-4B30-AC7E-BA3E123742C1}">
      <dgm:prSet/>
      <dgm:spPr/>
      <dgm:t>
        <a:bodyPr/>
        <a:lstStyle/>
        <a:p>
          <a:endParaRPr lang="en-US"/>
        </a:p>
      </dgm:t>
    </dgm:pt>
    <dgm:pt modelId="{5F4CF1E5-930D-449F-AAB9-039B8EC33E25}" type="sibTrans" cxnId="{3AD4435D-51EB-4B30-AC7E-BA3E123742C1}">
      <dgm:prSet/>
      <dgm:spPr/>
      <dgm:t>
        <a:bodyPr/>
        <a:lstStyle/>
        <a:p>
          <a:endParaRPr lang="en-US"/>
        </a:p>
      </dgm:t>
    </dgm:pt>
    <dgm:pt modelId="{23422FB3-A48A-4F38-9605-49EC1A97CB0E}">
      <dgm:prSet/>
      <dgm:spPr/>
      <dgm:t>
        <a:bodyPr/>
        <a:lstStyle/>
        <a:p>
          <a:r>
            <a:rPr lang="tr-TR"/>
            <a:t>İşletme için önemli bilgileri içerebilecek yüzlerce makale, araştırma sonucu ve raporlar, faaliyette bulunulacak pazar hakkında önemli bilgiler verir. </a:t>
          </a:r>
          <a:endParaRPr lang="en-US"/>
        </a:p>
      </dgm:t>
    </dgm:pt>
    <dgm:pt modelId="{0C0AE97D-7FFF-43B5-8D82-882BBAF4EA71}" type="parTrans" cxnId="{2CA1063B-002D-4AA4-883F-B2DC35BC5D86}">
      <dgm:prSet/>
      <dgm:spPr/>
      <dgm:t>
        <a:bodyPr/>
        <a:lstStyle/>
        <a:p>
          <a:endParaRPr lang="en-US"/>
        </a:p>
      </dgm:t>
    </dgm:pt>
    <dgm:pt modelId="{51EB34EF-4A2C-4111-8FAE-7F24F09B7FD2}" type="sibTrans" cxnId="{2CA1063B-002D-4AA4-883F-B2DC35BC5D86}">
      <dgm:prSet/>
      <dgm:spPr/>
      <dgm:t>
        <a:bodyPr/>
        <a:lstStyle/>
        <a:p>
          <a:endParaRPr lang="en-US"/>
        </a:p>
      </dgm:t>
    </dgm:pt>
    <dgm:pt modelId="{13A333F3-F41C-45D1-A8EB-282A8708D4FF}">
      <dgm:prSet/>
      <dgm:spPr/>
      <dgm:t>
        <a:bodyPr/>
        <a:lstStyle/>
        <a:p>
          <a:r>
            <a:rPr lang="tr-TR"/>
            <a:t>Bundan dolayı da işletmeler, modern bilgi teknolojilerini de kullanarak, pazarlama kararlarında gerekli bilgiye ulaşmalıdır</a:t>
          </a:r>
          <a:r>
            <a:rPr lang="en-US"/>
            <a:t>.</a:t>
          </a:r>
        </a:p>
      </dgm:t>
    </dgm:pt>
    <dgm:pt modelId="{999F5225-51C2-41BF-97F4-BDB4EB66BB06}" type="parTrans" cxnId="{59E5EFD3-F321-4258-B79B-338F8F015F68}">
      <dgm:prSet/>
      <dgm:spPr/>
      <dgm:t>
        <a:bodyPr/>
        <a:lstStyle/>
        <a:p>
          <a:endParaRPr lang="en-US"/>
        </a:p>
      </dgm:t>
    </dgm:pt>
    <dgm:pt modelId="{B3175E44-457C-4FDC-9530-644C0B17FC16}" type="sibTrans" cxnId="{59E5EFD3-F321-4258-B79B-338F8F015F68}">
      <dgm:prSet/>
      <dgm:spPr/>
      <dgm:t>
        <a:bodyPr/>
        <a:lstStyle/>
        <a:p>
          <a:endParaRPr lang="en-US"/>
        </a:p>
      </dgm:t>
    </dgm:pt>
    <dgm:pt modelId="{6FC30638-6473-4489-B125-7D1F1096D76B}" type="pres">
      <dgm:prSet presAssocID="{DE375844-5798-4A9B-8F0B-4811B019A48E}" presName="linear" presStyleCnt="0">
        <dgm:presLayoutVars>
          <dgm:animLvl val="lvl"/>
          <dgm:resizeHandles val="exact"/>
        </dgm:presLayoutVars>
      </dgm:prSet>
      <dgm:spPr/>
    </dgm:pt>
    <dgm:pt modelId="{1F7EEBA0-BF77-4D9F-86BE-753A44EAECF4}" type="pres">
      <dgm:prSet presAssocID="{118A1356-9F81-4F32-9964-83D6505EA92E}" presName="parentText" presStyleLbl="node1" presStyleIdx="0" presStyleCnt="3">
        <dgm:presLayoutVars>
          <dgm:chMax val="0"/>
          <dgm:bulletEnabled val="1"/>
        </dgm:presLayoutVars>
      </dgm:prSet>
      <dgm:spPr/>
    </dgm:pt>
    <dgm:pt modelId="{B5480572-D985-482A-AF13-B248637C90A2}" type="pres">
      <dgm:prSet presAssocID="{5F4CF1E5-930D-449F-AAB9-039B8EC33E25}" presName="spacer" presStyleCnt="0"/>
      <dgm:spPr/>
    </dgm:pt>
    <dgm:pt modelId="{1DB7B885-DFEA-4E8B-8CE3-43DF3A67DAD5}" type="pres">
      <dgm:prSet presAssocID="{23422FB3-A48A-4F38-9605-49EC1A97CB0E}" presName="parentText" presStyleLbl="node1" presStyleIdx="1" presStyleCnt="3">
        <dgm:presLayoutVars>
          <dgm:chMax val="0"/>
          <dgm:bulletEnabled val="1"/>
        </dgm:presLayoutVars>
      </dgm:prSet>
      <dgm:spPr/>
    </dgm:pt>
    <dgm:pt modelId="{8DB410E3-F7D7-4C01-98F2-034E8EA03B03}" type="pres">
      <dgm:prSet presAssocID="{51EB34EF-4A2C-4111-8FAE-7F24F09B7FD2}" presName="spacer" presStyleCnt="0"/>
      <dgm:spPr/>
    </dgm:pt>
    <dgm:pt modelId="{DDD28032-4C1D-4A12-A78C-C1B5C8FFBAB0}" type="pres">
      <dgm:prSet presAssocID="{13A333F3-F41C-45D1-A8EB-282A8708D4FF}" presName="parentText" presStyleLbl="node1" presStyleIdx="2" presStyleCnt="3">
        <dgm:presLayoutVars>
          <dgm:chMax val="0"/>
          <dgm:bulletEnabled val="1"/>
        </dgm:presLayoutVars>
      </dgm:prSet>
      <dgm:spPr/>
    </dgm:pt>
  </dgm:ptLst>
  <dgm:cxnLst>
    <dgm:cxn modelId="{2CA1063B-002D-4AA4-883F-B2DC35BC5D86}" srcId="{DE375844-5798-4A9B-8F0B-4811B019A48E}" destId="{23422FB3-A48A-4F38-9605-49EC1A97CB0E}" srcOrd="1" destOrd="0" parTransId="{0C0AE97D-7FFF-43B5-8D82-882BBAF4EA71}" sibTransId="{51EB34EF-4A2C-4111-8FAE-7F24F09B7FD2}"/>
    <dgm:cxn modelId="{3AD4435D-51EB-4B30-AC7E-BA3E123742C1}" srcId="{DE375844-5798-4A9B-8F0B-4811B019A48E}" destId="{118A1356-9F81-4F32-9964-83D6505EA92E}" srcOrd="0" destOrd="0" parTransId="{FD085385-C529-4B7D-838B-E922DCFE4788}" sibTransId="{5F4CF1E5-930D-449F-AAB9-039B8EC33E25}"/>
    <dgm:cxn modelId="{99B96E6C-75AF-4DDC-B49D-FEFDFD6BF5B2}" type="presOf" srcId="{118A1356-9F81-4F32-9964-83D6505EA92E}" destId="{1F7EEBA0-BF77-4D9F-86BE-753A44EAECF4}" srcOrd="0" destOrd="0" presId="urn:microsoft.com/office/officeart/2005/8/layout/vList2"/>
    <dgm:cxn modelId="{62944A95-F028-46E1-B51F-788AADDB1663}" type="presOf" srcId="{DE375844-5798-4A9B-8F0B-4811B019A48E}" destId="{6FC30638-6473-4489-B125-7D1F1096D76B}" srcOrd="0" destOrd="0" presId="urn:microsoft.com/office/officeart/2005/8/layout/vList2"/>
    <dgm:cxn modelId="{A676C2B3-30FF-402C-8AEC-B00F394D9BF6}" type="presOf" srcId="{23422FB3-A48A-4F38-9605-49EC1A97CB0E}" destId="{1DB7B885-DFEA-4E8B-8CE3-43DF3A67DAD5}" srcOrd="0" destOrd="0" presId="urn:microsoft.com/office/officeart/2005/8/layout/vList2"/>
    <dgm:cxn modelId="{59E5EFD3-F321-4258-B79B-338F8F015F68}" srcId="{DE375844-5798-4A9B-8F0B-4811B019A48E}" destId="{13A333F3-F41C-45D1-A8EB-282A8708D4FF}" srcOrd="2" destOrd="0" parTransId="{999F5225-51C2-41BF-97F4-BDB4EB66BB06}" sibTransId="{B3175E44-457C-4FDC-9530-644C0B17FC16}"/>
    <dgm:cxn modelId="{14618CE9-1382-4A8B-AD12-D67CAFBD9995}" type="presOf" srcId="{13A333F3-F41C-45D1-A8EB-282A8708D4FF}" destId="{DDD28032-4C1D-4A12-A78C-C1B5C8FFBAB0}" srcOrd="0" destOrd="0" presId="urn:microsoft.com/office/officeart/2005/8/layout/vList2"/>
    <dgm:cxn modelId="{3985C431-484D-47A0-8849-8892123BAF2D}" type="presParOf" srcId="{6FC30638-6473-4489-B125-7D1F1096D76B}" destId="{1F7EEBA0-BF77-4D9F-86BE-753A44EAECF4}" srcOrd="0" destOrd="0" presId="urn:microsoft.com/office/officeart/2005/8/layout/vList2"/>
    <dgm:cxn modelId="{48491768-D2D7-4555-84D5-FD55188EFA3B}" type="presParOf" srcId="{6FC30638-6473-4489-B125-7D1F1096D76B}" destId="{B5480572-D985-482A-AF13-B248637C90A2}" srcOrd="1" destOrd="0" presId="urn:microsoft.com/office/officeart/2005/8/layout/vList2"/>
    <dgm:cxn modelId="{C307B3E2-C337-45EF-A634-01A82AD95B89}" type="presParOf" srcId="{6FC30638-6473-4489-B125-7D1F1096D76B}" destId="{1DB7B885-DFEA-4E8B-8CE3-43DF3A67DAD5}" srcOrd="2" destOrd="0" presId="urn:microsoft.com/office/officeart/2005/8/layout/vList2"/>
    <dgm:cxn modelId="{EAAC4304-2A81-4880-B9CA-AC96D155FD1D}" type="presParOf" srcId="{6FC30638-6473-4489-B125-7D1F1096D76B}" destId="{8DB410E3-F7D7-4C01-98F2-034E8EA03B03}" srcOrd="3" destOrd="0" presId="urn:microsoft.com/office/officeart/2005/8/layout/vList2"/>
    <dgm:cxn modelId="{68E70EE5-0F2D-485C-8213-F588C8E160A8}" type="presParOf" srcId="{6FC30638-6473-4489-B125-7D1F1096D76B}" destId="{DDD28032-4C1D-4A12-A78C-C1B5C8FFBAB0}" srcOrd="4"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4.xml><?xml version="1.0" encoding="utf-8"?>
<dgm:dataModel xmlns:dgm="http://schemas.openxmlformats.org/drawingml/2006/diagram" xmlns:a="http://schemas.openxmlformats.org/drawingml/2006/main">
  <dgm:ptLst>
    <dgm:pt modelId="{960C2876-F308-4966-8A95-FA582E60C46F}" type="doc">
      <dgm:prSet loTypeId="urn:microsoft.com/office/officeart/2005/8/layout/chevron1" loCatId="process" qsTypeId="urn:microsoft.com/office/officeart/2005/8/quickstyle/simple5" qsCatId="simple" csTypeId="urn:microsoft.com/office/officeart/2005/8/colors/colorful1" csCatId="colorful"/>
      <dgm:spPr/>
      <dgm:t>
        <a:bodyPr/>
        <a:lstStyle/>
        <a:p>
          <a:endParaRPr lang="en-US"/>
        </a:p>
      </dgm:t>
    </dgm:pt>
    <dgm:pt modelId="{7A1920D8-EEE4-4372-BB1A-895A0EE92717}">
      <dgm:prSet/>
      <dgm:spPr/>
      <dgm:t>
        <a:bodyPr/>
        <a:lstStyle/>
        <a:p>
          <a:r>
            <a:rPr lang="tr-TR"/>
            <a:t>Bilgi teknolojisi, gerekli olan bilginin elde edilmesi, toplanması, dönüştürülmesi, kullanılmasını içermektedir. </a:t>
          </a:r>
          <a:endParaRPr lang="en-US"/>
        </a:p>
      </dgm:t>
    </dgm:pt>
    <dgm:pt modelId="{EF186575-B3A5-4161-8672-B26DF7F7049B}" type="parTrans" cxnId="{83338F50-7AD2-4737-AD34-8ADE35406BC0}">
      <dgm:prSet/>
      <dgm:spPr/>
      <dgm:t>
        <a:bodyPr/>
        <a:lstStyle/>
        <a:p>
          <a:endParaRPr lang="en-US"/>
        </a:p>
      </dgm:t>
    </dgm:pt>
    <dgm:pt modelId="{612F2CFF-11C9-4623-AC39-F0420328025C}" type="sibTrans" cxnId="{83338F50-7AD2-4737-AD34-8ADE35406BC0}">
      <dgm:prSet/>
      <dgm:spPr/>
      <dgm:t>
        <a:bodyPr/>
        <a:lstStyle/>
        <a:p>
          <a:endParaRPr lang="en-US"/>
        </a:p>
      </dgm:t>
    </dgm:pt>
    <dgm:pt modelId="{31FEE3EA-5AC2-4793-B4FA-CF122D1AA77E}">
      <dgm:prSet/>
      <dgm:spPr/>
      <dgm:t>
        <a:bodyPr/>
        <a:lstStyle/>
        <a:p>
          <a:r>
            <a:rPr lang="tr-TR"/>
            <a:t>Yönetim Bilgi Sistemleri, firmanın faaliyetleri için gerekli bilgi akışında sürekliliği hedeflemektedir. </a:t>
          </a:r>
          <a:endParaRPr lang="en-US"/>
        </a:p>
      </dgm:t>
    </dgm:pt>
    <dgm:pt modelId="{356CF6D7-8349-48DF-A52F-B12C931AF17E}" type="parTrans" cxnId="{9747C514-3AEE-42E6-AB7C-58CB3E77DD40}">
      <dgm:prSet/>
      <dgm:spPr/>
      <dgm:t>
        <a:bodyPr/>
        <a:lstStyle/>
        <a:p>
          <a:endParaRPr lang="en-US"/>
        </a:p>
      </dgm:t>
    </dgm:pt>
    <dgm:pt modelId="{5AFA7A7F-76AC-4621-B2D2-1B4F974AB7A3}" type="sibTrans" cxnId="{9747C514-3AEE-42E6-AB7C-58CB3E77DD40}">
      <dgm:prSet/>
      <dgm:spPr/>
      <dgm:t>
        <a:bodyPr/>
        <a:lstStyle/>
        <a:p>
          <a:endParaRPr lang="en-US"/>
        </a:p>
      </dgm:t>
    </dgm:pt>
    <dgm:pt modelId="{6760AEC4-9BCA-4B42-9338-0954235E3BB6}" type="pres">
      <dgm:prSet presAssocID="{960C2876-F308-4966-8A95-FA582E60C46F}" presName="Name0" presStyleCnt="0">
        <dgm:presLayoutVars>
          <dgm:dir/>
          <dgm:animLvl val="lvl"/>
          <dgm:resizeHandles val="exact"/>
        </dgm:presLayoutVars>
      </dgm:prSet>
      <dgm:spPr/>
    </dgm:pt>
    <dgm:pt modelId="{5A2F18A9-62B5-4A19-AD3B-BDCC68490419}" type="pres">
      <dgm:prSet presAssocID="{7A1920D8-EEE4-4372-BB1A-895A0EE92717}" presName="parTxOnly" presStyleLbl="node1" presStyleIdx="0" presStyleCnt="2">
        <dgm:presLayoutVars>
          <dgm:chMax val="0"/>
          <dgm:chPref val="0"/>
          <dgm:bulletEnabled val="1"/>
        </dgm:presLayoutVars>
      </dgm:prSet>
      <dgm:spPr/>
    </dgm:pt>
    <dgm:pt modelId="{1AC473E7-66C1-4F68-98E1-5A762766054E}" type="pres">
      <dgm:prSet presAssocID="{612F2CFF-11C9-4623-AC39-F0420328025C}" presName="parTxOnlySpace" presStyleCnt="0"/>
      <dgm:spPr/>
    </dgm:pt>
    <dgm:pt modelId="{25D0FA81-D53A-4FB6-B1EE-912727D77A21}" type="pres">
      <dgm:prSet presAssocID="{31FEE3EA-5AC2-4793-B4FA-CF122D1AA77E}" presName="parTxOnly" presStyleLbl="node1" presStyleIdx="1" presStyleCnt="2">
        <dgm:presLayoutVars>
          <dgm:chMax val="0"/>
          <dgm:chPref val="0"/>
          <dgm:bulletEnabled val="1"/>
        </dgm:presLayoutVars>
      </dgm:prSet>
      <dgm:spPr/>
    </dgm:pt>
  </dgm:ptLst>
  <dgm:cxnLst>
    <dgm:cxn modelId="{9747C514-3AEE-42E6-AB7C-58CB3E77DD40}" srcId="{960C2876-F308-4966-8A95-FA582E60C46F}" destId="{31FEE3EA-5AC2-4793-B4FA-CF122D1AA77E}" srcOrd="1" destOrd="0" parTransId="{356CF6D7-8349-48DF-A52F-B12C931AF17E}" sibTransId="{5AFA7A7F-76AC-4621-B2D2-1B4F974AB7A3}"/>
    <dgm:cxn modelId="{E8D4A817-255D-4515-8BBA-B41C945AA410}" type="presOf" srcId="{7A1920D8-EEE4-4372-BB1A-895A0EE92717}" destId="{5A2F18A9-62B5-4A19-AD3B-BDCC68490419}" srcOrd="0" destOrd="0" presId="urn:microsoft.com/office/officeart/2005/8/layout/chevron1"/>
    <dgm:cxn modelId="{B25D5E32-9DF1-4799-8C36-FADD3C34BC98}" type="presOf" srcId="{31FEE3EA-5AC2-4793-B4FA-CF122D1AA77E}" destId="{25D0FA81-D53A-4FB6-B1EE-912727D77A21}" srcOrd="0" destOrd="0" presId="urn:microsoft.com/office/officeart/2005/8/layout/chevron1"/>
    <dgm:cxn modelId="{83338F50-7AD2-4737-AD34-8ADE35406BC0}" srcId="{960C2876-F308-4966-8A95-FA582E60C46F}" destId="{7A1920D8-EEE4-4372-BB1A-895A0EE92717}" srcOrd="0" destOrd="0" parTransId="{EF186575-B3A5-4161-8672-B26DF7F7049B}" sibTransId="{612F2CFF-11C9-4623-AC39-F0420328025C}"/>
    <dgm:cxn modelId="{3358A0E4-282C-423F-861F-B9A55779E1A5}" type="presOf" srcId="{960C2876-F308-4966-8A95-FA582E60C46F}" destId="{6760AEC4-9BCA-4B42-9338-0954235E3BB6}" srcOrd="0" destOrd="0" presId="urn:microsoft.com/office/officeart/2005/8/layout/chevron1"/>
    <dgm:cxn modelId="{80E7C031-A0B0-4DCF-AF01-819837AB8A96}" type="presParOf" srcId="{6760AEC4-9BCA-4B42-9338-0954235E3BB6}" destId="{5A2F18A9-62B5-4A19-AD3B-BDCC68490419}" srcOrd="0" destOrd="0" presId="urn:microsoft.com/office/officeart/2005/8/layout/chevron1"/>
    <dgm:cxn modelId="{5C4D8058-5852-4F36-8296-1F05203F8F16}" type="presParOf" srcId="{6760AEC4-9BCA-4B42-9338-0954235E3BB6}" destId="{1AC473E7-66C1-4F68-98E1-5A762766054E}" srcOrd="1" destOrd="0" presId="urn:microsoft.com/office/officeart/2005/8/layout/chevron1"/>
    <dgm:cxn modelId="{836E8692-CA3D-4290-9F62-047648BCFD13}" type="presParOf" srcId="{6760AEC4-9BCA-4B42-9338-0954235E3BB6}" destId="{25D0FA81-D53A-4FB6-B1EE-912727D77A21}" srcOrd="2"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5.xml><?xml version="1.0" encoding="utf-8"?>
<dgm:dataModel xmlns:dgm="http://schemas.openxmlformats.org/drawingml/2006/diagram" xmlns:a="http://schemas.openxmlformats.org/drawingml/2006/main">
  <dgm:ptLst>
    <dgm:pt modelId="{5F53AC4B-3B5F-464E-882B-B5CBA4AAE819}"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90D7FA8D-AF78-4F39-AB83-590909ED6A29}">
      <dgm:prSet/>
      <dgm:spPr/>
      <dgm:t>
        <a:bodyPr/>
        <a:lstStyle/>
        <a:p>
          <a:r>
            <a:rPr lang="tr-TR"/>
            <a:t>Modern pazarlama anlayışının temelinde pazarlama faaliyetlerinin müşteri istek ve ihtiyaçlarına göre tasarlanması yatmaktadır.</a:t>
          </a:r>
          <a:endParaRPr lang="en-US"/>
        </a:p>
      </dgm:t>
    </dgm:pt>
    <dgm:pt modelId="{D5210955-3CB7-449F-B4B7-FA5EE4B5EA44}" type="parTrans" cxnId="{66710460-F16D-4C88-AA2E-E3EE5B42D08C}">
      <dgm:prSet/>
      <dgm:spPr/>
      <dgm:t>
        <a:bodyPr/>
        <a:lstStyle/>
        <a:p>
          <a:endParaRPr lang="en-US"/>
        </a:p>
      </dgm:t>
    </dgm:pt>
    <dgm:pt modelId="{E273BCDE-3BD8-453D-AC04-50FE10CCAE3C}" type="sibTrans" cxnId="{66710460-F16D-4C88-AA2E-E3EE5B42D08C}">
      <dgm:prSet/>
      <dgm:spPr/>
      <dgm:t>
        <a:bodyPr/>
        <a:lstStyle/>
        <a:p>
          <a:endParaRPr lang="en-US"/>
        </a:p>
      </dgm:t>
    </dgm:pt>
    <dgm:pt modelId="{6C2D9255-A429-4EC8-A9E3-E748AB7E0237}">
      <dgm:prSet/>
      <dgm:spPr/>
      <dgm:t>
        <a:bodyPr/>
        <a:lstStyle/>
        <a:p>
          <a:r>
            <a:rPr lang="tr-TR"/>
            <a:t>Bu da aslında yeni bir iş modelini beraberinde getirmektedir.</a:t>
          </a:r>
          <a:endParaRPr lang="en-US"/>
        </a:p>
      </dgm:t>
    </dgm:pt>
    <dgm:pt modelId="{1F19E936-B9C6-41EB-9814-0F31BA1829B5}" type="parTrans" cxnId="{B57A3340-63F3-43B3-BE02-6AF1DEB7C244}">
      <dgm:prSet/>
      <dgm:spPr/>
      <dgm:t>
        <a:bodyPr/>
        <a:lstStyle/>
        <a:p>
          <a:endParaRPr lang="en-US"/>
        </a:p>
      </dgm:t>
    </dgm:pt>
    <dgm:pt modelId="{0BD45753-AADD-4BC2-844A-36D8747A7950}" type="sibTrans" cxnId="{B57A3340-63F3-43B3-BE02-6AF1DEB7C244}">
      <dgm:prSet/>
      <dgm:spPr/>
      <dgm:t>
        <a:bodyPr/>
        <a:lstStyle/>
        <a:p>
          <a:endParaRPr lang="en-US"/>
        </a:p>
      </dgm:t>
    </dgm:pt>
    <dgm:pt modelId="{23430D92-D9F5-41EE-A3D9-B580441FE57C}">
      <dgm:prSet/>
      <dgm:spPr/>
      <dgm:t>
        <a:bodyPr/>
        <a:lstStyle/>
        <a:p>
          <a:r>
            <a:rPr lang="tr-TR"/>
            <a:t>Buradaki felsefe, işletme ile müşteri arasındaki karşılıklı etkileşimdir.</a:t>
          </a:r>
          <a:endParaRPr lang="en-US"/>
        </a:p>
      </dgm:t>
    </dgm:pt>
    <dgm:pt modelId="{17DE14D7-77DE-40FC-BF6E-A30A2EB47B1B}" type="parTrans" cxnId="{F9A32237-8E01-4898-8ED0-E745DF88CBE0}">
      <dgm:prSet/>
      <dgm:spPr/>
      <dgm:t>
        <a:bodyPr/>
        <a:lstStyle/>
        <a:p>
          <a:endParaRPr lang="en-US"/>
        </a:p>
      </dgm:t>
    </dgm:pt>
    <dgm:pt modelId="{2FD9E700-62B7-48FE-B500-011AFDA0A125}" type="sibTrans" cxnId="{F9A32237-8E01-4898-8ED0-E745DF88CBE0}">
      <dgm:prSet/>
      <dgm:spPr/>
      <dgm:t>
        <a:bodyPr/>
        <a:lstStyle/>
        <a:p>
          <a:endParaRPr lang="en-US"/>
        </a:p>
      </dgm:t>
    </dgm:pt>
    <dgm:pt modelId="{2E52B5D5-93FE-4595-BD3C-581676175BA5}">
      <dgm:prSet/>
      <dgm:spPr/>
      <dgm:t>
        <a:bodyPr/>
        <a:lstStyle/>
        <a:p>
          <a:r>
            <a:rPr lang="tr-TR"/>
            <a:t>Tüketicilerden elde edilecek bilgi hayati önem taşımaktadır.</a:t>
          </a:r>
          <a:endParaRPr lang="en-US"/>
        </a:p>
      </dgm:t>
    </dgm:pt>
    <dgm:pt modelId="{B1ED20F2-68F0-4C0E-BD38-FE3EF5E6A47E}" type="parTrans" cxnId="{48CF698A-6629-43CD-909D-5F7B8F8716B1}">
      <dgm:prSet/>
      <dgm:spPr/>
      <dgm:t>
        <a:bodyPr/>
        <a:lstStyle/>
        <a:p>
          <a:endParaRPr lang="en-US"/>
        </a:p>
      </dgm:t>
    </dgm:pt>
    <dgm:pt modelId="{9B7907DA-7DE2-46E7-800D-B26CAA0831ED}" type="sibTrans" cxnId="{48CF698A-6629-43CD-909D-5F7B8F8716B1}">
      <dgm:prSet/>
      <dgm:spPr/>
      <dgm:t>
        <a:bodyPr/>
        <a:lstStyle/>
        <a:p>
          <a:endParaRPr lang="en-US"/>
        </a:p>
      </dgm:t>
    </dgm:pt>
    <dgm:pt modelId="{BC31BBE0-9C56-4C10-A8BA-F26A5EE8E24D}" type="pres">
      <dgm:prSet presAssocID="{5F53AC4B-3B5F-464E-882B-B5CBA4AAE819}" presName="linear" presStyleCnt="0">
        <dgm:presLayoutVars>
          <dgm:animLvl val="lvl"/>
          <dgm:resizeHandles val="exact"/>
        </dgm:presLayoutVars>
      </dgm:prSet>
      <dgm:spPr/>
    </dgm:pt>
    <dgm:pt modelId="{C55ECFBA-7790-43CD-BFE2-5AF484EF4679}" type="pres">
      <dgm:prSet presAssocID="{90D7FA8D-AF78-4F39-AB83-590909ED6A29}" presName="parentText" presStyleLbl="node1" presStyleIdx="0" presStyleCnt="4">
        <dgm:presLayoutVars>
          <dgm:chMax val="0"/>
          <dgm:bulletEnabled val="1"/>
        </dgm:presLayoutVars>
      </dgm:prSet>
      <dgm:spPr/>
    </dgm:pt>
    <dgm:pt modelId="{4E02F12E-8ABF-4E56-8F99-0E118F812787}" type="pres">
      <dgm:prSet presAssocID="{E273BCDE-3BD8-453D-AC04-50FE10CCAE3C}" presName="spacer" presStyleCnt="0"/>
      <dgm:spPr/>
    </dgm:pt>
    <dgm:pt modelId="{7660E176-8A99-4BEA-BA9F-6C9EF9DBF36D}" type="pres">
      <dgm:prSet presAssocID="{6C2D9255-A429-4EC8-A9E3-E748AB7E0237}" presName="parentText" presStyleLbl="node1" presStyleIdx="1" presStyleCnt="4">
        <dgm:presLayoutVars>
          <dgm:chMax val="0"/>
          <dgm:bulletEnabled val="1"/>
        </dgm:presLayoutVars>
      </dgm:prSet>
      <dgm:spPr/>
    </dgm:pt>
    <dgm:pt modelId="{7AEA9DE5-93B4-485A-8556-306DC6CAD228}" type="pres">
      <dgm:prSet presAssocID="{0BD45753-AADD-4BC2-844A-36D8747A7950}" presName="spacer" presStyleCnt="0"/>
      <dgm:spPr/>
    </dgm:pt>
    <dgm:pt modelId="{ABB3AF3C-AB60-4B61-ABBE-B61E8E7EDC59}" type="pres">
      <dgm:prSet presAssocID="{23430D92-D9F5-41EE-A3D9-B580441FE57C}" presName="parentText" presStyleLbl="node1" presStyleIdx="2" presStyleCnt="4">
        <dgm:presLayoutVars>
          <dgm:chMax val="0"/>
          <dgm:bulletEnabled val="1"/>
        </dgm:presLayoutVars>
      </dgm:prSet>
      <dgm:spPr/>
    </dgm:pt>
    <dgm:pt modelId="{1F2D8FE9-4D10-4719-ABDF-EDC9680D773B}" type="pres">
      <dgm:prSet presAssocID="{2FD9E700-62B7-48FE-B500-011AFDA0A125}" presName="spacer" presStyleCnt="0"/>
      <dgm:spPr/>
    </dgm:pt>
    <dgm:pt modelId="{078BC080-6D3B-4C6C-9814-AD27614D94AD}" type="pres">
      <dgm:prSet presAssocID="{2E52B5D5-93FE-4595-BD3C-581676175BA5}" presName="parentText" presStyleLbl="node1" presStyleIdx="3" presStyleCnt="4">
        <dgm:presLayoutVars>
          <dgm:chMax val="0"/>
          <dgm:bulletEnabled val="1"/>
        </dgm:presLayoutVars>
      </dgm:prSet>
      <dgm:spPr/>
    </dgm:pt>
  </dgm:ptLst>
  <dgm:cxnLst>
    <dgm:cxn modelId="{DC74520F-DFBB-4F42-8EC0-A561BF50E565}" type="presOf" srcId="{23430D92-D9F5-41EE-A3D9-B580441FE57C}" destId="{ABB3AF3C-AB60-4B61-ABBE-B61E8E7EDC59}" srcOrd="0" destOrd="0" presId="urn:microsoft.com/office/officeart/2005/8/layout/vList2"/>
    <dgm:cxn modelId="{F9A32237-8E01-4898-8ED0-E745DF88CBE0}" srcId="{5F53AC4B-3B5F-464E-882B-B5CBA4AAE819}" destId="{23430D92-D9F5-41EE-A3D9-B580441FE57C}" srcOrd="2" destOrd="0" parTransId="{17DE14D7-77DE-40FC-BF6E-A30A2EB47B1B}" sibTransId="{2FD9E700-62B7-48FE-B500-011AFDA0A125}"/>
    <dgm:cxn modelId="{B57A3340-63F3-43B3-BE02-6AF1DEB7C244}" srcId="{5F53AC4B-3B5F-464E-882B-B5CBA4AAE819}" destId="{6C2D9255-A429-4EC8-A9E3-E748AB7E0237}" srcOrd="1" destOrd="0" parTransId="{1F19E936-B9C6-41EB-9814-0F31BA1829B5}" sibTransId="{0BD45753-AADD-4BC2-844A-36D8747A7950}"/>
    <dgm:cxn modelId="{66710460-F16D-4C88-AA2E-E3EE5B42D08C}" srcId="{5F53AC4B-3B5F-464E-882B-B5CBA4AAE819}" destId="{90D7FA8D-AF78-4F39-AB83-590909ED6A29}" srcOrd="0" destOrd="0" parTransId="{D5210955-3CB7-449F-B4B7-FA5EE4B5EA44}" sibTransId="{E273BCDE-3BD8-453D-AC04-50FE10CCAE3C}"/>
    <dgm:cxn modelId="{92160541-F7BA-4666-B90E-9EE03AC84114}" type="presOf" srcId="{2E52B5D5-93FE-4595-BD3C-581676175BA5}" destId="{078BC080-6D3B-4C6C-9814-AD27614D94AD}" srcOrd="0" destOrd="0" presId="urn:microsoft.com/office/officeart/2005/8/layout/vList2"/>
    <dgm:cxn modelId="{723E8950-C8B8-4E8D-BFD0-3DED6D3438FC}" type="presOf" srcId="{5F53AC4B-3B5F-464E-882B-B5CBA4AAE819}" destId="{BC31BBE0-9C56-4C10-A8BA-F26A5EE8E24D}" srcOrd="0" destOrd="0" presId="urn:microsoft.com/office/officeart/2005/8/layout/vList2"/>
    <dgm:cxn modelId="{7189A177-DC5D-4A7F-8FCE-5A5982B15E86}" type="presOf" srcId="{90D7FA8D-AF78-4F39-AB83-590909ED6A29}" destId="{C55ECFBA-7790-43CD-BFE2-5AF484EF4679}" srcOrd="0" destOrd="0" presId="urn:microsoft.com/office/officeart/2005/8/layout/vList2"/>
    <dgm:cxn modelId="{9782B389-BE92-469A-9D34-BE34145637A7}" type="presOf" srcId="{6C2D9255-A429-4EC8-A9E3-E748AB7E0237}" destId="{7660E176-8A99-4BEA-BA9F-6C9EF9DBF36D}" srcOrd="0" destOrd="0" presId="urn:microsoft.com/office/officeart/2005/8/layout/vList2"/>
    <dgm:cxn modelId="{48CF698A-6629-43CD-909D-5F7B8F8716B1}" srcId="{5F53AC4B-3B5F-464E-882B-B5CBA4AAE819}" destId="{2E52B5D5-93FE-4595-BD3C-581676175BA5}" srcOrd="3" destOrd="0" parTransId="{B1ED20F2-68F0-4C0E-BD38-FE3EF5E6A47E}" sibTransId="{9B7907DA-7DE2-46E7-800D-B26CAA0831ED}"/>
    <dgm:cxn modelId="{5463FFB9-E533-4484-8FE2-F19493A6A198}" type="presParOf" srcId="{BC31BBE0-9C56-4C10-A8BA-F26A5EE8E24D}" destId="{C55ECFBA-7790-43CD-BFE2-5AF484EF4679}" srcOrd="0" destOrd="0" presId="urn:microsoft.com/office/officeart/2005/8/layout/vList2"/>
    <dgm:cxn modelId="{B5BC716D-9812-490D-A193-9B1977995E9C}" type="presParOf" srcId="{BC31BBE0-9C56-4C10-A8BA-F26A5EE8E24D}" destId="{4E02F12E-8ABF-4E56-8F99-0E118F812787}" srcOrd="1" destOrd="0" presId="urn:microsoft.com/office/officeart/2005/8/layout/vList2"/>
    <dgm:cxn modelId="{792B17A4-0B1A-4C86-8442-7844FC67F08D}" type="presParOf" srcId="{BC31BBE0-9C56-4C10-A8BA-F26A5EE8E24D}" destId="{7660E176-8A99-4BEA-BA9F-6C9EF9DBF36D}" srcOrd="2" destOrd="0" presId="urn:microsoft.com/office/officeart/2005/8/layout/vList2"/>
    <dgm:cxn modelId="{8B9FFB81-5F1C-4F3E-B3F0-D603D2E4C4BA}" type="presParOf" srcId="{BC31BBE0-9C56-4C10-A8BA-F26A5EE8E24D}" destId="{7AEA9DE5-93B4-485A-8556-306DC6CAD228}" srcOrd="3" destOrd="0" presId="urn:microsoft.com/office/officeart/2005/8/layout/vList2"/>
    <dgm:cxn modelId="{E10E7705-9C5C-4043-BE88-F52BC94854C0}" type="presParOf" srcId="{BC31BBE0-9C56-4C10-A8BA-F26A5EE8E24D}" destId="{ABB3AF3C-AB60-4B61-ABBE-B61E8E7EDC59}" srcOrd="4" destOrd="0" presId="urn:microsoft.com/office/officeart/2005/8/layout/vList2"/>
    <dgm:cxn modelId="{D2AF7A09-DF1C-43AF-B90E-B5A6F60C59CA}" type="presParOf" srcId="{BC31BBE0-9C56-4C10-A8BA-F26A5EE8E24D}" destId="{1F2D8FE9-4D10-4719-ABDF-EDC9680D773B}" srcOrd="5" destOrd="0" presId="urn:microsoft.com/office/officeart/2005/8/layout/vList2"/>
    <dgm:cxn modelId="{26B331C7-DD11-40F2-B7E8-03B3EC48C63B}" type="presParOf" srcId="{BC31BBE0-9C56-4C10-A8BA-F26A5EE8E24D}" destId="{078BC080-6D3B-4C6C-9814-AD27614D94AD}" srcOrd="6"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6.xml><?xml version="1.0" encoding="utf-8"?>
<dgm:dataModel xmlns:dgm="http://schemas.openxmlformats.org/drawingml/2006/diagram" xmlns:a="http://schemas.openxmlformats.org/drawingml/2006/main">
  <dgm:ptLst>
    <dgm:pt modelId="{34A772E3-52C4-4B0D-B76C-9C42432706A0}"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EECE95E4-DCE4-46DD-BC3D-377DE5693011}">
      <dgm:prSet/>
      <dgm:spPr/>
      <dgm:t>
        <a:bodyPr/>
        <a:lstStyle/>
        <a:p>
          <a:r>
            <a:rPr lang="tr-TR"/>
            <a:t>Bilgi, başarılı pazarlama stratejileri geliştirebilmek ve uygulayabilmek için çok önemlidir.</a:t>
          </a:r>
          <a:endParaRPr lang="en-US"/>
        </a:p>
      </dgm:t>
    </dgm:pt>
    <dgm:pt modelId="{BACBA79C-918B-49C1-A2C7-046884509419}" type="parTrans" cxnId="{20D069DD-F178-4B8B-857A-EC5754BBDB7E}">
      <dgm:prSet/>
      <dgm:spPr/>
      <dgm:t>
        <a:bodyPr/>
        <a:lstStyle/>
        <a:p>
          <a:endParaRPr lang="en-US"/>
        </a:p>
      </dgm:t>
    </dgm:pt>
    <dgm:pt modelId="{3CDB08F7-2A79-4E62-BB17-CA4EDB0DFF04}" type="sibTrans" cxnId="{20D069DD-F178-4B8B-857A-EC5754BBDB7E}">
      <dgm:prSet/>
      <dgm:spPr/>
      <dgm:t>
        <a:bodyPr/>
        <a:lstStyle/>
        <a:p>
          <a:endParaRPr lang="en-US"/>
        </a:p>
      </dgm:t>
    </dgm:pt>
    <dgm:pt modelId="{57C2CCA7-A64F-471D-8950-3DF247DFFF99}">
      <dgm:prSet/>
      <dgm:spPr/>
      <dgm:t>
        <a:bodyPr/>
        <a:lstStyle/>
        <a:p>
          <a:r>
            <a:rPr lang="tr-TR"/>
            <a:t>Pazar araştırması; pazarlama yöneticilerinin müşteri, tüketici ve diğer kişilerle iletişim kurması için gerekli bilgiyi sunmaktadır.</a:t>
          </a:r>
          <a:endParaRPr lang="en-US"/>
        </a:p>
      </dgm:t>
    </dgm:pt>
    <dgm:pt modelId="{C364996B-D0D3-4539-8D19-9925DD1C7D8D}" type="parTrans" cxnId="{A86A77FF-CDD9-4D43-B655-CC541E0B8419}">
      <dgm:prSet/>
      <dgm:spPr/>
      <dgm:t>
        <a:bodyPr/>
        <a:lstStyle/>
        <a:p>
          <a:endParaRPr lang="en-US"/>
        </a:p>
      </dgm:t>
    </dgm:pt>
    <dgm:pt modelId="{D60AA4AA-141C-4E8C-9968-9B777F052890}" type="sibTrans" cxnId="{A86A77FF-CDD9-4D43-B655-CC541E0B8419}">
      <dgm:prSet/>
      <dgm:spPr/>
      <dgm:t>
        <a:bodyPr/>
        <a:lstStyle/>
        <a:p>
          <a:endParaRPr lang="en-US"/>
        </a:p>
      </dgm:t>
    </dgm:pt>
    <dgm:pt modelId="{AE2BF6E1-E255-462C-B725-0BA5BCF792A3}">
      <dgm:prSet/>
      <dgm:spPr/>
      <dgm:t>
        <a:bodyPr/>
        <a:lstStyle/>
        <a:p>
          <a:r>
            <a:rPr lang="tr-TR"/>
            <a:t>Buradaki zorluk, ulusal farklılıkların tespit edilmesi için gerekli bilginin nerden ve nasıl toplanılacağıdır. </a:t>
          </a:r>
          <a:endParaRPr lang="en-US"/>
        </a:p>
      </dgm:t>
    </dgm:pt>
    <dgm:pt modelId="{48A327A0-F622-4C43-AD9F-F6D8D825D4FE}" type="parTrans" cxnId="{935DE470-CF19-46AE-A7CD-10BA9FF44BF8}">
      <dgm:prSet/>
      <dgm:spPr/>
      <dgm:t>
        <a:bodyPr/>
        <a:lstStyle/>
        <a:p>
          <a:endParaRPr lang="en-US"/>
        </a:p>
      </dgm:t>
    </dgm:pt>
    <dgm:pt modelId="{3A71199B-2C23-4F5B-B92B-73C8B6CDA261}" type="sibTrans" cxnId="{935DE470-CF19-46AE-A7CD-10BA9FF44BF8}">
      <dgm:prSet/>
      <dgm:spPr/>
      <dgm:t>
        <a:bodyPr/>
        <a:lstStyle/>
        <a:p>
          <a:endParaRPr lang="en-US"/>
        </a:p>
      </dgm:t>
    </dgm:pt>
    <dgm:pt modelId="{3D0B4FDD-620F-4380-A29B-0E1C658770E4}">
      <dgm:prSet/>
      <dgm:spPr/>
      <dgm:t>
        <a:bodyPr/>
        <a:lstStyle/>
        <a:p>
          <a:r>
            <a:rPr lang="en-US"/>
            <a:t>Michael Czinkota and Illka Ronkainen</a:t>
          </a:r>
          <a:r>
            <a:rPr lang="tr-TR"/>
            <a:t>, uluslararası pazar araştırmalarının kendine özgü dört noktaya dikkat etmesi gerekliliğini ifade etmektedirler. </a:t>
          </a:r>
          <a:r>
            <a:rPr lang="en-US"/>
            <a:t> </a:t>
          </a:r>
        </a:p>
      </dgm:t>
    </dgm:pt>
    <dgm:pt modelId="{69D4F805-4254-428E-9EEC-FEA6A9C989B7}" type="parTrans" cxnId="{1179FA84-927D-4AAB-BFED-A7A9BE35379F}">
      <dgm:prSet/>
      <dgm:spPr/>
      <dgm:t>
        <a:bodyPr/>
        <a:lstStyle/>
        <a:p>
          <a:endParaRPr lang="en-US"/>
        </a:p>
      </dgm:t>
    </dgm:pt>
    <dgm:pt modelId="{A00BCF85-70DD-43C2-B870-8E083B7C91F4}" type="sibTrans" cxnId="{1179FA84-927D-4AAB-BFED-A7A9BE35379F}">
      <dgm:prSet/>
      <dgm:spPr/>
      <dgm:t>
        <a:bodyPr/>
        <a:lstStyle/>
        <a:p>
          <a:endParaRPr lang="en-US"/>
        </a:p>
      </dgm:t>
    </dgm:pt>
    <dgm:pt modelId="{324EFA1C-227B-46F7-83ED-BA55FED4D2A4}" type="pres">
      <dgm:prSet presAssocID="{34A772E3-52C4-4B0D-B76C-9C42432706A0}" presName="linear" presStyleCnt="0">
        <dgm:presLayoutVars>
          <dgm:animLvl val="lvl"/>
          <dgm:resizeHandles val="exact"/>
        </dgm:presLayoutVars>
      </dgm:prSet>
      <dgm:spPr/>
    </dgm:pt>
    <dgm:pt modelId="{153F8940-8E83-41DA-99B9-B4490A6BC658}" type="pres">
      <dgm:prSet presAssocID="{EECE95E4-DCE4-46DD-BC3D-377DE5693011}" presName="parentText" presStyleLbl="node1" presStyleIdx="0" presStyleCnt="4">
        <dgm:presLayoutVars>
          <dgm:chMax val="0"/>
          <dgm:bulletEnabled val="1"/>
        </dgm:presLayoutVars>
      </dgm:prSet>
      <dgm:spPr/>
    </dgm:pt>
    <dgm:pt modelId="{67204329-0392-4BC1-8552-AC3065FF5B2C}" type="pres">
      <dgm:prSet presAssocID="{3CDB08F7-2A79-4E62-BB17-CA4EDB0DFF04}" presName="spacer" presStyleCnt="0"/>
      <dgm:spPr/>
    </dgm:pt>
    <dgm:pt modelId="{86A9E5C2-1D9E-4456-B9AD-DE6A40C4119A}" type="pres">
      <dgm:prSet presAssocID="{57C2CCA7-A64F-471D-8950-3DF247DFFF99}" presName="parentText" presStyleLbl="node1" presStyleIdx="1" presStyleCnt="4">
        <dgm:presLayoutVars>
          <dgm:chMax val="0"/>
          <dgm:bulletEnabled val="1"/>
        </dgm:presLayoutVars>
      </dgm:prSet>
      <dgm:spPr/>
    </dgm:pt>
    <dgm:pt modelId="{C51A9E18-5ACC-48DA-B9BD-4E17C50AC029}" type="pres">
      <dgm:prSet presAssocID="{D60AA4AA-141C-4E8C-9968-9B777F052890}" presName="spacer" presStyleCnt="0"/>
      <dgm:spPr/>
    </dgm:pt>
    <dgm:pt modelId="{D77B3013-4374-428A-9EA7-920A9646119C}" type="pres">
      <dgm:prSet presAssocID="{AE2BF6E1-E255-462C-B725-0BA5BCF792A3}" presName="parentText" presStyleLbl="node1" presStyleIdx="2" presStyleCnt="4">
        <dgm:presLayoutVars>
          <dgm:chMax val="0"/>
          <dgm:bulletEnabled val="1"/>
        </dgm:presLayoutVars>
      </dgm:prSet>
      <dgm:spPr/>
    </dgm:pt>
    <dgm:pt modelId="{09BD014F-AE03-4DA6-B101-7CD9FD2C30AC}" type="pres">
      <dgm:prSet presAssocID="{3A71199B-2C23-4F5B-B92B-73C8B6CDA261}" presName="spacer" presStyleCnt="0"/>
      <dgm:spPr/>
    </dgm:pt>
    <dgm:pt modelId="{D80FB088-5815-4025-ADD0-AA72E09FB575}" type="pres">
      <dgm:prSet presAssocID="{3D0B4FDD-620F-4380-A29B-0E1C658770E4}" presName="parentText" presStyleLbl="node1" presStyleIdx="3" presStyleCnt="4">
        <dgm:presLayoutVars>
          <dgm:chMax val="0"/>
          <dgm:bulletEnabled val="1"/>
        </dgm:presLayoutVars>
      </dgm:prSet>
      <dgm:spPr/>
    </dgm:pt>
  </dgm:ptLst>
  <dgm:cxnLst>
    <dgm:cxn modelId="{776F100C-B2BD-4846-9B81-C3216C096F1E}" type="presOf" srcId="{AE2BF6E1-E255-462C-B725-0BA5BCF792A3}" destId="{D77B3013-4374-428A-9EA7-920A9646119C}" srcOrd="0" destOrd="0" presId="urn:microsoft.com/office/officeart/2005/8/layout/vList2"/>
    <dgm:cxn modelId="{935DE470-CF19-46AE-A7CD-10BA9FF44BF8}" srcId="{34A772E3-52C4-4B0D-B76C-9C42432706A0}" destId="{AE2BF6E1-E255-462C-B725-0BA5BCF792A3}" srcOrd="2" destOrd="0" parTransId="{48A327A0-F622-4C43-AD9F-F6D8D825D4FE}" sibTransId="{3A71199B-2C23-4F5B-B92B-73C8B6CDA261}"/>
    <dgm:cxn modelId="{B3A54453-6AE7-4106-BD6C-2B981E71859A}" type="presOf" srcId="{34A772E3-52C4-4B0D-B76C-9C42432706A0}" destId="{324EFA1C-227B-46F7-83ED-BA55FED4D2A4}" srcOrd="0" destOrd="0" presId="urn:microsoft.com/office/officeart/2005/8/layout/vList2"/>
    <dgm:cxn modelId="{168EF973-D5F9-425E-A90D-9338B7BFBFFC}" type="presOf" srcId="{57C2CCA7-A64F-471D-8950-3DF247DFFF99}" destId="{86A9E5C2-1D9E-4456-B9AD-DE6A40C4119A}" srcOrd="0" destOrd="0" presId="urn:microsoft.com/office/officeart/2005/8/layout/vList2"/>
    <dgm:cxn modelId="{7805E180-9768-4D77-AB02-80B7BB411F39}" type="presOf" srcId="{EECE95E4-DCE4-46DD-BC3D-377DE5693011}" destId="{153F8940-8E83-41DA-99B9-B4490A6BC658}" srcOrd="0" destOrd="0" presId="urn:microsoft.com/office/officeart/2005/8/layout/vList2"/>
    <dgm:cxn modelId="{1179FA84-927D-4AAB-BFED-A7A9BE35379F}" srcId="{34A772E3-52C4-4B0D-B76C-9C42432706A0}" destId="{3D0B4FDD-620F-4380-A29B-0E1C658770E4}" srcOrd="3" destOrd="0" parTransId="{69D4F805-4254-428E-9EEC-FEA6A9C989B7}" sibTransId="{A00BCF85-70DD-43C2-B870-8E083B7C91F4}"/>
    <dgm:cxn modelId="{20D069DD-F178-4B8B-857A-EC5754BBDB7E}" srcId="{34A772E3-52C4-4B0D-B76C-9C42432706A0}" destId="{EECE95E4-DCE4-46DD-BC3D-377DE5693011}" srcOrd="0" destOrd="0" parTransId="{BACBA79C-918B-49C1-A2C7-046884509419}" sibTransId="{3CDB08F7-2A79-4E62-BB17-CA4EDB0DFF04}"/>
    <dgm:cxn modelId="{42F80DF5-3589-40C5-B78E-CCAC72D270A2}" type="presOf" srcId="{3D0B4FDD-620F-4380-A29B-0E1C658770E4}" destId="{D80FB088-5815-4025-ADD0-AA72E09FB575}" srcOrd="0" destOrd="0" presId="urn:microsoft.com/office/officeart/2005/8/layout/vList2"/>
    <dgm:cxn modelId="{A86A77FF-CDD9-4D43-B655-CC541E0B8419}" srcId="{34A772E3-52C4-4B0D-B76C-9C42432706A0}" destId="{57C2CCA7-A64F-471D-8950-3DF247DFFF99}" srcOrd="1" destOrd="0" parTransId="{C364996B-D0D3-4539-8D19-9925DD1C7D8D}" sibTransId="{D60AA4AA-141C-4E8C-9968-9B777F052890}"/>
    <dgm:cxn modelId="{4BC73A15-461E-4C28-B9C2-CBF6B00BDD7E}" type="presParOf" srcId="{324EFA1C-227B-46F7-83ED-BA55FED4D2A4}" destId="{153F8940-8E83-41DA-99B9-B4490A6BC658}" srcOrd="0" destOrd="0" presId="urn:microsoft.com/office/officeart/2005/8/layout/vList2"/>
    <dgm:cxn modelId="{ABAC8C9F-0B4F-422C-9E47-F8C72FD08644}" type="presParOf" srcId="{324EFA1C-227B-46F7-83ED-BA55FED4D2A4}" destId="{67204329-0392-4BC1-8552-AC3065FF5B2C}" srcOrd="1" destOrd="0" presId="urn:microsoft.com/office/officeart/2005/8/layout/vList2"/>
    <dgm:cxn modelId="{CDD4EB4A-5979-467F-815E-C05EB80D9EA5}" type="presParOf" srcId="{324EFA1C-227B-46F7-83ED-BA55FED4D2A4}" destId="{86A9E5C2-1D9E-4456-B9AD-DE6A40C4119A}" srcOrd="2" destOrd="0" presId="urn:microsoft.com/office/officeart/2005/8/layout/vList2"/>
    <dgm:cxn modelId="{5C01F502-CD07-4CC0-91A6-DB2E1F200B38}" type="presParOf" srcId="{324EFA1C-227B-46F7-83ED-BA55FED4D2A4}" destId="{C51A9E18-5ACC-48DA-B9BD-4E17C50AC029}" srcOrd="3" destOrd="0" presId="urn:microsoft.com/office/officeart/2005/8/layout/vList2"/>
    <dgm:cxn modelId="{71A40C3C-B378-4C59-9CB4-F467BB47120C}" type="presParOf" srcId="{324EFA1C-227B-46F7-83ED-BA55FED4D2A4}" destId="{D77B3013-4374-428A-9EA7-920A9646119C}" srcOrd="4" destOrd="0" presId="urn:microsoft.com/office/officeart/2005/8/layout/vList2"/>
    <dgm:cxn modelId="{2599F7A1-942C-4AA9-8E7A-D0B9165060E2}" type="presParOf" srcId="{324EFA1C-227B-46F7-83ED-BA55FED4D2A4}" destId="{09BD014F-AE03-4DA6-B101-7CD9FD2C30AC}" srcOrd="5" destOrd="0" presId="urn:microsoft.com/office/officeart/2005/8/layout/vList2"/>
    <dgm:cxn modelId="{44D57B6C-2B1C-4C88-ACE8-40D55491349D}" type="presParOf" srcId="{324EFA1C-227B-46F7-83ED-BA55FED4D2A4}" destId="{D80FB088-5815-4025-ADD0-AA72E09FB575}" srcOrd="6"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7.xml><?xml version="1.0" encoding="utf-8"?>
<dgm:dataModel xmlns:dgm="http://schemas.openxmlformats.org/drawingml/2006/diagram" xmlns:a="http://schemas.openxmlformats.org/drawingml/2006/main">
  <dgm:ptLst>
    <dgm:pt modelId="{07810878-09E9-4819-8B99-9CCAF83CBBE0}"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47A503B4-DF93-4484-9043-187B64496735}">
      <dgm:prSet/>
      <dgm:spPr/>
      <dgm:t>
        <a:bodyPr/>
        <a:lstStyle/>
        <a:p>
          <a:r>
            <a:rPr lang="tr-TR"/>
            <a:t>İlki</a:t>
          </a:r>
          <a:r>
            <a:rPr lang="en-US"/>
            <a:t>, </a:t>
          </a:r>
          <a:r>
            <a:rPr lang="tr-TR"/>
            <a:t>araştırmacılar mutlaka, </a:t>
          </a:r>
          <a:r>
            <a:rPr lang="tr-TR" b="1"/>
            <a:t>iş yapabilmek için gerekli yeni parametrelere </a:t>
          </a:r>
          <a:r>
            <a:rPr lang="tr-TR"/>
            <a:t>hazırlanmalıdır. Farklı kurallara ve uygulamalara odaklanılmalıdır.</a:t>
          </a:r>
          <a:endParaRPr lang="en-US"/>
        </a:p>
      </dgm:t>
    </dgm:pt>
    <dgm:pt modelId="{13AB06E0-5338-4503-BF2D-E15AC5E4519C}" type="parTrans" cxnId="{B0066616-6EBE-466A-AAA5-06A6E9054E0F}">
      <dgm:prSet/>
      <dgm:spPr/>
      <dgm:t>
        <a:bodyPr/>
        <a:lstStyle/>
        <a:p>
          <a:endParaRPr lang="en-US"/>
        </a:p>
      </dgm:t>
    </dgm:pt>
    <dgm:pt modelId="{31B1BE94-DF93-4FA8-9AF0-2A6500A3C822}" type="sibTrans" cxnId="{B0066616-6EBE-466A-AAA5-06A6E9054E0F}">
      <dgm:prSet/>
      <dgm:spPr/>
      <dgm:t>
        <a:bodyPr/>
        <a:lstStyle/>
        <a:p>
          <a:endParaRPr lang="en-US"/>
        </a:p>
      </dgm:t>
    </dgm:pt>
    <dgm:pt modelId="{2748C230-5D75-439A-8B5D-CAB86FE41ACE}">
      <dgm:prSet/>
      <dgm:spPr/>
      <dgm:t>
        <a:bodyPr/>
        <a:lstStyle/>
        <a:p>
          <a:r>
            <a:rPr lang="tr-TR"/>
            <a:t>İkincisi, </a:t>
          </a:r>
          <a:r>
            <a:rPr lang="en-US"/>
            <a:t>“</a:t>
          </a:r>
          <a:r>
            <a:rPr lang="tr-TR" b="1"/>
            <a:t>kültürel</a:t>
          </a:r>
          <a:r>
            <a:rPr lang="en-US" b="1"/>
            <a:t> mega</a:t>
          </a:r>
          <a:r>
            <a:rPr lang="tr-TR" b="1"/>
            <a:t>şok</a:t>
          </a:r>
          <a:r>
            <a:rPr lang="en-US"/>
            <a:t>" </a:t>
          </a:r>
          <a:r>
            <a:rPr lang="tr-TR"/>
            <a:t>yaşanmaması için faaliyette bulunulan kültürün özellikleri iyi incelenmelidir</a:t>
          </a:r>
          <a:r>
            <a:rPr lang="en-US"/>
            <a:t>. </a:t>
          </a:r>
        </a:p>
      </dgm:t>
    </dgm:pt>
    <dgm:pt modelId="{FF8F8981-4028-4210-9717-28212440E340}" type="parTrans" cxnId="{09D87382-525D-4826-AE25-848857F378F3}">
      <dgm:prSet/>
      <dgm:spPr/>
      <dgm:t>
        <a:bodyPr/>
        <a:lstStyle/>
        <a:p>
          <a:endParaRPr lang="en-US"/>
        </a:p>
      </dgm:t>
    </dgm:pt>
    <dgm:pt modelId="{CBE78147-42AF-4AFD-90BA-6C3FCB0B66BB}" type="sibTrans" cxnId="{09D87382-525D-4826-AE25-848857F378F3}">
      <dgm:prSet/>
      <dgm:spPr/>
      <dgm:t>
        <a:bodyPr/>
        <a:lstStyle/>
        <a:p>
          <a:endParaRPr lang="en-US"/>
        </a:p>
      </dgm:t>
    </dgm:pt>
    <dgm:pt modelId="{62CABC3C-9DC2-45EB-869A-35800213B1D4}">
      <dgm:prSet/>
      <dgm:spPr/>
      <dgm:t>
        <a:bodyPr/>
        <a:lstStyle/>
        <a:p>
          <a:r>
            <a:rPr lang="tr-TR"/>
            <a:t>Üçüncüsü</a:t>
          </a:r>
          <a:r>
            <a:rPr lang="en-US"/>
            <a:t>, </a:t>
          </a:r>
          <a:r>
            <a:rPr lang="tr-TR"/>
            <a:t>özellikle </a:t>
          </a:r>
          <a:r>
            <a:rPr lang="tr-TR" b="1"/>
            <a:t>psikolojik etmenlerin </a:t>
          </a:r>
          <a:r>
            <a:rPr lang="tr-TR"/>
            <a:t>çok iyi bilinmesi gerekliliğidir</a:t>
          </a:r>
          <a:r>
            <a:rPr lang="en-US"/>
            <a:t>. </a:t>
          </a:r>
        </a:p>
      </dgm:t>
    </dgm:pt>
    <dgm:pt modelId="{05996EAB-9114-496D-B3D1-7F73DBDF56ED}" type="parTrans" cxnId="{5B45136A-DE58-48F9-A68D-73037D0789DD}">
      <dgm:prSet/>
      <dgm:spPr/>
      <dgm:t>
        <a:bodyPr/>
        <a:lstStyle/>
        <a:p>
          <a:endParaRPr lang="en-US"/>
        </a:p>
      </dgm:t>
    </dgm:pt>
    <dgm:pt modelId="{C32F1F8B-461C-460A-84AA-7D55DEF49993}" type="sibTrans" cxnId="{5B45136A-DE58-48F9-A68D-73037D0789DD}">
      <dgm:prSet/>
      <dgm:spPr/>
      <dgm:t>
        <a:bodyPr/>
        <a:lstStyle/>
        <a:p>
          <a:endParaRPr lang="en-US"/>
        </a:p>
      </dgm:t>
    </dgm:pt>
    <dgm:pt modelId="{8E62A614-6BE2-445E-82DC-46BF9749432D}">
      <dgm:prSet/>
      <dgm:spPr/>
      <dgm:t>
        <a:bodyPr/>
        <a:lstStyle/>
        <a:p>
          <a:r>
            <a:rPr lang="tr-TR"/>
            <a:t>Dördüncüsü, araştırmacılar, </a:t>
          </a:r>
          <a:r>
            <a:rPr lang="tr-TR" b="1"/>
            <a:t>uluslararası pazarlardaki rakiplerini </a:t>
          </a:r>
          <a:r>
            <a:rPr lang="tr-TR"/>
            <a:t>geniş tanımlamak zorundadır. Bu sadece o ülkedeki rakiplerin durumunun değil, dünya genelinde rekabet baskısını da içermelidir. </a:t>
          </a:r>
          <a:endParaRPr lang="en-US"/>
        </a:p>
      </dgm:t>
    </dgm:pt>
    <dgm:pt modelId="{EBA1C3FD-17C0-46E8-82D2-8BA86EC43CA0}" type="parTrans" cxnId="{74EB0AEF-1036-496F-91AA-A018534F7922}">
      <dgm:prSet/>
      <dgm:spPr/>
      <dgm:t>
        <a:bodyPr/>
        <a:lstStyle/>
        <a:p>
          <a:endParaRPr lang="en-US"/>
        </a:p>
      </dgm:t>
    </dgm:pt>
    <dgm:pt modelId="{49997417-0510-4F6D-9C8E-3905460EBAD0}" type="sibTrans" cxnId="{74EB0AEF-1036-496F-91AA-A018534F7922}">
      <dgm:prSet/>
      <dgm:spPr/>
      <dgm:t>
        <a:bodyPr/>
        <a:lstStyle/>
        <a:p>
          <a:endParaRPr lang="en-US"/>
        </a:p>
      </dgm:t>
    </dgm:pt>
    <dgm:pt modelId="{6FEDD76D-7FF1-438D-9104-0FE7EBBDDAE4}" type="pres">
      <dgm:prSet presAssocID="{07810878-09E9-4819-8B99-9CCAF83CBBE0}" presName="root" presStyleCnt="0">
        <dgm:presLayoutVars>
          <dgm:dir/>
          <dgm:resizeHandles val="exact"/>
        </dgm:presLayoutVars>
      </dgm:prSet>
      <dgm:spPr/>
    </dgm:pt>
    <dgm:pt modelId="{FF3C8A44-B0C7-43F0-8900-0EC2539C6C01}" type="pres">
      <dgm:prSet presAssocID="{47A503B4-DF93-4484-9043-187B64496735}" presName="compNode" presStyleCnt="0"/>
      <dgm:spPr/>
    </dgm:pt>
    <dgm:pt modelId="{700FF220-EF6E-4F84-8583-36B3B093BDA1}" type="pres">
      <dgm:prSet presAssocID="{47A503B4-DF93-4484-9043-187B64496735}" presName="bgRect" presStyleLbl="bgShp" presStyleIdx="0" presStyleCnt="4"/>
      <dgm:spPr/>
    </dgm:pt>
    <dgm:pt modelId="{CD9B8D6B-075B-4C2C-8A7F-4778D452FE18}" type="pres">
      <dgm:prSet presAssocID="{47A503B4-DF93-4484-9043-187B6449673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İstatistikler"/>
        </a:ext>
      </dgm:extLst>
    </dgm:pt>
    <dgm:pt modelId="{612F20A1-F725-4D3D-B40E-68F099A0061D}" type="pres">
      <dgm:prSet presAssocID="{47A503B4-DF93-4484-9043-187B64496735}" presName="spaceRect" presStyleCnt="0"/>
      <dgm:spPr/>
    </dgm:pt>
    <dgm:pt modelId="{BF90D47D-F5FA-4E5E-8049-AEC6251E4539}" type="pres">
      <dgm:prSet presAssocID="{47A503B4-DF93-4484-9043-187B64496735}" presName="parTx" presStyleLbl="revTx" presStyleIdx="0" presStyleCnt="4">
        <dgm:presLayoutVars>
          <dgm:chMax val="0"/>
          <dgm:chPref val="0"/>
        </dgm:presLayoutVars>
      </dgm:prSet>
      <dgm:spPr/>
    </dgm:pt>
    <dgm:pt modelId="{99B40474-41E8-4A1C-B790-8A4B72CA2CE3}" type="pres">
      <dgm:prSet presAssocID="{31B1BE94-DF93-4FA8-9AF0-2A6500A3C822}" presName="sibTrans" presStyleCnt="0"/>
      <dgm:spPr/>
    </dgm:pt>
    <dgm:pt modelId="{20533623-BC2E-4D52-B82C-B489F730AE4F}" type="pres">
      <dgm:prSet presAssocID="{2748C230-5D75-439A-8B5D-CAB86FE41ACE}" presName="compNode" presStyleCnt="0"/>
      <dgm:spPr/>
    </dgm:pt>
    <dgm:pt modelId="{5310B8A9-AE37-45D9-8BFE-362DC02DE7B6}" type="pres">
      <dgm:prSet presAssocID="{2748C230-5D75-439A-8B5D-CAB86FE41ACE}" presName="bgRect" presStyleLbl="bgShp" presStyleIdx="1" presStyleCnt="4"/>
      <dgm:spPr/>
    </dgm:pt>
    <dgm:pt modelId="{1F9864FA-60A2-4D15-BC8F-F36DF10D5350}" type="pres">
      <dgm:prSet presAssocID="{2748C230-5D75-439A-8B5D-CAB86FE41ACE}"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ind Chime"/>
        </a:ext>
      </dgm:extLst>
    </dgm:pt>
    <dgm:pt modelId="{40F2DF8D-5B96-4CC2-9CFA-2A9171ABABE2}" type="pres">
      <dgm:prSet presAssocID="{2748C230-5D75-439A-8B5D-CAB86FE41ACE}" presName="spaceRect" presStyleCnt="0"/>
      <dgm:spPr/>
    </dgm:pt>
    <dgm:pt modelId="{130E9E63-7884-43F2-AF63-B094DD6B633A}" type="pres">
      <dgm:prSet presAssocID="{2748C230-5D75-439A-8B5D-CAB86FE41ACE}" presName="parTx" presStyleLbl="revTx" presStyleIdx="1" presStyleCnt="4">
        <dgm:presLayoutVars>
          <dgm:chMax val="0"/>
          <dgm:chPref val="0"/>
        </dgm:presLayoutVars>
      </dgm:prSet>
      <dgm:spPr/>
    </dgm:pt>
    <dgm:pt modelId="{B76720B7-B3FA-4CAA-8162-126627BF097B}" type="pres">
      <dgm:prSet presAssocID="{CBE78147-42AF-4AFD-90BA-6C3FCB0B66BB}" presName="sibTrans" presStyleCnt="0"/>
      <dgm:spPr/>
    </dgm:pt>
    <dgm:pt modelId="{81D3B07F-FA33-429B-8410-4949E06E983A}" type="pres">
      <dgm:prSet presAssocID="{62CABC3C-9DC2-45EB-869A-35800213B1D4}" presName="compNode" presStyleCnt="0"/>
      <dgm:spPr/>
    </dgm:pt>
    <dgm:pt modelId="{F7753E8F-E123-41D6-8885-845EA3D11D2C}" type="pres">
      <dgm:prSet presAssocID="{62CABC3C-9DC2-45EB-869A-35800213B1D4}" presName="bgRect" presStyleLbl="bgShp" presStyleIdx="2" presStyleCnt="4"/>
      <dgm:spPr/>
    </dgm:pt>
    <dgm:pt modelId="{4521DDDC-D87B-4049-98F5-434EEBCD4CE1}" type="pres">
      <dgm:prSet presAssocID="{62CABC3C-9DC2-45EB-869A-35800213B1D4}"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tetoskop"/>
        </a:ext>
      </dgm:extLst>
    </dgm:pt>
    <dgm:pt modelId="{2C8A2506-6900-46F3-B97A-05884B3E5719}" type="pres">
      <dgm:prSet presAssocID="{62CABC3C-9DC2-45EB-869A-35800213B1D4}" presName="spaceRect" presStyleCnt="0"/>
      <dgm:spPr/>
    </dgm:pt>
    <dgm:pt modelId="{E8555CED-E6FE-45DE-9039-43D39766A580}" type="pres">
      <dgm:prSet presAssocID="{62CABC3C-9DC2-45EB-869A-35800213B1D4}" presName="parTx" presStyleLbl="revTx" presStyleIdx="2" presStyleCnt="4">
        <dgm:presLayoutVars>
          <dgm:chMax val="0"/>
          <dgm:chPref val="0"/>
        </dgm:presLayoutVars>
      </dgm:prSet>
      <dgm:spPr/>
    </dgm:pt>
    <dgm:pt modelId="{6C519FBC-32E0-493F-BCAC-FAD4EEBB013D}" type="pres">
      <dgm:prSet presAssocID="{C32F1F8B-461C-460A-84AA-7D55DEF49993}" presName="sibTrans" presStyleCnt="0"/>
      <dgm:spPr/>
    </dgm:pt>
    <dgm:pt modelId="{EC6E0C94-8523-4AE0-885E-D3FF6CEF8B18}" type="pres">
      <dgm:prSet presAssocID="{8E62A614-6BE2-445E-82DC-46BF9749432D}" presName="compNode" presStyleCnt="0"/>
      <dgm:spPr/>
    </dgm:pt>
    <dgm:pt modelId="{38E5D12E-F213-48BF-82D6-D3D00AB7B69F}" type="pres">
      <dgm:prSet presAssocID="{8E62A614-6BE2-445E-82DC-46BF9749432D}" presName="bgRect" presStyleLbl="bgShp" presStyleIdx="3" presStyleCnt="4"/>
      <dgm:spPr/>
    </dgm:pt>
    <dgm:pt modelId="{5A2EF663-7949-487A-B21D-0F6DE7FED90F}" type="pres">
      <dgm:prSet presAssocID="{8E62A614-6BE2-445E-82DC-46BF9749432D}"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Target Audience"/>
        </a:ext>
      </dgm:extLst>
    </dgm:pt>
    <dgm:pt modelId="{33A1350B-2807-4961-BDB3-E65F6433510D}" type="pres">
      <dgm:prSet presAssocID="{8E62A614-6BE2-445E-82DC-46BF9749432D}" presName="spaceRect" presStyleCnt="0"/>
      <dgm:spPr/>
    </dgm:pt>
    <dgm:pt modelId="{1EED1421-74CE-48A9-835B-A9D2F3F80ACA}" type="pres">
      <dgm:prSet presAssocID="{8E62A614-6BE2-445E-82DC-46BF9749432D}" presName="parTx" presStyleLbl="revTx" presStyleIdx="3" presStyleCnt="4">
        <dgm:presLayoutVars>
          <dgm:chMax val="0"/>
          <dgm:chPref val="0"/>
        </dgm:presLayoutVars>
      </dgm:prSet>
      <dgm:spPr/>
    </dgm:pt>
  </dgm:ptLst>
  <dgm:cxnLst>
    <dgm:cxn modelId="{74059301-41A1-43A0-AE11-B8B2FBCA0643}" type="presOf" srcId="{2748C230-5D75-439A-8B5D-CAB86FE41ACE}" destId="{130E9E63-7884-43F2-AF63-B094DD6B633A}" srcOrd="0" destOrd="0" presId="urn:microsoft.com/office/officeart/2018/2/layout/IconVerticalSolidList"/>
    <dgm:cxn modelId="{B0066616-6EBE-466A-AAA5-06A6E9054E0F}" srcId="{07810878-09E9-4819-8B99-9CCAF83CBBE0}" destId="{47A503B4-DF93-4484-9043-187B64496735}" srcOrd="0" destOrd="0" parTransId="{13AB06E0-5338-4503-BF2D-E15AC5E4519C}" sibTransId="{31B1BE94-DF93-4FA8-9AF0-2A6500A3C822}"/>
    <dgm:cxn modelId="{EE12165C-CAAD-40BE-88A3-9F242A592CCB}" type="presOf" srcId="{07810878-09E9-4819-8B99-9CCAF83CBBE0}" destId="{6FEDD76D-7FF1-438D-9104-0FE7EBBDDAE4}" srcOrd="0" destOrd="0" presId="urn:microsoft.com/office/officeart/2018/2/layout/IconVerticalSolidList"/>
    <dgm:cxn modelId="{D4FA2945-AEFB-4846-91F6-68F72B53FE59}" type="presOf" srcId="{8E62A614-6BE2-445E-82DC-46BF9749432D}" destId="{1EED1421-74CE-48A9-835B-A9D2F3F80ACA}" srcOrd="0" destOrd="0" presId="urn:microsoft.com/office/officeart/2018/2/layout/IconVerticalSolidList"/>
    <dgm:cxn modelId="{5B45136A-DE58-48F9-A68D-73037D0789DD}" srcId="{07810878-09E9-4819-8B99-9CCAF83CBBE0}" destId="{62CABC3C-9DC2-45EB-869A-35800213B1D4}" srcOrd="2" destOrd="0" parTransId="{05996EAB-9114-496D-B3D1-7F73DBDF56ED}" sibTransId="{C32F1F8B-461C-460A-84AA-7D55DEF49993}"/>
    <dgm:cxn modelId="{6DD1AF70-E935-4CF6-A1A7-571925480E64}" type="presOf" srcId="{47A503B4-DF93-4484-9043-187B64496735}" destId="{BF90D47D-F5FA-4E5E-8049-AEC6251E4539}" srcOrd="0" destOrd="0" presId="urn:microsoft.com/office/officeart/2018/2/layout/IconVerticalSolidList"/>
    <dgm:cxn modelId="{09D87382-525D-4826-AE25-848857F378F3}" srcId="{07810878-09E9-4819-8B99-9CCAF83CBBE0}" destId="{2748C230-5D75-439A-8B5D-CAB86FE41ACE}" srcOrd="1" destOrd="0" parTransId="{FF8F8981-4028-4210-9717-28212440E340}" sibTransId="{CBE78147-42AF-4AFD-90BA-6C3FCB0B66BB}"/>
    <dgm:cxn modelId="{7E9896B8-74BF-4408-B782-4BF87297764F}" type="presOf" srcId="{62CABC3C-9DC2-45EB-869A-35800213B1D4}" destId="{E8555CED-E6FE-45DE-9039-43D39766A580}" srcOrd="0" destOrd="0" presId="urn:microsoft.com/office/officeart/2018/2/layout/IconVerticalSolidList"/>
    <dgm:cxn modelId="{74EB0AEF-1036-496F-91AA-A018534F7922}" srcId="{07810878-09E9-4819-8B99-9CCAF83CBBE0}" destId="{8E62A614-6BE2-445E-82DC-46BF9749432D}" srcOrd="3" destOrd="0" parTransId="{EBA1C3FD-17C0-46E8-82D2-8BA86EC43CA0}" sibTransId="{49997417-0510-4F6D-9C8E-3905460EBAD0}"/>
    <dgm:cxn modelId="{674AA8C1-9D6F-4DCD-AD62-3D72A1896F2B}" type="presParOf" srcId="{6FEDD76D-7FF1-438D-9104-0FE7EBBDDAE4}" destId="{FF3C8A44-B0C7-43F0-8900-0EC2539C6C01}" srcOrd="0" destOrd="0" presId="urn:microsoft.com/office/officeart/2018/2/layout/IconVerticalSolidList"/>
    <dgm:cxn modelId="{511402E4-AB21-46BE-BE1A-843028E3B3B5}" type="presParOf" srcId="{FF3C8A44-B0C7-43F0-8900-0EC2539C6C01}" destId="{700FF220-EF6E-4F84-8583-36B3B093BDA1}" srcOrd="0" destOrd="0" presId="urn:microsoft.com/office/officeart/2018/2/layout/IconVerticalSolidList"/>
    <dgm:cxn modelId="{EA8BC630-8DE4-452F-BD85-B287F022EEE2}" type="presParOf" srcId="{FF3C8A44-B0C7-43F0-8900-0EC2539C6C01}" destId="{CD9B8D6B-075B-4C2C-8A7F-4778D452FE18}" srcOrd="1" destOrd="0" presId="urn:microsoft.com/office/officeart/2018/2/layout/IconVerticalSolidList"/>
    <dgm:cxn modelId="{9DECFC9B-C303-4BD6-91B8-424E2E01E364}" type="presParOf" srcId="{FF3C8A44-B0C7-43F0-8900-0EC2539C6C01}" destId="{612F20A1-F725-4D3D-B40E-68F099A0061D}" srcOrd="2" destOrd="0" presId="urn:microsoft.com/office/officeart/2018/2/layout/IconVerticalSolidList"/>
    <dgm:cxn modelId="{9586488A-F0A3-4952-9266-E03500C34EE0}" type="presParOf" srcId="{FF3C8A44-B0C7-43F0-8900-0EC2539C6C01}" destId="{BF90D47D-F5FA-4E5E-8049-AEC6251E4539}" srcOrd="3" destOrd="0" presId="urn:microsoft.com/office/officeart/2018/2/layout/IconVerticalSolidList"/>
    <dgm:cxn modelId="{6AB2F720-4000-4FA0-A64E-587A9136C304}" type="presParOf" srcId="{6FEDD76D-7FF1-438D-9104-0FE7EBBDDAE4}" destId="{99B40474-41E8-4A1C-B790-8A4B72CA2CE3}" srcOrd="1" destOrd="0" presId="urn:microsoft.com/office/officeart/2018/2/layout/IconVerticalSolidList"/>
    <dgm:cxn modelId="{1C74C6A8-A032-42B0-A32C-0C52D9C3B39E}" type="presParOf" srcId="{6FEDD76D-7FF1-438D-9104-0FE7EBBDDAE4}" destId="{20533623-BC2E-4D52-B82C-B489F730AE4F}" srcOrd="2" destOrd="0" presId="urn:microsoft.com/office/officeart/2018/2/layout/IconVerticalSolidList"/>
    <dgm:cxn modelId="{904BB761-1084-4F31-8953-98131CCBCCD6}" type="presParOf" srcId="{20533623-BC2E-4D52-B82C-B489F730AE4F}" destId="{5310B8A9-AE37-45D9-8BFE-362DC02DE7B6}" srcOrd="0" destOrd="0" presId="urn:microsoft.com/office/officeart/2018/2/layout/IconVerticalSolidList"/>
    <dgm:cxn modelId="{E3D766FD-F0CC-42CE-9DCC-A07F9EB35BB3}" type="presParOf" srcId="{20533623-BC2E-4D52-B82C-B489F730AE4F}" destId="{1F9864FA-60A2-4D15-BC8F-F36DF10D5350}" srcOrd="1" destOrd="0" presId="urn:microsoft.com/office/officeart/2018/2/layout/IconVerticalSolidList"/>
    <dgm:cxn modelId="{AD10E0E2-2C49-42BC-A1C3-7C403D750DCB}" type="presParOf" srcId="{20533623-BC2E-4D52-B82C-B489F730AE4F}" destId="{40F2DF8D-5B96-4CC2-9CFA-2A9171ABABE2}" srcOrd="2" destOrd="0" presId="urn:microsoft.com/office/officeart/2018/2/layout/IconVerticalSolidList"/>
    <dgm:cxn modelId="{61DC3B72-B6C8-40ED-8B7C-119145F1B1D7}" type="presParOf" srcId="{20533623-BC2E-4D52-B82C-B489F730AE4F}" destId="{130E9E63-7884-43F2-AF63-B094DD6B633A}" srcOrd="3" destOrd="0" presId="urn:microsoft.com/office/officeart/2018/2/layout/IconVerticalSolidList"/>
    <dgm:cxn modelId="{7497C247-73FB-4A90-8732-627BF31B52A3}" type="presParOf" srcId="{6FEDD76D-7FF1-438D-9104-0FE7EBBDDAE4}" destId="{B76720B7-B3FA-4CAA-8162-126627BF097B}" srcOrd="3" destOrd="0" presId="urn:microsoft.com/office/officeart/2018/2/layout/IconVerticalSolidList"/>
    <dgm:cxn modelId="{6A786D42-BB27-4247-8D38-987C0D6A9A38}" type="presParOf" srcId="{6FEDD76D-7FF1-438D-9104-0FE7EBBDDAE4}" destId="{81D3B07F-FA33-429B-8410-4949E06E983A}" srcOrd="4" destOrd="0" presId="urn:microsoft.com/office/officeart/2018/2/layout/IconVerticalSolidList"/>
    <dgm:cxn modelId="{158CD521-835E-42D9-8CA6-1A50EF0527ED}" type="presParOf" srcId="{81D3B07F-FA33-429B-8410-4949E06E983A}" destId="{F7753E8F-E123-41D6-8885-845EA3D11D2C}" srcOrd="0" destOrd="0" presId="urn:microsoft.com/office/officeart/2018/2/layout/IconVerticalSolidList"/>
    <dgm:cxn modelId="{28292227-C60B-4DCA-8AC0-863886DCDF3A}" type="presParOf" srcId="{81D3B07F-FA33-429B-8410-4949E06E983A}" destId="{4521DDDC-D87B-4049-98F5-434EEBCD4CE1}" srcOrd="1" destOrd="0" presId="urn:microsoft.com/office/officeart/2018/2/layout/IconVerticalSolidList"/>
    <dgm:cxn modelId="{8972FC1F-889C-4CA6-863E-DE5BC40DA55D}" type="presParOf" srcId="{81D3B07F-FA33-429B-8410-4949E06E983A}" destId="{2C8A2506-6900-46F3-B97A-05884B3E5719}" srcOrd="2" destOrd="0" presId="urn:microsoft.com/office/officeart/2018/2/layout/IconVerticalSolidList"/>
    <dgm:cxn modelId="{5FC70C03-88E3-4314-B7C5-C4CB49D7BEE7}" type="presParOf" srcId="{81D3B07F-FA33-429B-8410-4949E06E983A}" destId="{E8555CED-E6FE-45DE-9039-43D39766A580}" srcOrd="3" destOrd="0" presId="urn:microsoft.com/office/officeart/2018/2/layout/IconVerticalSolidList"/>
    <dgm:cxn modelId="{1E1847DB-50A6-4ADF-96F9-BDFFA20BD940}" type="presParOf" srcId="{6FEDD76D-7FF1-438D-9104-0FE7EBBDDAE4}" destId="{6C519FBC-32E0-493F-BCAC-FAD4EEBB013D}" srcOrd="5" destOrd="0" presId="urn:microsoft.com/office/officeart/2018/2/layout/IconVerticalSolidList"/>
    <dgm:cxn modelId="{D61DAF78-FF47-457F-8533-0F2E85EAC16A}" type="presParOf" srcId="{6FEDD76D-7FF1-438D-9104-0FE7EBBDDAE4}" destId="{EC6E0C94-8523-4AE0-885E-D3FF6CEF8B18}" srcOrd="6" destOrd="0" presId="urn:microsoft.com/office/officeart/2018/2/layout/IconVerticalSolidList"/>
    <dgm:cxn modelId="{4494D4C3-D973-4162-8679-8889464AEA99}" type="presParOf" srcId="{EC6E0C94-8523-4AE0-885E-D3FF6CEF8B18}" destId="{38E5D12E-F213-48BF-82D6-D3D00AB7B69F}" srcOrd="0" destOrd="0" presId="urn:microsoft.com/office/officeart/2018/2/layout/IconVerticalSolidList"/>
    <dgm:cxn modelId="{DDFA5994-46A8-4656-9344-E9AAC9B5996F}" type="presParOf" srcId="{EC6E0C94-8523-4AE0-885E-D3FF6CEF8B18}" destId="{5A2EF663-7949-487A-B21D-0F6DE7FED90F}" srcOrd="1" destOrd="0" presId="urn:microsoft.com/office/officeart/2018/2/layout/IconVerticalSolidList"/>
    <dgm:cxn modelId="{9842AA25-92EE-406D-81EB-E5B296FE256F}" type="presParOf" srcId="{EC6E0C94-8523-4AE0-885E-D3FF6CEF8B18}" destId="{33A1350B-2807-4961-BDB3-E65F6433510D}" srcOrd="2" destOrd="0" presId="urn:microsoft.com/office/officeart/2018/2/layout/IconVerticalSolidList"/>
    <dgm:cxn modelId="{28F12382-AEBC-4E2A-B4A6-2F030F3372EF}" type="presParOf" srcId="{EC6E0C94-8523-4AE0-885E-D3FF6CEF8B18}" destId="{1EED1421-74CE-48A9-835B-A9D2F3F80ACA}"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8.xml><?xml version="1.0" encoding="utf-8"?>
<dgm:dataModel xmlns:dgm="http://schemas.openxmlformats.org/drawingml/2006/diagram" xmlns:a="http://schemas.openxmlformats.org/drawingml/2006/main">
  <dgm:ptLst>
    <dgm:pt modelId="{61A105F7-BEF0-486B-A6B9-EC2B76C4DDCF}" type="doc">
      <dgm:prSet loTypeId="urn:microsoft.com/office/officeart/2005/8/layout/default" loCatId="list" qsTypeId="urn:microsoft.com/office/officeart/2005/8/quickstyle/simple1" qsCatId="simple" csTypeId="urn:microsoft.com/office/officeart/2005/8/colors/colorful1" csCatId="colorful"/>
      <dgm:spPr/>
      <dgm:t>
        <a:bodyPr/>
        <a:lstStyle/>
        <a:p>
          <a:endParaRPr lang="en-US"/>
        </a:p>
      </dgm:t>
    </dgm:pt>
    <dgm:pt modelId="{5DDA1530-F15C-4AA1-A2EA-4AF952B65D98}">
      <dgm:prSet/>
      <dgm:spPr/>
      <dgm:t>
        <a:bodyPr/>
        <a:lstStyle/>
        <a:p>
          <a:r>
            <a:rPr lang="tr-TR"/>
            <a:t>Gerekli bilginin tanımlanması</a:t>
          </a:r>
          <a:endParaRPr lang="en-US"/>
        </a:p>
      </dgm:t>
    </dgm:pt>
    <dgm:pt modelId="{7DCAB8C6-91B7-49CE-9AAA-547D19ECBD04}" type="parTrans" cxnId="{741E6DCD-1306-4E15-B951-343F59E2ED3A}">
      <dgm:prSet/>
      <dgm:spPr/>
      <dgm:t>
        <a:bodyPr/>
        <a:lstStyle/>
        <a:p>
          <a:endParaRPr lang="en-US"/>
        </a:p>
      </dgm:t>
    </dgm:pt>
    <dgm:pt modelId="{CE63EFE5-C7BD-4DA2-9705-75FD13E00B91}" type="sibTrans" cxnId="{741E6DCD-1306-4E15-B951-343F59E2ED3A}">
      <dgm:prSet/>
      <dgm:spPr/>
      <dgm:t>
        <a:bodyPr/>
        <a:lstStyle/>
        <a:p>
          <a:endParaRPr lang="en-US"/>
        </a:p>
      </dgm:t>
    </dgm:pt>
    <dgm:pt modelId="{C2FFBF2E-8AE5-4535-B6CF-98067BDDDB2A}">
      <dgm:prSet/>
      <dgm:spPr/>
      <dgm:t>
        <a:bodyPr/>
        <a:lstStyle/>
        <a:p>
          <a:r>
            <a:rPr lang="tr-TR"/>
            <a:t>Problemin tanımlanması</a:t>
          </a:r>
          <a:endParaRPr lang="en-US"/>
        </a:p>
      </dgm:t>
    </dgm:pt>
    <dgm:pt modelId="{244FE236-720D-4984-B3D0-D01D7B5E51A5}" type="parTrans" cxnId="{646715E4-DE7C-4E43-85F5-0ACDACDCEA0D}">
      <dgm:prSet/>
      <dgm:spPr/>
      <dgm:t>
        <a:bodyPr/>
        <a:lstStyle/>
        <a:p>
          <a:endParaRPr lang="en-US"/>
        </a:p>
      </dgm:t>
    </dgm:pt>
    <dgm:pt modelId="{EE6863B4-A2EC-4E01-B95E-5E3699CCEE72}" type="sibTrans" cxnId="{646715E4-DE7C-4E43-85F5-0ACDACDCEA0D}">
      <dgm:prSet/>
      <dgm:spPr/>
      <dgm:t>
        <a:bodyPr/>
        <a:lstStyle/>
        <a:p>
          <a:endParaRPr lang="en-US"/>
        </a:p>
      </dgm:t>
    </dgm:pt>
    <dgm:pt modelId="{19A53461-4CA4-4874-9D4C-4756739D51F8}">
      <dgm:prSet/>
      <dgm:spPr/>
      <dgm:t>
        <a:bodyPr/>
        <a:lstStyle/>
        <a:p>
          <a:r>
            <a:rPr lang="tr-TR"/>
            <a:t>Birimin seçimi</a:t>
          </a:r>
          <a:endParaRPr lang="en-US"/>
        </a:p>
      </dgm:t>
    </dgm:pt>
    <dgm:pt modelId="{2E1E575E-6C9D-418A-9D12-AAFE96C3CBA6}" type="parTrans" cxnId="{B7F36F2C-DB42-4E5E-90CB-426BBE9B4EDC}">
      <dgm:prSet/>
      <dgm:spPr/>
      <dgm:t>
        <a:bodyPr/>
        <a:lstStyle/>
        <a:p>
          <a:endParaRPr lang="en-US"/>
        </a:p>
      </dgm:t>
    </dgm:pt>
    <dgm:pt modelId="{ACE801DE-91CF-4936-8F6C-5061B7898BF8}" type="sibTrans" cxnId="{B7F36F2C-DB42-4E5E-90CB-426BBE9B4EDC}">
      <dgm:prSet/>
      <dgm:spPr/>
      <dgm:t>
        <a:bodyPr/>
        <a:lstStyle/>
        <a:p>
          <a:endParaRPr lang="en-US"/>
        </a:p>
      </dgm:t>
    </dgm:pt>
    <dgm:pt modelId="{F36B11B1-FD0B-4D83-9913-39C80A759844}">
      <dgm:prSet/>
      <dgm:spPr/>
      <dgm:t>
        <a:bodyPr/>
        <a:lstStyle/>
        <a:p>
          <a:r>
            <a:rPr lang="tr-TR"/>
            <a:t>Verinin varlığının değerlendirilmesi</a:t>
          </a:r>
          <a:endParaRPr lang="en-US"/>
        </a:p>
      </dgm:t>
    </dgm:pt>
    <dgm:pt modelId="{33583CAF-7234-45D6-88CD-5EAFAFD8D3D3}" type="parTrans" cxnId="{E7A6728C-A886-4D20-ADBB-270EB5463276}">
      <dgm:prSet/>
      <dgm:spPr/>
      <dgm:t>
        <a:bodyPr/>
        <a:lstStyle/>
        <a:p>
          <a:endParaRPr lang="en-US"/>
        </a:p>
      </dgm:t>
    </dgm:pt>
    <dgm:pt modelId="{A650CE5B-4087-40DE-84B8-25D3A7A124B8}" type="sibTrans" cxnId="{E7A6728C-A886-4D20-ADBB-270EB5463276}">
      <dgm:prSet/>
      <dgm:spPr/>
      <dgm:t>
        <a:bodyPr/>
        <a:lstStyle/>
        <a:p>
          <a:endParaRPr lang="en-US"/>
        </a:p>
      </dgm:t>
    </dgm:pt>
    <dgm:pt modelId="{4C690621-683A-437B-B02C-A17F62C297F8}">
      <dgm:prSet/>
      <dgm:spPr/>
      <dgm:t>
        <a:bodyPr/>
        <a:lstStyle/>
        <a:p>
          <a:r>
            <a:rPr lang="tr-TR"/>
            <a:t>Araştırmanın değerinin belirlenmesi</a:t>
          </a:r>
          <a:endParaRPr lang="en-US"/>
        </a:p>
      </dgm:t>
    </dgm:pt>
    <dgm:pt modelId="{8D27EC43-FD8C-4E82-906E-A12468733B7B}" type="parTrans" cxnId="{1287039B-FE21-43C0-845B-E2F24469D96D}">
      <dgm:prSet/>
      <dgm:spPr/>
      <dgm:t>
        <a:bodyPr/>
        <a:lstStyle/>
        <a:p>
          <a:endParaRPr lang="en-US"/>
        </a:p>
      </dgm:t>
    </dgm:pt>
    <dgm:pt modelId="{1AD5644C-EDF4-40C3-8F61-4EC107A14B6D}" type="sibTrans" cxnId="{1287039B-FE21-43C0-845B-E2F24469D96D}">
      <dgm:prSet/>
      <dgm:spPr/>
      <dgm:t>
        <a:bodyPr/>
        <a:lstStyle/>
        <a:p>
          <a:endParaRPr lang="en-US"/>
        </a:p>
      </dgm:t>
    </dgm:pt>
    <dgm:pt modelId="{61DF6746-C8BB-4351-BCBA-13459E6CAF50}">
      <dgm:prSet/>
      <dgm:spPr/>
      <dgm:t>
        <a:bodyPr/>
        <a:lstStyle/>
        <a:p>
          <a:r>
            <a:rPr lang="tr-TR"/>
            <a:t>Araştırmanın tasarımı</a:t>
          </a:r>
          <a:endParaRPr lang="en-US"/>
        </a:p>
      </dgm:t>
    </dgm:pt>
    <dgm:pt modelId="{DC10FAC2-9AE5-4AC6-BEC5-28248D21FA5E}" type="parTrans" cxnId="{9D63A5E2-A881-435C-88E7-B1440681588B}">
      <dgm:prSet/>
      <dgm:spPr/>
      <dgm:t>
        <a:bodyPr/>
        <a:lstStyle/>
        <a:p>
          <a:endParaRPr lang="en-US"/>
        </a:p>
      </dgm:t>
    </dgm:pt>
    <dgm:pt modelId="{AEBC94D8-D756-4E76-B041-DCB2B2B74ADF}" type="sibTrans" cxnId="{9D63A5E2-A881-435C-88E7-B1440681588B}">
      <dgm:prSet/>
      <dgm:spPr/>
      <dgm:t>
        <a:bodyPr/>
        <a:lstStyle/>
        <a:p>
          <a:endParaRPr lang="en-US"/>
        </a:p>
      </dgm:t>
    </dgm:pt>
    <dgm:pt modelId="{7760C9FF-B77E-4494-9AE6-617CCD593668}">
      <dgm:prSet/>
      <dgm:spPr/>
      <dgm:t>
        <a:bodyPr/>
        <a:lstStyle/>
        <a:p>
          <a:r>
            <a:rPr lang="tr-TR"/>
            <a:t>Verilerin analizi</a:t>
          </a:r>
          <a:endParaRPr lang="en-US"/>
        </a:p>
      </dgm:t>
    </dgm:pt>
    <dgm:pt modelId="{0A0A2C64-1FF8-4DD3-BDCD-14B59AA7A6EC}" type="parTrans" cxnId="{8B48D11B-6652-4317-ADC5-8D1A0A7984A0}">
      <dgm:prSet/>
      <dgm:spPr/>
      <dgm:t>
        <a:bodyPr/>
        <a:lstStyle/>
        <a:p>
          <a:endParaRPr lang="en-US"/>
        </a:p>
      </dgm:t>
    </dgm:pt>
    <dgm:pt modelId="{A1F4E321-AE06-456C-A5C0-600E931CE89C}" type="sibTrans" cxnId="{8B48D11B-6652-4317-ADC5-8D1A0A7984A0}">
      <dgm:prSet/>
      <dgm:spPr/>
      <dgm:t>
        <a:bodyPr/>
        <a:lstStyle/>
        <a:p>
          <a:endParaRPr lang="en-US"/>
        </a:p>
      </dgm:t>
    </dgm:pt>
    <dgm:pt modelId="{D2EB3F6C-BC76-403B-A0E0-743CE41588E3}">
      <dgm:prSet/>
      <dgm:spPr/>
      <dgm:t>
        <a:bodyPr/>
        <a:lstStyle/>
        <a:p>
          <a:r>
            <a:rPr lang="tr-TR"/>
            <a:t>Bulguların sunumu</a:t>
          </a:r>
          <a:endParaRPr lang="en-US"/>
        </a:p>
      </dgm:t>
    </dgm:pt>
    <dgm:pt modelId="{E948AE98-5E61-4DEC-80CF-E60C44B9A178}" type="parTrans" cxnId="{42D35A5D-7591-45DF-A6AB-550FC74981C5}">
      <dgm:prSet/>
      <dgm:spPr/>
      <dgm:t>
        <a:bodyPr/>
        <a:lstStyle/>
        <a:p>
          <a:endParaRPr lang="en-US"/>
        </a:p>
      </dgm:t>
    </dgm:pt>
    <dgm:pt modelId="{2E3BE4CA-9818-409F-BF9C-106B6BA0A9A9}" type="sibTrans" cxnId="{42D35A5D-7591-45DF-A6AB-550FC74981C5}">
      <dgm:prSet/>
      <dgm:spPr/>
      <dgm:t>
        <a:bodyPr/>
        <a:lstStyle/>
        <a:p>
          <a:endParaRPr lang="en-US"/>
        </a:p>
      </dgm:t>
    </dgm:pt>
    <dgm:pt modelId="{818D7A2D-AF2D-499D-AE9A-B3B701EDD7CB}" type="pres">
      <dgm:prSet presAssocID="{61A105F7-BEF0-486B-A6B9-EC2B76C4DDCF}" presName="diagram" presStyleCnt="0">
        <dgm:presLayoutVars>
          <dgm:dir/>
          <dgm:resizeHandles val="exact"/>
        </dgm:presLayoutVars>
      </dgm:prSet>
      <dgm:spPr/>
    </dgm:pt>
    <dgm:pt modelId="{D67A6ABB-0AD7-44C5-9797-8DD31661C1FD}" type="pres">
      <dgm:prSet presAssocID="{5DDA1530-F15C-4AA1-A2EA-4AF952B65D98}" presName="node" presStyleLbl="node1" presStyleIdx="0" presStyleCnt="8">
        <dgm:presLayoutVars>
          <dgm:bulletEnabled val="1"/>
        </dgm:presLayoutVars>
      </dgm:prSet>
      <dgm:spPr/>
    </dgm:pt>
    <dgm:pt modelId="{7850709F-75DB-47A0-AC89-172DCC4FA81C}" type="pres">
      <dgm:prSet presAssocID="{CE63EFE5-C7BD-4DA2-9705-75FD13E00B91}" presName="sibTrans" presStyleCnt="0"/>
      <dgm:spPr/>
    </dgm:pt>
    <dgm:pt modelId="{DC333FDB-87ED-433C-A77E-F209A1C7D652}" type="pres">
      <dgm:prSet presAssocID="{C2FFBF2E-8AE5-4535-B6CF-98067BDDDB2A}" presName="node" presStyleLbl="node1" presStyleIdx="1" presStyleCnt="8">
        <dgm:presLayoutVars>
          <dgm:bulletEnabled val="1"/>
        </dgm:presLayoutVars>
      </dgm:prSet>
      <dgm:spPr/>
    </dgm:pt>
    <dgm:pt modelId="{F91DFD3D-65B4-4C2F-84EA-AF6036B3F84A}" type="pres">
      <dgm:prSet presAssocID="{EE6863B4-A2EC-4E01-B95E-5E3699CCEE72}" presName="sibTrans" presStyleCnt="0"/>
      <dgm:spPr/>
    </dgm:pt>
    <dgm:pt modelId="{BDECFBBC-BFB5-4B0C-B4A2-4613EA9668F6}" type="pres">
      <dgm:prSet presAssocID="{19A53461-4CA4-4874-9D4C-4756739D51F8}" presName="node" presStyleLbl="node1" presStyleIdx="2" presStyleCnt="8">
        <dgm:presLayoutVars>
          <dgm:bulletEnabled val="1"/>
        </dgm:presLayoutVars>
      </dgm:prSet>
      <dgm:spPr/>
    </dgm:pt>
    <dgm:pt modelId="{0C799E6C-8BD9-467E-B01F-0F20F0F25F2A}" type="pres">
      <dgm:prSet presAssocID="{ACE801DE-91CF-4936-8F6C-5061B7898BF8}" presName="sibTrans" presStyleCnt="0"/>
      <dgm:spPr/>
    </dgm:pt>
    <dgm:pt modelId="{36A21328-4246-4F96-8D40-6A93139DA0D3}" type="pres">
      <dgm:prSet presAssocID="{F36B11B1-FD0B-4D83-9913-39C80A759844}" presName="node" presStyleLbl="node1" presStyleIdx="3" presStyleCnt="8">
        <dgm:presLayoutVars>
          <dgm:bulletEnabled val="1"/>
        </dgm:presLayoutVars>
      </dgm:prSet>
      <dgm:spPr/>
    </dgm:pt>
    <dgm:pt modelId="{61C1ABD9-0F7B-4369-B25C-A7A00435C99D}" type="pres">
      <dgm:prSet presAssocID="{A650CE5B-4087-40DE-84B8-25D3A7A124B8}" presName="sibTrans" presStyleCnt="0"/>
      <dgm:spPr/>
    </dgm:pt>
    <dgm:pt modelId="{EA9D885B-2092-409A-A87D-E834725D4E76}" type="pres">
      <dgm:prSet presAssocID="{4C690621-683A-437B-B02C-A17F62C297F8}" presName="node" presStyleLbl="node1" presStyleIdx="4" presStyleCnt="8">
        <dgm:presLayoutVars>
          <dgm:bulletEnabled val="1"/>
        </dgm:presLayoutVars>
      </dgm:prSet>
      <dgm:spPr/>
    </dgm:pt>
    <dgm:pt modelId="{4B7C5DCB-092B-455E-8761-5B619DF949EF}" type="pres">
      <dgm:prSet presAssocID="{1AD5644C-EDF4-40C3-8F61-4EC107A14B6D}" presName="sibTrans" presStyleCnt="0"/>
      <dgm:spPr/>
    </dgm:pt>
    <dgm:pt modelId="{CFB93900-4B07-4E05-A225-F48C2DA0E09C}" type="pres">
      <dgm:prSet presAssocID="{61DF6746-C8BB-4351-BCBA-13459E6CAF50}" presName="node" presStyleLbl="node1" presStyleIdx="5" presStyleCnt="8">
        <dgm:presLayoutVars>
          <dgm:bulletEnabled val="1"/>
        </dgm:presLayoutVars>
      </dgm:prSet>
      <dgm:spPr/>
    </dgm:pt>
    <dgm:pt modelId="{ED0BA3C0-1E6D-45F0-B647-6D48F4BE2BA7}" type="pres">
      <dgm:prSet presAssocID="{AEBC94D8-D756-4E76-B041-DCB2B2B74ADF}" presName="sibTrans" presStyleCnt="0"/>
      <dgm:spPr/>
    </dgm:pt>
    <dgm:pt modelId="{1FC0C58D-3B22-471E-8516-B8FD3A7AE399}" type="pres">
      <dgm:prSet presAssocID="{7760C9FF-B77E-4494-9AE6-617CCD593668}" presName="node" presStyleLbl="node1" presStyleIdx="6" presStyleCnt="8">
        <dgm:presLayoutVars>
          <dgm:bulletEnabled val="1"/>
        </dgm:presLayoutVars>
      </dgm:prSet>
      <dgm:spPr/>
    </dgm:pt>
    <dgm:pt modelId="{FD3D89EE-F87C-4E2F-BDE3-83FDBF39C2D8}" type="pres">
      <dgm:prSet presAssocID="{A1F4E321-AE06-456C-A5C0-600E931CE89C}" presName="sibTrans" presStyleCnt="0"/>
      <dgm:spPr/>
    </dgm:pt>
    <dgm:pt modelId="{AF602A03-350B-40ED-8588-2338FBA53C81}" type="pres">
      <dgm:prSet presAssocID="{D2EB3F6C-BC76-403B-A0E0-743CE41588E3}" presName="node" presStyleLbl="node1" presStyleIdx="7" presStyleCnt="8">
        <dgm:presLayoutVars>
          <dgm:bulletEnabled val="1"/>
        </dgm:presLayoutVars>
      </dgm:prSet>
      <dgm:spPr/>
    </dgm:pt>
  </dgm:ptLst>
  <dgm:cxnLst>
    <dgm:cxn modelId="{FA55F901-D7F8-4578-BBAC-C3B320DFB86D}" type="presOf" srcId="{61DF6746-C8BB-4351-BCBA-13459E6CAF50}" destId="{CFB93900-4B07-4E05-A225-F48C2DA0E09C}" srcOrd="0" destOrd="0" presId="urn:microsoft.com/office/officeart/2005/8/layout/default"/>
    <dgm:cxn modelId="{8B48D11B-6652-4317-ADC5-8D1A0A7984A0}" srcId="{61A105F7-BEF0-486B-A6B9-EC2B76C4DDCF}" destId="{7760C9FF-B77E-4494-9AE6-617CCD593668}" srcOrd="6" destOrd="0" parTransId="{0A0A2C64-1FF8-4DD3-BDCD-14B59AA7A6EC}" sibTransId="{A1F4E321-AE06-456C-A5C0-600E931CE89C}"/>
    <dgm:cxn modelId="{96720A23-B39A-4E95-8F7C-5AC240F0E13E}" type="presOf" srcId="{19A53461-4CA4-4874-9D4C-4756739D51F8}" destId="{BDECFBBC-BFB5-4B0C-B4A2-4613EA9668F6}" srcOrd="0" destOrd="0" presId="urn:microsoft.com/office/officeart/2005/8/layout/default"/>
    <dgm:cxn modelId="{B7F36F2C-DB42-4E5E-90CB-426BBE9B4EDC}" srcId="{61A105F7-BEF0-486B-A6B9-EC2B76C4DDCF}" destId="{19A53461-4CA4-4874-9D4C-4756739D51F8}" srcOrd="2" destOrd="0" parTransId="{2E1E575E-6C9D-418A-9D12-AAFE96C3CBA6}" sibTransId="{ACE801DE-91CF-4936-8F6C-5061B7898BF8}"/>
    <dgm:cxn modelId="{8833002D-C89D-4B19-8073-38D70E79BE92}" type="presOf" srcId="{F36B11B1-FD0B-4D83-9913-39C80A759844}" destId="{36A21328-4246-4F96-8D40-6A93139DA0D3}" srcOrd="0" destOrd="0" presId="urn:microsoft.com/office/officeart/2005/8/layout/default"/>
    <dgm:cxn modelId="{0B8A4C30-0948-4415-9607-1190B400E35B}" type="presOf" srcId="{5DDA1530-F15C-4AA1-A2EA-4AF952B65D98}" destId="{D67A6ABB-0AD7-44C5-9797-8DD31661C1FD}" srcOrd="0" destOrd="0" presId="urn:microsoft.com/office/officeart/2005/8/layout/default"/>
    <dgm:cxn modelId="{6D36B33D-8076-4922-8636-2D31F73ACA7D}" type="presOf" srcId="{61A105F7-BEF0-486B-A6B9-EC2B76C4DDCF}" destId="{818D7A2D-AF2D-499D-AE9A-B3B701EDD7CB}" srcOrd="0" destOrd="0" presId="urn:microsoft.com/office/officeart/2005/8/layout/default"/>
    <dgm:cxn modelId="{42D35A5D-7591-45DF-A6AB-550FC74981C5}" srcId="{61A105F7-BEF0-486B-A6B9-EC2B76C4DDCF}" destId="{D2EB3F6C-BC76-403B-A0E0-743CE41588E3}" srcOrd="7" destOrd="0" parTransId="{E948AE98-5E61-4DEC-80CF-E60C44B9A178}" sibTransId="{2E3BE4CA-9818-409F-BF9C-106B6BA0A9A9}"/>
    <dgm:cxn modelId="{326F1466-19A9-4D2D-92FE-DD413E2021A3}" type="presOf" srcId="{C2FFBF2E-8AE5-4535-B6CF-98067BDDDB2A}" destId="{DC333FDB-87ED-433C-A77E-F209A1C7D652}" srcOrd="0" destOrd="0" presId="urn:microsoft.com/office/officeart/2005/8/layout/default"/>
    <dgm:cxn modelId="{45C5104C-313B-4DCE-AE36-444F7C087D7A}" type="presOf" srcId="{7760C9FF-B77E-4494-9AE6-617CCD593668}" destId="{1FC0C58D-3B22-471E-8516-B8FD3A7AE399}" srcOrd="0" destOrd="0" presId="urn:microsoft.com/office/officeart/2005/8/layout/default"/>
    <dgm:cxn modelId="{E7A6728C-A886-4D20-ADBB-270EB5463276}" srcId="{61A105F7-BEF0-486B-A6B9-EC2B76C4DDCF}" destId="{F36B11B1-FD0B-4D83-9913-39C80A759844}" srcOrd="3" destOrd="0" parTransId="{33583CAF-7234-45D6-88CD-5EAFAFD8D3D3}" sibTransId="{A650CE5B-4087-40DE-84B8-25D3A7A124B8}"/>
    <dgm:cxn modelId="{1287039B-FE21-43C0-845B-E2F24469D96D}" srcId="{61A105F7-BEF0-486B-A6B9-EC2B76C4DDCF}" destId="{4C690621-683A-437B-B02C-A17F62C297F8}" srcOrd="4" destOrd="0" parTransId="{8D27EC43-FD8C-4E82-906E-A12468733B7B}" sibTransId="{1AD5644C-EDF4-40C3-8F61-4EC107A14B6D}"/>
    <dgm:cxn modelId="{7913F1C8-E0CE-4ED5-AFD6-C9A44050CC89}" type="presOf" srcId="{4C690621-683A-437B-B02C-A17F62C297F8}" destId="{EA9D885B-2092-409A-A87D-E834725D4E76}" srcOrd="0" destOrd="0" presId="urn:microsoft.com/office/officeart/2005/8/layout/default"/>
    <dgm:cxn modelId="{741E6DCD-1306-4E15-B951-343F59E2ED3A}" srcId="{61A105F7-BEF0-486B-A6B9-EC2B76C4DDCF}" destId="{5DDA1530-F15C-4AA1-A2EA-4AF952B65D98}" srcOrd="0" destOrd="0" parTransId="{7DCAB8C6-91B7-49CE-9AAA-547D19ECBD04}" sibTransId="{CE63EFE5-C7BD-4DA2-9705-75FD13E00B91}"/>
    <dgm:cxn modelId="{569B0AD3-02F2-428E-ADB3-0BBA77DD3A6B}" type="presOf" srcId="{D2EB3F6C-BC76-403B-A0E0-743CE41588E3}" destId="{AF602A03-350B-40ED-8588-2338FBA53C81}" srcOrd="0" destOrd="0" presId="urn:microsoft.com/office/officeart/2005/8/layout/default"/>
    <dgm:cxn modelId="{9D63A5E2-A881-435C-88E7-B1440681588B}" srcId="{61A105F7-BEF0-486B-A6B9-EC2B76C4DDCF}" destId="{61DF6746-C8BB-4351-BCBA-13459E6CAF50}" srcOrd="5" destOrd="0" parTransId="{DC10FAC2-9AE5-4AC6-BEC5-28248D21FA5E}" sibTransId="{AEBC94D8-D756-4E76-B041-DCB2B2B74ADF}"/>
    <dgm:cxn modelId="{646715E4-DE7C-4E43-85F5-0ACDACDCEA0D}" srcId="{61A105F7-BEF0-486B-A6B9-EC2B76C4DDCF}" destId="{C2FFBF2E-8AE5-4535-B6CF-98067BDDDB2A}" srcOrd="1" destOrd="0" parTransId="{244FE236-720D-4984-B3D0-D01D7B5E51A5}" sibTransId="{EE6863B4-A2EC-4E01-B95E-5E3699CCEE72}"/>
    <dgm:cxn modelId="{DA8C2B8E-74D3-4747-A506-EA35D71AC869}" type="presParOf" srcId="{818D7A2D-AF2D-499D-AE9A-B3B701EDD7CB}" destId="{D67A6ABB-0AD7-44C5-9797-8DD31661C1FD}" srcOrd="0" destOrd="0" presId="urn:microsoft.com/office/officeart/2005/8/layout/default"/>
    <dgm:cxn modelId="{7D119E26-C891-4053-B139-6FF4534DB96A}" type="presParOf" srcId="{818D7A2D-AF2D-499D-AE9A-B3B701EDD7CB}" destId="{7850709F-75DB-47A0-AC89-172DCC4FA81C}" srcOrd="1" destOrd="0" presId="urn:microsoft.com/office/officeart/2005/8/layout/default"/>
    <dgm:cxn modelId="{31FB2722-6F9B-4C91-999D-DAA3C4911C9E}" type="presParOf" srcId="{818D7A2D-AF2D-499D-AE9A-B3B701EDD7CB}" destId="{DC333FDB-87ED-433C-A77E-F209A1C7D652}" srcOrd="2" destOrd="0" presId="urn:microsoft.com/office/officeart/2005/8/layout/default"/>
    <dgm:cxn modelId="{C49182D8-0266-4E17-9080-13DCB9296B60}" type="presParOf" srcId="{818D7A2D-AF2D-499D-AE9A-B3B701EDD7CB}" destId="{F91DFD3D-65B4-4C2F-84EA-AF6036B3F84A}" srcOrd="3" destOrd="0" presId="urn:microsoft.com/office/officeart/2005/8/layout/default"/>
    <dgm:cxn modelId="{A568D9EF-5065-436A-B0BF-D2F5B880D4FF}" type="presParOf" srcId="{818D7A2D-AF2D-499D-AE9A-B3B701EDD7CB}" destId="{BDECFBBC-BFB5-4B0C-B4A2-4613EA9668F6}" srcOrd="4" destOrd="0" presId="urn:microsoft.com/office/officeart/2005/8/layout/default"/>
    <dgm:cxn modelId="{A7FB1A7A-5743-4C22-A5D4-C7E3EF6FF400}" type="presParOf" srcId="{818D7A2D-AF2D-499D-AE9A-B3B701EDD7CB}" destId="{0C799E6C-8BD9-467E-B01F-0F20F0F25F2A}" srcOrd="5" destOrd="0" presId="urn:microsoft.com/office/officeart/2005/8/layout/default"/>
    <dgm:cxn modelId="{275837E4-2A09-4671-B4EB-9EDA671C0180}" type="presParOf" srcId="{818D7A2D-AF2D-499D-AE9A-B3B701EDD7CB}" destId="{36A21328-4246-4F96-8D40-6A93139DA0D3}" srcOrd="6" destOrd="0" presId="urn:microsoft.com/office/officeart/2005/8/layout/default"/>
    <dgm:cxn modelId="{C66FA594-D7AE-4FA0-ADA9-E8351BA8CC1D}" type="presParOf" srcId="{818D7A2D-AF2D-499D-AE9A-B3B701EDD7CB}" destId="{61C1ABD9-0F7B-4369-B25C-A7A00435C99D}" srcOrd="7" destOrd="0" presId="urn:microsoft.com/office/officeart/2005/8/layout/default"/>
    <dgm:cxn modelId="{B6AB106C-BDF5-471D-8D41-13DBF0A27D52}" type="presParOf" srcId="{818D7A2D-AF2D-499D-AE9A-B3B701EDD7CB}" destId="{EA9D885B-2092-409A-A87D-E834725D4E76}" srcOrd="8" destOrd="0" presId="urn:microsoft.com/office/officeart/2005/8/layout/default"/>
    <dgm:cxn modelId="{61111F4D-95A4-4924-9619-20397059C549}" type="presParOf" srcId="{818D7A2D-AF2D-499D-AE9A-B3B701EDD7CB}" destId="{4B7C5DCB-092B-455E-8761-5B619DF949EF}" srcOrd="9" destOrd="0" presId="urn:microsoft.com/office/officeart/2005/8/layout/default"/>
    <dgm:cxn modelId="{E585D493-188E-4949-99C0-33AC056EB047}" type="presParOf" srcId="{818D7A2D-AF2D-499D-AE9A-B3B701EDD7CB}" destId="{CFB93900-4B07-4E05-A225-F48C2DA0E09C}" srcOrd="10" destOrd="0" presId="urn:microsoft.com/office/officeart/2005/8/layout/default"/>
    <dgm:cxn modelId="{BC482909-0EB9-404C-AE9B-7950B7572364}" type="presParOf" srcId="{818D7A2D-AF2D-499D-AE9A-B3B701EDD7CB}" destId="{ED0BA3C0-1E6D-45F0-B647-6D48F4BE2BA7}" srcOrd="11" destOrd="0" presId="urn:microsoft.com/office/officeart/2005/8/layout/default"/>
    <dgm:cxn modelId="{FCA221D5-7552-43F1-80CE-0DCD52EC6F88}" type="presParOf" srcId="{818D7A2D-AF2D-499D-AE9A-B3B701EDD7CB}" destId="{1FC0C58D-3B22-471E-8516-B8FD3A7AE399}" srcOrd="12" destOrd="0" presId="urn:microsoft.com/office/officeart/2005/8/layout/default"/>
    <dgm:cxn modelId="{AB0AF299-B04D-4817-A6A7-88C37E346AE2}" type="presParOf" srcId="{818D7A2D-AF2D-499D-AE9A-B3B701EDD7CB}" destId="{FD3D89EE-F87C-4E2F-BDE3-83FDBF39C2D8}" srcOrd="13" destOrd="0" presId="urn:microsoft.com/office/officeart/2005/8/layout/default"/>
    <dgm:cxn modelId="{9A43F896-26B6-4DC8-A1DE-18360ED30E02}" type="presParOf" srcId="{818D7A2D-AF2D-499D-AE9A-B3B701EDD7CB}" destId="{AF602A03-350B-40ED-8588-2338FBA53C81}" srcOrd="1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9.xml><?xml version="1.0" encoding="utf-8"?>
<dgm:dataModel xmlns:dgm="http://schemas.openxmlformats.org/drawingml/2006/diagram" xmlns:a="http://schemas.openxmlformats.org/drawingml/2006/main">
  <dgm:ptLst>
    <dgm:pt modelId="{FC6C6EAA-D46F-40C9-B4BB-0B2523D9940A}" type="doc">
      <dgm:prSet loTypeId="urn:microsoft.com/office/officeart/2005/8/layout/process4" loCatId="process" qsTypeId="urn:microsoft.com/office/officeart/2005/8/quickstyle/simple1" qsCatId="simple" csTypeId="urn:microsoft.com/office/officeart/2005/8/colors/accent1_2" csCatId="accent1"/>
      <dgm:spPr/>
      <dgm:t>
        <a:bodyPr/>
        <a:lstStyle/>
        <a:p>
          <a:endParaRPr lang="en-US"/>
        </a:p>
      </dgm:t>
    </dgm:pt>
    <dgm:pt modelId="{8EE19417-F1E5-4B63-91E0-3E2DC2D8D0D8}">
      <dgm:prSet/>
      <dgm:spPr/>
      <dgm:t>
        <a:bodyPr/>
        <a:lstStyle/>
        <a:p>
          <a:r>
            <a:rPr lang="tr-TR"/>
            <a:t>İhtiyaç duyduğum bilgi ne</a:t>
          </a:r>
          <a:r>
            <a:rPr lang="en-US"/>
            <a:t>?</a:t>
          </a:r>
        </a:p>
      </dgm:t>
    </dgm:pt>
    <dgm:pt modelId="{9382772A-EAA3-4CCA-89F3-3CF6406B864C}" type="parTrans" cxnId="{297399E3-C13F-453A-94EC-36C15855E4D3}">
      <dgm:prSet/>
      <dgm:spPr/>
      <dgm:t>
        <a:bodyPr/>
        <a:lstStyle/>
        <a:p>
          <a:endParaRPr lang="en-US"/>
        </a:p>
      </dgm:t>
    </dgm:pt>
    <dgm:pt modelId="{1A289CCE-E64C-4F90-908C-004630821825}" type="sibTrans" cxnId="{297399E3-C13F-453A-94EC-36C15855E4D3}">
      <dgm:prSet/>
      <dgm:spPr/>
      <dgm:t>
        <a:bodyPr/>
        <a:lstStyle/>
        <a:p>
          <a:endParaRPr lang="en-US"/>
        </a:p>
      </dgm:t>
    </dgm:pt>
    <dgm:pt modelId="{D8A3A540-BC4C-45F5-867D-D5EAAC291FC0}">
      <dgm:prSet/>
      <dgm:spPr/>
      <dgm:t>
        <a:bodyPr/>
        <a:lstStyle/>
        <a:p>
          <a:r>
            <a:rPr lang="tr-TR"/>
            <a:t>Mevcut pazarlarda müşteri ihtiyaçları bilinebilir. Zaten halihazırda firmalar hizmette bulunmaktadır. </a:t>
          </a:r>
          <a:endParaRPr lang="en-US"/>
        </a:p>
      </dgm:t>
    </dgm:pt>
    <dgm:pt modelId="{410002A9-FE6E-42B6-9A7E-BCA6D4FF118B}" type="parTrans" cxnId="{0FC9AC72-C46F-477B-B3F2-10894B1EE087}">
      <dgm:prSet/>
      <dgm:spPr/>
      <dgm:t>
        <a:bodyPr/>
        <a:lstStyle/>
        <a:p>
          <a:endParaRPr lang="en-US"/>
        </a:p>
      </dgm:t>
    </dgm:pt>
    <dgm:pt modelId="{3D712E62-64F3-4681-909C-7076953D81F9}" type="sibTrans" cxnId="{0FC9AC72-C46F-477B-B3F2-10894B1EE087}">
      <dgm:prSet/>
      <dgm:spPr/>
      <dgm:t>
        <a:bodyPr/>
        <a:lstStyle/>
        <a:p>
          <a:endParaRPr lang="en-US"/>
        </a:p>
      </dgm:t>
    </dgm:pt>
    <dgm:pt modelId="{B6AF5CB0-97D5-4627-8ACA-D7A42AAA4E69}">
      <dgm:prSet/>
      <dgm:spPr/>
      <dgm:t>
        <a:bodyPr/>
        <a:lstStyle/>
        <a:p>
          <a:r>
            <a:rPr lang="tr-TR"/>
            <a:t>Potansiyel pazarlarda ise bu çalışmalar oldukça önemlidir.</a:t>
          </a:r>
          <a:endParaRPr lang="en-US"/>
        </a:p>
      </dgm:t>
    </dgm:pt>
    <dgm:pt modelId="{C03A590F-C33E-4721-A9A6-CBA186A8B14F}" type="parTrans" cxnId="{E3ADD047-0F4D-429D-8EE4-5D40B6596221}">
      <dgm:prSet/>
      <dgm:spPr/>
      <dgm:t>
        <a:bodyPr/>
        <a:lstStyle/>
        <a:p>
          <a:endParaRPr lang="en-US"/>
        </a:p>
      </dgm:t>
    </dgm:pt>
    <dgm:pt modelId="{98EC2A2B-3761-4F3C-B6DB-B58FC4A5FC85}" type="sibTrans" cxnId="{E3ADD047-0F4D-429D-8EE4-5D40B6596221}">
      <dgm:prSet/>
      <dgm:spPr/>
      <dgm:t>
        <a:bodyPr/>
        <a:lstStyle/>
        <a:p>
          <a:endParaRPr lang="en-US"/>
        </a:p>
      </dgm:t>
    </dgm:pt>
    <dgm:pt modelId="{9311464E-0696-4862-945C-BC111F69B5C0}">
      <dgm:prSet/>
      <dgm:spPr/>
      <dgm:t>
        <a:bodyPr/>
        <a:lstStyle/>
        <a:p>
          <a:r>
            <a:rPr lang="tr-TR"/>
            <a:t>Bu bilgiye niçin ihtiyacım var</a:t>
          </a:r>
          <a:r>
            <a:rPr lang="en-US"/>
            <a:t>?</a:t>
          </a:r>
        </a:p>
      </dgm:t>
    </dgm:pt>
    <dgm:pt modelId="{74483AD4-9BC8-4917-A4FA-9D0C2CC575A0}" type="parTrans" cxnId="{730D33F3-033B-4713-B33E-9E33A4D51D19}">
      <dgm:prSet/>
      <dgm:spPr/>
      <dgm:t>
        <a:bodyPr/>
        <a:lstStyle/>
        <a:p>
          <a:endParaRPr lang="en-US"/>
        </a:p>
      </dgm:t>
    </dgm:pt>
    <dgm:pt modelId="{47A16DD7-5E4D-4EE9-A91C-AA5867A4B4DB}" type="sibTrans" cxnId="{730D33F3-033B-4713-B33E-9E33A4D51D19}">
      <dgm:prSet/>
      <dgm:spPr/>
      <dgm:t>
        <a:bodyPr/>
        <a:lstStyle/>
        <a:p>
          <a:endParaRPr lang="en-US"/>
        </a:p>
      </dgm:t>
    </dgm:pt>
    <dgm:pt modelId="{A443F2E1-CE9C-42CF-8FFE-A728840E07A1}" type="pres">
      <dgm:prSet presAssocID="{FC6C6EAA-D46F-40C9-B4BB-0B2523D9940A}" presName="Name0" presStyleCnt="0">
        <dgm:presLayoutVars>
          <dgm:dir/>
          <dgm:animLvl val="lvl"/>
          <dgm:resizeHandles val="exact"/>
        </dgm:presLayoutVars>
      </dgm:prSet>
      <dgm:spPr/>
    </dgm:pt>
    <dgm:pt modelId="{12BDA7D9-5342-40F9-98BA-370904006391}" type="pres">
      <dgm:prSet presAssocID="{9311464E-0696-4862-945C-BC111F69B5C0}" presName="boxAndChildren" presStyleCnt="0"/>
      <dgm:spPr/>
    </dgm:pt>
    <dgm:pt modelId="{F3F92440-0C5F-4C2D-B4FB-1A6E36C02F0F}" type="pres">
      <dgm:prSet presAssocID="{9311464E-0696-4862-945C-BC111F69B5C0}" presName="parentTextBox" presStyleLbl="node1" presStyleIdx="0" presStyleCnt="2"/>
      <dgm:spPr/>
    </dgm:pt>
    <dgm:pt modelId="{45BF325D-6D90-4510-AFCB-D6FA73B9D30B}" type="pres">
      <dgm:prSet presAssocID="{1A289CCE-E64C-4F90-908C-004630821825}" presName="sp" presStyleCnt="0"/>
      <dgm:spPr/>
    </dgm:pt>
    <dgm:pt modelId="{267331C8-D4BE-4ED9-90FA-DE8CE385E521}" type="pres">
      <dgm:prSet presAssocID="{8EE19417-F1E5-4B63-91E0-3E2DC2D8D0D8}" presName="arrowAndChildren" presStyleCnt="0"/>
      <dgm:spPr/>
    </dgm:pt>
    <dgm:pt modelId="{C2B482D9-A495-4649-BC65-FF1F927653F3}" type="pres">
      <dgm:prSet presAssocID="{8EE19417-F1E5-4B63-91E0-3E2DC2D8D0D8}" presName="parentTextArrow" presStyleLbl="node1" presStyleIdx="0" presStyleCnt="2"/>
      <dgm:spPr/>
    </dgm:pt>
    <dgm:pt modelId="{11E769B7-E4D8-4239-9253-680CE9F5BF4D}" type="pres">
      <dgm:prSet presAssocID="{8EE19417-F1E5-4B63-91E0-3E2DC2D8D0D8}" presName="arrow" presStyleLbl="node1" presStyleIdx="1" presStyleCnt="2"/>
      <dgm:spPr/>
    </dgm:pt>
    <dgm:pt modelId="{6D617B2A-D979-4D7C-949B-5B566B73DC9D}" type="pres">
      <dgm:prSet presAssocID="{8EE19417-F1E5-4B63-91E0-3E2DC2D8D0D8}" presName="descendantArrow" presStyleCnt="0"/>
      <dgm:spPr/>
    </dgm:pt>
    <dgm:pt modelId="{5AD82E84-80C1-4197-ACED-CACA1B19F9F2}" type="pres">
      <dgm:prSet presAssocID="{D8A3A540-BC4C-45F5-867D-D5EAAC291FC0}" presName="childTextArrow" presStyleLbl="fgAccFollowNode1" presStyleIdx="0" presStyleCnt="2">
        <dgm:presLayoutVars>
          <dgm:bulletEnabled val="1"/>
        </dgm:presLayoutVars>
      </dgm:prSet>
      <dgm:spPr/>
    </dgm:pt>
    <dgm:pt modelId="{90452B28-83AD-4E19-B020-FDACDA08DA80}" type="pres">
      <dgm:prSet presAssocID="{B6AF5CB0-97D5-4627-8ACA-D7A42AAA4E69}" presName="childTextArrow" presStyleLbl="fgAccFollowNode1" presStyleIdx="1" presStyleCnt="2">
        <dgm:presLayoutVars>
          <dgm:bulletEnabled val="1"/>
        </dgm:presLayoutVars>
      </dgm:prSet>
      <dgm:spPr/>
    </dgm:pt>
  </dgm:ptLst>
  <dgm:cxnLst>
    <dgm:cxn modelId="{E3ADD047-0F4D-429D-8EE4-5D40B6596221}" srcId="{8EE19417-F1E5-4B63-91E0-3E2DC2D8D0D8}" destId="{B6AF5CB0-97D5-4627-8ACA-D7A42AAA4E69}" srcOrd="1" destOrd="0" parTransId="{C03A590F-C33E-4721-A9A6-CBA186A8B14F}" sibTransId="{98EC2A2B-3761-4F3C-B6DB-B58FC4A5FC85}"/>
    <dgm:cxn modelId="{B91DCA68-C508-4D80-8BEC-D6EE2FC46DF3}" type="presOf" srcId="{8EE19417-F1E5-4B63-91E0-3E2DC2D8D0D8}" destId="{11E769B7-E4D8-4239-9253-680CE9F5BF4D}" srcOrd="1" destOrd="0" presId="urn:microsoft.com/office/officeart/2005/8/layout/process4"/>
    <dgm:cxn modelId="{0FC9AC72-C46F-477B-B3F2-10894B1EE087}" srcId="{8EE19417-F1E5-4B63-91E0-3E2DC2D8D0D8}" destId="{D8A3A540-BC4C-45F5-867D-D5EAAC291FC0}" srcOrd="0" destOrd="0" parTransId="{410002A9-FE6E-42B6-9A7E-BCA6D4FF118B}" sibTransId="{3D712E62-64F3-4681-909C-7076953D81F9}"/>
    <dgm:cxn modelId="{F5FB197C-9548-46D1-86EB-25879F2B6197}" type="presOf" srcId="{D8A3A540-BC4C-45F5-867D-D5EAAC291FC0}" destId="{5AD82E84-80C1-4197-ACED-CACA1B19F9F2}" srcOrd="0" destOrd="0" presId="urn:microsoft.com/office/officeart/2005/8/layout/process4"/>
    <dgm:cxn modelId="{71EFF0AE-784C-4472-B73E-59F6802A4D5D}" type="presOf" srcId="{8EE19417-F1E5-4B63-91E0-3E2DC2D8D0D8}" destId="{C2B482D9-A495-4649-BC65-FF1F927653F3}" srcOrd="0" destOrd="0" presId="urn:microsoft.com/office/officeart/2005/8/layout/process4"/>
    <dgm:cxn modelId="{63027CCA-002F-48C5-890A-F5CBBA44066A}" type="presOf" srcId="{B6AF5CB0-97D5-4627-8ACA-D7A42AAA4E69}" destId="{90452B28-83AD-4E19-B020-FDACDA08DA80}" srcOrd="0" destOrd="0" presId="urn:microsoft.com/office/officeart/2005/8/layout/process4"/>
    <dgm:cxn modelId="{606584D4-4CD2-4187-831D-673A6D06C308}" type="presOf" srcId="{9311464E-0696-4862-945C-BC111F69B5C0}" destId="{F3F92440-0C5F-4C2D-B4FB-1A6E36C02F0F}" srcOrd="0" destOrd="0" presId="urn:microsoft.com/office/officeart/2005/8/layout/process4"/>
    <dgm:cxn modelId="{297399E3-C13F-453A-94EC-36C15855E4D3}" srcId="{FC6C6EAA-D46F-40C9-B4BB-0B2523D9940A}" destId="{8EE19417-F1E5-4B63-91E0-3E2DC2D8D0D8}" srcOrd="0" destOrd="0" parTransId="{9382772A-EAA3-4CCA-89F3-3CF6406B864C}" sibTransId="{1A289CCE-E64C-4F90-908C-004630821825}"/>
    <dgm:cxn modelId="{FC4EA5E3-9903-490A-A991-BD0E23EF0AAB}" type="presOf" srcId="{FC6C6EAA-D46F-40C9-B4BB-0B2523D9940A}" destId="{A443F2E1-CE9C-42CF-8FFE-A728840E07A1}" srcOrd="0" destOrd="0" presId="urn:microsoft.com/office/officeart/2005/8/layout/process4"/>
    <dgm:cxn modelId="{730D33F3-033B-4713-B33E-9E33A4D51D19}" srcId="{FC6C6EAA-D46F-40C9-B4BB-0B2523D9940A}" destId="{9311464E-0696-4862-945C-BC111F69B5C0}" srcOrd="1" destOrd="0" parTransId="{74483AD4-9BC8-4917-A4FA-9D0C2CC575A0}" sibTransId="{47A16DD7-5E4D-4EE9-A91C-AA5867A4B4DB}"/>
    <dgm:cxn modelId="{810A55B0-E69F-41EE-87D7-A36C90969A17}" type="presParOf" srcId="{A443F2E1-CE9C-42CF-8FFE-A728840E07A1}" destId="{12BDA7D9-5342-40F9-98BA-370904006391}" srcOrd="0" destOrd="0" presId="urn:microsoft.com/office/officeart/2005/8/layout/process4"/>
    <dgm:cxn modelId="{BDDD4C20-3F59-4B56-BCA7-F02E8A420E31}" type="presParOf" srcId="{12BDA7D9-5342-40F9-98BA-370904006391}" destId="{F3F92440-0C5F-4C2D-B4FB-1A6E36C02F0F}" srcOrd="0" destOrd="0" presId="urn:microsoft.com/office/officeart/2005/8/layout/process4"/>
    <dgm:cxn modelId="{BCFC9479-7B5A-4ED0-BC6C-02AAA5703B3F}" type="presParOf" srcId="{A443F2E1-CE9C-42CF-8FFE-A728840E07A1}" destId="{45BF325D-6D90-4510-AFCB-D6FA73B9D30B}" srcOrd="1" destOrd="0" presId="urn:microsoft.com/office/officeart/2005/8/layout/process4"/>
    <dgm:cxn modelId="{C57C09E5-A21E-4470-A929-8A96A7DA024A}" type="presParOf" srcId="{A443F2E1-CE9C-42CF-8FFE-A728840E07A1}" destId="{267331C8-D4BE-4ED9-90FA-DE8CE385E521}" srcOrd="2" destOrd="0" presId="urn:microsoft.com/office/officeart/2005/8/layout/process4"/>
    <dgm:cxn modelId="{4AF55A34-F5BC-45A5-AFCB-74871C7F6EE1}" type="presParOf" srcId="{267331C8-D4BE-4ED9-90FA-DE8CE385E521}" destId="{C2B482D9-A495-4649-BC65-FF1F927653F3}" srcOrd="0" destOrd="0" presId="urn:microsoft.com/office/officeart/2005/8/layout/process4"/>
    <dgm:cxn modelId="{CCBB27E3-84D2-4454-BAB9-9D526B940E76}" type="presParOf" srcId="{267331C8-D4BE-4ED9-90FA-DE8CE385E521}" destId="{11E769B7-E4D8-4239-9253-680CE9F5BF4D}" srcOrd="1" destOrd="0" presId="urn:microsoft.com/office/officeart/2005/8/layout/process4"/>
    <dgm:cxn modelId="{546A5F64-4E7C-47E3-85C6-A71A50900273}" type="presParOf" srcId="{267331C8-D4BE-4ED9-90FA-DE8CE385E521}" destId="{6D617B2A-D979-4D7C-949B-5B566B73DC9D}" srcOrd="2" destOrd="0" presId="urn:microsoft.com/office/officeart/2005/8/layout/process4"/>
    <dgm:cxn modelId="{0931A5C0-F0ED-4FA9-9AB6-A6DCD8EB7AA8}" type="presParOf" srcId="{6D617B2A-D979-4D7C-949B-5B566B73DC9D}" destId="{5AD82E84-80C1-4197-ACED-CACA1B19F9F2}" srcOrd="0" destOrd="0" presId="urn:microsoft.com/office/officeart/2005/8/layout/process4"/>
    <dgm:cxn modelId="{32E9379D-BE0B-460F-9B95-5B242951CB72}" type="presParOf" srcId="{6D617B2A-D979-4D7C-949B-5B566B73DC9D}" destId="{90452B28-83AD-4E19-B020-FDACDA08DA80}"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0C38DA4-E96F-4371-AF0D-148A1ECBD7FE}"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109D2EDB-7D9D-4070-AA85-98E437D0EDC6}">
      <dgm:prSet/>
      <dgm:spPr/>
      <dgm:t>
        <a:bodyPr/>
        <a:lstStyle/>
        <a:p>
          <a:r>
            <a:rPr lang="tr-TR"/>
            <a:t>Bununla birlikte, açık olan bir durumda pek çok ülkede yer alan tüketicilerin farklı düşünce, konuşma, algılama ve davranışlarının da olabileceğidir. Hangi kalite göstergelerinin o ülke pazarında önemli olduğu veya hangi sosyal normların ürün tercihlerinde etkili olabileceği kesinlikle önemsenmesi gereken konulardır.</a:t>
          </a:r>
          <a:endParaRPr lang="en-US"/>
        </a:p>
      </dgm:t>
    </dgm:pt>
    <dgm:pt modelId="{CC83B095-8A02-4AC5-99BB-2D49CD45DE42}" type="parTrans" cxnId="{6E7DF1CF-342A-4DFA-8F29-4295E9B0F7BB}">
      <dgm:prSet/>
      <dgm:spPr/>
      <dgm:t>
        <a:bodyPr/>
        <a:lstStyle/>
        <a:p>
          <a:endParaRPr lang="en-US"/>
        </a:p>
      </dgm:t>
    </dgm:pt>
    <dgm:pt modelId="{B2940EF2-E660-4D34-9ED0-7EF954F1D491}" type="sibTrans" cxnId="{6E7DF1CF-342A-4DFA-8F29-4295E9B0F7BB}">
      <dgm:prSet/>
      <dgm:spPr/>
      <dgm:t>
        <a:bodyPr/>
        <a:lstStyle/>
        <a:p>
          <a:endParaRPr lang="en-US"/>
        </a:p>
      </dgm:t>
    </dgm:pt>
    <dgm:pt modelId="{F75732C5-6F94-4A08-9D8C-D65A09B4F0D8}">
      <dgm:prSet/>
      <dgm:spPr/>
      <dgm:t>
        <a:bodyPr/>
        <a:lstStyle/>
        <a:p>
          <a:r>
            <a:rPr lang="tr-TR"/>
            <a:t>Bu gibi nedenlerden ötürü işletmelerin seçebileceği ikinci yol ise uyumlaştırmadır. Yani, o ülke pazarına göre pazarlama faaliyetlerinin kısmen veya tamamen yeniden düzenlenmesidir. Özellikle yiyecek, içecek, eğlence ve giyim sektörlerinde ihtiyaç duyulmaktadır.</a:t>
          </a:r>
          <a:endParaRPr lang="en-US"/>
        </a:p>
      </dgm:t>
    </dgm:pt>
    <dgm:pt modelId="{E9E6C1E4-74BB-45C6-A448-7A683E18E03C}" type="parTrans" cxnId="{6FD80A48-6BB5-4A56-92B4-0660A2071EB0}">
      <dgm:prSet/>
      <dgm:spPr/>
      <dgm:t>
        <a:bodyPr/>
        <a:lstStyle/>
        <a:p>
          <a:endParaRPr lang="en-US"/>
        </a:p>
      </dgm:t>
    </dgm:pt>
    <dgm:pt modelId="{4E377694-B32E-42D1-8149-118A8B509057}" type="sibTrans" cxnId="{6FD80A48-6BB5-4A56-92B4-0660A2071EB0}">
      <dgm:prSet/>
      <dgm:spPr/>
      <dgm:t>
        <a:bodyPr/>
        <a:lstStyle/>
        <a:p>
          <a:endParaRPr lang="en-US"/>
        </a:p>
      </dgm:t>
    </dgm:pt>
    <dgm:pt modelId="{CA9D47DA-299E-48F1-95CF-F8DEE783B1F1}" type="pres">
      <dgm:prSet presAssocID="{70C38DA4-E96F-4371-AF0D-148A1ECBD7FE}" presName="linear" presStyleCnt="0">
        <dgm:presLayoutVars>
          <dgm:animLvl val="lvl"/>
          <dgm:resizeHandles val="exact"/>
        </dgm:presLayoutVars>
      </dgm:prSet>
      <dgm:spPr/>
    </dgm:pt>
    <dgm:pt modelId="{929F9DD5-C2F4-422E-9AF2-AC37A3FFBED1}" type="pres">
      <dgm:prSet presAssocID="{109D2EDB-7D9D-4070-AA85-98E437D0EDC6}" presName="parentText" presStyleLbl="node1" presStyleIdx="0" presStyleCnt="2">
        <dgm:presLayoutVars>
          <dgm:chMax val="0"/>
          <dgm:bulletEnabled val="1"/>
        </dgm:presLayoutVars>
      </dgm:prSet>
      <dgm:spPr/>
    </dgm:pt>
    <dgm:pt modelId="{3E61FE0A-D2C2-452E-98EB-F79B656AD34B}" type="pres">
      <dgm:prSet presAssocID="{B2940EF2-E660-4D34-9ED0-7EF954F1D491}" presName="spacer" presStyleCnt="0"/>
      <dgm:spPr/>
    </dgm:pt>
    <dgm:pt modelId="{2019ECB9-F027-48E1-A932-6BEA3E839F34}" type="pres">
      <dgm:prSet presAssocID="{F75732C5-6F94-4A08-9D8C-D65A09B4F0D8}" presName="parentText" presStyleLbl="node1" presStyleIdx="1" presStyleCnt="2">
        <dgm:presLayoutVars>
          <dgm:chMax val="0"/>
          <dgm:bulletEnabled val="1"/>
        </dgm:presLayoutVars>
      </dgm:prSet>
      <dgm:spPr/>
    </dgm:pt>
  </dgm:ptLst>
  <dgm:cxnLst>
    <dgm:cxn modelId="{6FD80A48-6BB5-4A56-92B4-0660A2071EB0}" srcId="{70C38DA4-E96F-4371-AF0D-148A1ECBD7FE}" destId="{F75732C5-6F94-4A08-9D8C-D65A09B4F0D8}" srcOrd="1" destOrd="0" parTransId="{E9E6C1E4-74BB-45C6-A448-7A683E18E03C}" sibTransId="{4E377694-B32E-42D1-8149-118A8B509057}"/>
    <dgm:cxn modelId="{F1E280BE-B858-4DEC-92CB-E02E91FE5D4B}" type="presOf" srcId="{70C38DA4-E96F-4371-AF0D-148A1ECBD7FE}" destId="{CA9D47DA-299E-48F1-95CF-F8DEE783B1F1}" srcOrd="0" destOrd="0" presId="urn:microsoft.com/office/officeart/2005/8/layout/vList2"/>
    <dgm:cxn modelId="{6E7DF1CF-342A-4DFA-8F29-4295E9B0F7BB}" srcId="{70C38DA4-E96F-4371-AF0D-148A1ECBD7FE}" destId="{109D2EDB-7D9D-4070-AA85-98E437D0EDC6}" srcOrd="0" destOrd="0" parTransId="{CC83B095-8A02-4AC5-99BB-2D49CD45DE42}" sibTransId="{B2940EF2-E660-4D34-9ED0-7EF954F1D491}"/>
    <dgm:cxn modelId="{064A9FD4-CF39-4CBE-8F85-90753011E3EA}" type="presOf" srcId="{F75732C5-6F94-4A08-9D8C-D65A09B4F0D8}" destId="{2019ECB9-F027-48E1-A932-6BEA3E839F34}" srcOrd="0" destOrd="0" presId="urn:microsoft.com/office/officeart/2005/8/layout/vList2"/>
    <dgm:cxn modelId="{68C1B6E4-4F29-44BB-81C8-1B6C36626669}" type="presOf" srcId="{109D2EDB-7D9D-4070-AA85-98E437D0EDC6}" destId="{929F9DD5-C2F4-422E-9AF2-AC37A3FFBED1}" srcOrd="0" destOrd="0" presId="urn:microsoft.com/office/officeart/2005/8/layout/vList2"/>
    <dgm:cxn modelId="{305D6CF0-1B93-403B-BC3F-7526D07338B3}" type="presParOf" srcId="{CA9D47DA-299E-48F1-95CF-F8DEE783B1F1}" destId="{929F9DD5-C2F4-422E-9AF2-AC37A3FFBED1}" srcOrd="0" destOrd="0" presId="urn:microsoft.com/office/officeart/2005/8/layout/vList2"/>
    <dgm:cxn modelId="{1E3B1E67-B619-4D6F-9237-0683EC61E169}" type="presParOf" srcId="{CA9D47DA-299E-48F1-95CF-F8DEE783B1F1}" destId="{3E61FE0A-D2C2-452E-98EB-F79B656AD34B}" srcOrd="1" destOrd="0" presId="urn:microsoft.com/office/officeart/2005/8/layout/vList2"/>
    <dgm:cxn modelId="{3F70DEB2-C3C9-4748-987C-ED048DB49D56}" type="presParOf" srcId="{CA9D47DA-299E-48F1-95CF-F8DEE783B1F1}" destId="{2019ECB9-F027-48E1-A932-6BEA3E839F34}" srcOrd="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0.xml><?xml version="1.0" encoding="utf-8"?>
<dgm:dataModel xmlns:dgm="http://schemas.openxmlformats.org/drawingml/2006/diagram" xmlns:a="http://schemas.openxmlformats.org/drawingml/2006/main">
  <dgm:ptLst>
    <dgm:pt modelId="{7A463944-7EA7-434A-A436-0AF377564DD4}" type="doc">
      <dgm:prSet loTypeId="urn:microsoft.com/office/officeart/2005/8/layout/vProcess5" loCatId="process" qsTypeId="urn:microsoft.com/office/officeart/2005/8/quickstyle/simple1" qsCatId="simple" csTypeId="urn:microsoft.com/office/officeart/2005/8/colors/colorful5" csCatId="colorful"/>
      <dgm:spPr/>
      <dgm:t>
        <a:bodyPr/>
        <a:lstStyle/>
        <a:p>
          <a:endParaRPr lang="en-US"/>
        </a:p>
      </dgm:t>
    </dgm:pt>
    <dgm:pt modelId="{5138B7F1-8B9C-4E9D-97C3-F3F8EAD564BC}">
      <dgm:prSet/>
      <dgm:spPr/>
      <dgm:t>
        <a:bodyPr/>
        <a:lstStyle/>
        <a:p>
          <a:r>
            <a:rPr lang="tr-TR"/>
            <a:t>Araştırmada cevabı araştırılan ve muhtemel işletme başarısını etkileyecek sorunun belirlenmesidir</a:t>
          </a:r>
          <a:r>
            <a:rPr lang="en-US"/>
            <a:t>. </a:t>
          </a:r>
        </a:p>
      </dgm:t>
    </dgm:pt>
    <dgm:pt modelId="{64441F4C-6E33-4D59-BF2E-D463F2AEC924}" type="parTrans" cxnId="{A5D5AEAA-CF46-4804-9E32-8A66938043DE}">
      <dgm:prSet/>
      <dgm:spPr/>
      <dgm:t>
        <a:bodyPr/>
        <a:lstStyle/>
        <a:p>
          <a:endParaRPr lang="en-US"/>
        </a:p>
      </dgm:t>
    </dgm:pt>
    <dgm:pt modelId="{5EF2FE78-D313-4451-A506-5651928A7F6C}" type="sibTrans" cxnId="{A5D5AEAA-CF46-4804-9E32-8A66938043DE}">
      <dgm:prSet/>
      <dgm:spPr/>
      <dgm:t>
        <a:bodyPr/>
        <a:lstStyle/>
        <a:p>
          <a:endParaRPr lang="en-US"/>
        </a:p>
      </dgm:t>
    </dgm:pt>
    <dgm:pt modelId="{547BA6D1-FCAA-48BE-93AC-2FACDDD75186}">
      <dgm:prSet/>
      <dgm:spPr/>
      <dgm:t>
        <a:bodyPr/>
        <a:lstStyle/>
        <a:p>
          <a:r>
            <a:rPr lang="tr-TR"/>
            <a:t>Türkiye’de, mevcut dağıtım politikamız başarılı olur mu?</a:t>
          </a:r>
          <a:endParaRPr lang="en-US"/>
        </a:p>
      </dgm:t>
    </dgm:pt>
    <dgm:pt modelId="{607065EA-2C04-48AE-8CB8-953B0250FAAF}" type="parTrans" cxnId="{B6C563CB-8EFF-4AD8-B5BA-D6134BEB7730}">
      <dgm:prSet/>
      <dgm:spPr/>
      <dgm:t>
        <a:bodyPr/>
        <a:lstStyle/>
        <a:p>
          <a:endParaRPr lang="en-US"/>
        </a:p>
      </dgm:t>
    </dgm:pt>
    <dgm:pt modelId="{82AF38FE-8036-4282-9574-FC178739B35E}" type="sibTrans" cxnId="{B6C563CB-8EFF-4AD8-B5BA-D6134BEB7730}">
      <dgm:prSet/>
      <dgm:spPr/>
      <dgm:t>
        <a:bodyPr/>
        <a:lstStyle/>
        <a:p>
          <a:endParaRPr lang="en-US"/>
        </a:p>
      </dgm:t>
    </dgm:pt>
    <dgm:pt modelId="{CCF0D674-8E5F-43AE-880A-F6F83E4C91FE}">
      <dgm:prSet/>
      <dgm:spPr/>
      <dgm:t>
        <a:bodyPr/>
        <a:lstStyle/>
        <a:p>
          <a:r>
            <a:rPr lang="tr-TR"/>
            <a:t>Arap coğrafyasında nasıl bir tutundurma yöntemi, ürünümüzün kaliteli algılanmasına yardımcı olur?</a:t>
          </a:r>
          <a:endParaRPr lang="en-US"/>
        </a:p>
      </dgm:t>
    </dgm:pt>
    <dgm:pt modelId="{E991F7FB-B65F-4C5F-9331-7B98DF200E64}" type="parTrans" cxnId="{5FB5E0C7-3CB5-4FD8-BF46-655902AA426B}">
      <dgm:prSet/>
      <dgm:spPr/>
      <dgm:t>
        <a:bodyPr/>
        <a:lstStyle/>
        <a:p>
          <a:endParaRPr lang="en-US"/>
        </a:p>
      </dgm:t>
    </dgm:pt>
    <dgm:pt modelId="{9F36156F-E047-4E29-A2B3-15C5F59491F5}" type="sibTrans" cxnId="{5FB5E0C7-3CB5-4FD8-BF46-655902AA426B}">
      <dgm:prSet/>
      <dgm:spPr/>
      <dgm:t>
        <a:bodyPr/>
        <a:lstStyle/>
        <a:p>
          <a:endParaRPr lang="en-US"/>
        </a:p>
      </dgm:t>
    </dgm:pt>
    <dgm:pt modelId="{6BA8CE4F-64F7-46AB-8F8E-5882014B3C48}" type="pres">
      <dgm:prSet presAssocID="{7A463944-7EA7-434A-A436-0AF377564DD4}" presName="outerComposite" presStyleCnt="0">
        <dgm:presLayoutVars>
          <dgm:chMax val="5"/>
          <dgm:dir/>
          <dgm:resizeHandles val="exact"/>
        </dgm:presLayoutVars>
      </dgm:prSet>
      <dgm:spPr/>
    </dgm:pt>
    <dgm:pt modelId="{2EE6BE63-D84B-4AC8-89DA-96BB4F9D47C1}" type="pres">
      <dgm:prSet presAssocID="{7A463944-7EA7-434A-A436-0AF377564DD4}" presName="dummyMaxCanvas" presStyleCnt="0">
        <dgm:presLayoutVars/>
      </dgm:prSet>
      <dgm:spPr/>
    </dgm:pt>
    <dgm:pt modelId="{71B25A16-8D14-42DA-A412-E0912E61707C}" type="pres">
      <dgm:prSet presAssocID="{7A463944-7EA7-434A-A436-0AF377564DD4}" presName="ThreeNodes_1" presStyleLbl="node1" presStyleIdx="0" presStyleCnt="3">
        <dgm:presLayoutVars>
          <dgm:bulletEnabled val="1"/>
        </dgm:presLayoutVars>
      </dgm:prSet>
      <dgm:spPr/>
    </dgm:pt>
    <dgm:pt modelId="{4D32E5B0-839F-4DF1-9CF0-8C119199BFA3}" type="pres">
      <dgm:prSet presAssocID="{7A463944-7EA7-434A-A436-0AF377564DD4}" presName="ThreeNodes_2" presStyleLbl="node1" presStyleIdx="1" presStyleCnt="3">
        <dgm:presLayoutVars>
          <dgm:bulletEnabled val="1"/>
        </dgm:presLayoutVars>
      </dgm:prSet>
      <dgm:spPr/>
    </dgm:pt>
    <dgm:pt modelId="{078431BE-C615-4461-872F-771C9EAA7238}" type="pres">
      <dgm:prSet presAssocID="{7A463944-7EA7-434A-A436-0AF377564DD4}" presName="ThreeNodes_3" presStyleLbl="node1" presStyleIdx="2" presStyleCnt="3">
        <dgm:presLayoutVars>
          <dgm:bulletEnabled val="1"/>
        </dgm:presLayoutVars>
      </dgm:prSet>
      <dgm:spPr/>
    </dgm:pt>
    <dgm:pt modelId="{7C4A3A00-830F-4E59-B0B2-223E7B7B7AD7}" type="pres">
      <dgm:prSet presAssocID="{7A463944-7EA7-434A-A436-0AF377564DD4}" presName="ThreeConn_1-2" presStyleLbl="fgAccFollowNode1" presStyleIdx="0" presStyleCnt="2">
        <dgm:presLayoutVars>
          <dgm:bulletEnabled val="1"/>
        </dgm:presLayoutVars>
      </dgm:prSet>
      <dgm:spPr/>
    </dgm:pt>
    <dgm:pt modelId="{A7653D8B-D862-4004-B976-903FE86B8A28}" type="pres">
      <dgm:prSet presAssocID="{7A463944-7EA7-434A-A436-0AF377564DD4}" presName="ThreeConn_2-3" presStyleLbl="fgAccFollowNode1" presStyleIdx="1" presStyleCnt="2">
        <dgm:presLayoutVars>
          <dgm:bulletEnabled val="1"/>
        </dgm:presLayoutVars>
      </dgm:prSet>
      <dgm:spPr/>
    </dgm:pt>
    <dgm:pt modelId="{BD323C9F-1503-4A38-82F8-6240B5563372}" type="pres">
      <dgm:prSet presAssocID="{7A463944-7EA7-434A-A436-0AF377564DD4}" presName="ThreeNodes_1_text" presStyleLbl="node1" presStyleIdx="2" presStyleCnt="3">
        <dgm:presLayoutVars>
          <dgm:bulletEnabled val="1"/>
        </dgm:presLayoutVars>
      </dgm:prSet>
      <dgm:spPr/>
    </dgm:pt>
    <dgm:pt modelId="{DB2E7B34-E7E6-4C93-87A7-3A61D37963E7}" type="pres">
      <dgm:prSet presAssocID="{7A463944-7EA7-434A-A436-0AF377564DD4}" presName="ThreeNodes_2_text" presStyleLbl="node1" presStyleIdx="2" presStyleCnt="3">
        <dgm:presLayoutVars>
          <dgm:bulletEnabled val="1"/>
        </dgm:presLayoutVars>
      </dgm:prSet>
      <dgm:spPr/>
    </dgm:pt>
    <dgm:pt modelId="{EABD1B5A-DAAF-4871-9E5C-F94314E449B7}" type="pres">
      <dgm:prSet presAssocID="{7A463944-7EA7-434A-A436-0AF377564DD4}" presName="ThreeNodes_3_text" presStyleLbl="node1" presStyleIdx="2" presStyleCnt="3">
        <dgm:presLayoutVars>
          <dgm:bulletEnabled val="1"/>
        </dgm:presLayoutVars>
      </dgm:prSet>
      <dgm:spPr/>
    </dgm:pt>
  </dgm:ptLst>
  <dgm:cxnLst>
    <dgm:cxn modelId="{F11BD14D-C5CF-4C95-9D42-007FD32EE03B}" type="presOf" srcId="{547BA6D1-FCAA-48BE-93AC-2FACDDD75186}" destId="{4D32E5B0-839F-4DF1-9CF0-8C119199BFA3}" srcOrd="0" destOrd="0" presId="urn:microsoft.com/office/officeart/2005/8/layout/vProcess5"/>
    <dgm:cxn modelId="{9465AF6F-7F2C-4559-94AE-CEA7D2F448A4}" type="presOf" srcId="{7A463944-7EA7-434A-A436-0AF377564DD4}" destId="{6BA8CE4F-64F7-46AB-8F8E-5882014B3C48}" srcOrd="0" destOrd="0" presId="urn:microsoft.com/office/officeart/2005/8/layout/vProcess5"/>
    <dgm:cxn modelId="{45116787-419A-46F6-B415-1075971A6B1B}" type="presOf" srcId="{CCF0D674-8E5F-43AE-880A-F6F83E4C91FE}" destId="{EABD1B5A-DAAF-4871-9E5C-F94314E449B7}" srcOrd="1" destOrd="0" presId="urn:microsoft.com/office/officeart/2005/8/layout/vProcess5"/>
    <dgm:cxn modelId="{3DB4C28F-57D2-4DB9-B0CF-B2F0120A5385}" type="presOf" srcId="{5138B7F1-8B9C-4E9D-97C3-F3F8EAD564BC}" destId="{BD323C9F-1503-4A38-82F8-6240B5563372}" srcOrd="1" destOrd="0" presId="urn:microsoft.com/office/officeart/2005/8/layout/vProcess5"/>
    <dgm:cxn modelId="{A5D5AEAA-CF46-4804-9E32-8A66938043DE}" srcId="{7A463944-7EA7-434A-A436-0AF377564DD4}" destId="{5138B7F1-8B9C-4E9D-97C3-F3F8EAD564BC}" srcOrd="0" destOrd="0" parTransId="{64441F4C-6E33-4D59-BF2E-D463F2AEC924}" sibTransId="{5EF2FE78-D313-4451-A506-5651928A7F6C}"/>
    <dgm:cxn modelId="{FCB96BC6-6C0F-4471-BFB5-046B799C6BFC}" type="presOf" srcId="{5138B7F1-8B9C-4E9D-97C3-F3F8EAD564BC}" destId="{71B25A16-8D14-42DA-A412-E0912E61707C}" srcOrd="0" destOrd="0" presId="urn:microsoft.com/office/officeart/2005/8/layout/vProcess5"/>
    <dgm:cxn modelId="{5FB5E0C7-3CB5-4FD8-BF46-655902AA426B}" srcId="{7A463944-7EA7-434A-A436-0AF377564DD4}" destId="{CCF0D674-8E5F-43AE-880A-F6F83E4C91FE}" srcOrd="2" destOrd="0" parTransId="{E991F7FB-B65F-4C5F-9331-7B98DF200E64}" sibTransId="{9F36156F-E047-4E29-A2B3-15C5F59491F5}"/>
    <dgm:cxn modelId="{B6C563CB-8EFF-4AD8-B5BA-D6134BEB7730}" srcId="{7A463944-7EA7-434A-A436-0AF377564DD4}" destId="{547BA6D1-FCAA-48BE-93AC-2FACDDD75186}" srcOrd="1" destOrd="0" parTransId="{607065EA-2C04-48AE-8CB8-953B0250FAAF}" sibTransId="{82AF38FE-8036-4282-9574-FC178739B35E}"/>
    <dgm:cxn modelId="{90E0C9D2-4016-4C5C-B181-E04DD3D84F0D}" type="presOf" srcId="{CCF0D674-8E5F-43AE-880A-F6F83E4C91FE}" destId="{078431BE-C615-4461-872F-771C9EAA7238}" srcOrd="0" destOrd="0" presId="urn:microsoft.com/office/officeart/2005/8/layout/vProcess5"/>
    <dgm:cxn modelId="{C9B113E5-38BC-4396-9A27-54F323E9360A}" type="presOf" srcId="{5EF2FE78-D313-4451-A506-5651928A7F6C}" destId="{7C4A3A00-830F-4E59-B0B2-223E7B7B7AD7}" srcOrd="0" destOrd="0" presId="urn:microsoft.com/office/officeart/2005/8/layout/vProcess5"/>
    <dgm:cxn modelId="{3E5680F0-B1D6-4F56-94DB-73FA4F0AE161}" type="presOf" srcId="{547BA6D1-FCAA-48BE-93AC-2FACDDD75186}" destId="{DB2E7B34-E7E6-4C93-87A7-3A61D37963E7}" srcOrd="1" destOrd="0" presId="urn:microsoft.com/office/officeart/2005/8/layout/vProcess5"/>
    <dgm:cxn modelId="{873C8EFA-D86A-415E-A30A-805C4B785F30}" type="presOf" srcId="{82AF38FE-8036-4282-9574-FC178739B35E}" destId="{A7653D8B-D862-4004-B976-903FE86B8A28}" srcOrd="0" destOrd="0" presId="urn:microsoft.com/office/officeart/2005/8/layout/vProcess5"/>
    <dgm:cxn modelId="{A6AA8C09-05DD-40E0-AD70-9B86C03FD693}" type="presParOf" srcId="{6BA8CE4F-64F7-46AB-8F8E-5882014B3C48}" destId="{2EE6BE63-D84B-4AC8-89DA-96BB4F9D47C1}" srcOrd="0" destOrd="0" presId="urn:microsoft.com/office/officeart/2005/8/layout/vProcess5"/>
    <dgm:cxn modelId="{986DFD2A-EEB2-459F-8BD2-8BBCF5E4F487}" type="presParOf" srcId="{6BA8CE4F-64F7-46AB-8F8E-5882014B3C48}" destId="{71B25A16-8D14-42DA-A412-E0912E61707C}" srcOrd="1" destOrd="0" presId="urn:microsoft.com/office/officeart/2005/8/layout/vProcess5"/>
    <dgm:cxn modelId="{B6FD6C52-7C6F-4B2C-9764-3E885A3515A1}" type="presParOf" srcId="{6BA8CE4F-64F7-46AB-8F8E-5882014B3C48}" destId="{4D32E5B0-839F-4DF1-9CF0-8C119199BFA3}" srcOrd="2" destOrd="0" presId="urn:microsoft.com/office/officeart/2005/8/layout/vProcess5"/>
    <dgm:cxn modelId="{2F681D9A-AAC4-4FA6-8EAC-EA3FD3E038F1}" type="presParOf" srcId="{6BA8CE4F-64F7-46AB-8F8E-5882014B3C48}" destId="{078431BE-C615-4461-872F-771C9EAA7238}" srcOrd="3" destOrd="0" presId="urn:microsoft.com/office/officeart/2005/8/layout/vProcess5"/>
    <dgm:cxn modelId="{2E3FED53-91B7-4215-A252-6DB89B45263D}" type="presParOf" srcId="{6BA8CE4F-64F7-46AB-8F8E-5882014B3C48}" destId="{7C4A3A00-830F-4E59-B0B2-223E7B7B7AD7}" srcOrd="4" destOrd="0" presId="urn:microsoft.com/office/officeart/2005/8/layout/vProcess5"/>
    <dgm:cxn modelId="{E45D9C99-AC79-4DF7-AAFA-857B3B5F8BD1}" type="presParOf" srcId="{6BA8CE4F-64F7-46AB-8F8E-5882014B3C48}" destId="{A7653D8B-D862-4004-B976-903FE86B8A28}" srcOrd="5" destOrd="0" presId="urn:microsoft.com/office/officeart/2005/8/layout/vProcess5"/>
    <dgm:cxn modelId="{D78F3E3A-7102-41D5-81C2-049B52CA08E3}" type="presParOf" srcId="{6BA8CE4F-64F7-46AB-8F8E-5882014B3C48}" destId="{BD323C9F-1503-4A38-82F8-6240B5563372}" srcOrd="6" destOrd="0" presId="urn:microsoft.com/office/officeart/2005/8/layout/vProcess5"/>
    <dgm:cxn modelId="{59EADE38-610D-4EA6-A76A-BB0ED3C26AA4}" type="presParOf" srcId="{6BA8CE4F-64F7-46AB-8F8E-5882014B3C48}" destId="{DB2E7B34-E7E6-4C93-87A7-3A61D37963E7}" srcOrd="7" destOrd="0" presId="urn:microsoft.com/office/officeart/2005/8/layout/vProcess5"/>
    <dgm:cxn modelId="{F4BDC05D-A804-4C10-BC71-05E3E1F15117}" type="presParOf" srcId="{6BA8CE4F-64F7-46AB-8F8E-5882014B3C48}" destId="{EABD1B5A-DAAF-4871-9E5C-F94314E449B7}"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1.xml><?xml version="1.0" encoding="utf-8"?>
<dgm:dataModel xmlns:dgm="http://schemas.openxmlformats.org/drawingml/2006/diagram" xmlns:a="http://schemas.openxmlformats.org/drawingml/2006/main">
  <dgm:ptLst>
    <dgm:pt modelId="{11539584-4500-4F10-9D45-D275EC26CD49}" type="doc">
      <dgm:prSet loTypeId="urn:microsoft.com/office/officeart/2005/8/layout/matrix3" loCatId="matrix" qsTypeId="urn:microsoft.com/office/officeart/2005/8/quickstyle/simple4" qsCatId="simple" csTypeId="urn:microsoft.com/office/officeart/2005/8/colors/colorful1" csCatId="colorful"/>
      <dgm:spPr/>
      <dgm:t>
        <a:bodyPr/>
        <a:lstStyle/>
        <a:p>
          <a:endParaRPr lang="en-US"/>
        </a:p>
      </dgm:t>
    </dgm:pt>
    <dgm:pt modelId="{27DA4514-3E76-4C3E-8411-3D8DB7D6844B}">
      <dgm:prSet/>
      <dgm:spPr/>
      <dgm:t>
        <a:bodyPr/>
        <a:lstStyle/>
        <a:p>
          <a:r>
            <a:rPr lang="tr-TR"/>
            <a:t>Çoklu değişkenler kullanılmalı</a:t>
          </a:r>
          <a:endParaRPr lang="en-US"/>
        </a:p>
      </dgm:t>
    </dgm:pt>
    <dgm:pt modelId="{91D2BE60-2E4C-4717-A7F6-2CC6E88D861E}" type="parTrans" cxnId="{F526C08A-33B3-4CFF-A13D-346269DDB999}">
      <dgm:prSet/>
      <dgm:spPr/>
      <dgm:t>
        <a:bodyPr/>
        <a:lstStyle/>
        <a:p>
          <a:endParaRPr lang="en-US"/>
        </a:p>
      </dgm:t>
    </dgm:pt>
    <dgm:pt modelId="{E5F93CF0-0CF2-4CBA-A8CB-7C026D47C3ED}" type="sibTrans" cxnId="{F526C08A-33B3-4CFF-A13D-346269DDB999}">
      <dgm:prSet/>
      <dgm:spPr/>
      <dgm:t>
        <a:bodyPr/>
        <a:lstStyle/>
        <a:p>
          <a:endParaRPr lang="en-US"/>
        </a:p>
      </dgm:t>
    </dgm:pt>
    <dgm:pt modelId="{DDE3E8C0-E93A-418D-B0A3-841D0D49CDC6}">
      <dgm:prSet/>
      <dgm:spPr/>
      <dgm:t>
        <a:bodyPr/>
        <a:lstStyle/>
        <a:p>
          <a:r>
            <a:rPr lang="tr-TR"/>
            <a:t>Seçilecek değişkenler, sektöre, ülkeye ve iş modeline göre olmalı</a:t>
          </a:r>
          <a:endParaRPr lang="en-US"/>
        </a:p>
      </dgm:t>
    </dgm:pt>
    <dgm:pt modelId="{9591CE26-C8F4-4ECE-BB22-024E98DF0022}" type="parTrans" cxnId="{9194BEF7-7A33-49CB-AFBD-4F7C2AE99F54}">
      <dgm:prSet/>
      <dgm:spPr/>
      <dgm:t>
        <a:bodyPr/>
        <a:lstStyle/>
        <a:p>
          <a:endParaRPr lang="en-US"/>
        </a:p>
      </dgm:t>
    </dgm:pt>
    <dgm:pt modelId="{143961A1-9BFA-4BC6-98B6-229D9BF5F1DE}" type="sibTrans" cxnId="{9194BEF7-7A33-49CB-AFBD-4F7C2AE99F54}">
      <dgm:prSet/>
      <dgm:spPr/>
      <dgm:t>
        <a:bodyPr/>
        <a:lstStyle/>
        <a:p>
          <a:endParaRPr lang="en-US"/>
        </a:p>
      </dgm:t>
    </dgm:pt>
    <dgm:pt modelId="{7AC8EA20-3537-4FCF-AC7E-1913224E0D23}">
      <dgm:prSet/>
      <dgm:spPr/>
      <dgm:t>
        <a:bodyPr/>
        <a:lstStyle/>
        <a:p>
          <a:r>
            <a:rPr lang="tr-TR"/>
            <a:t>Hedeflenmeyen pazarın değerlendirilmesi yapılmamalı</a:t>
          </a:r>
          <a:endParaRPr lang="en-US"/>
        </a:p>
      </dgm:t>
    </dgm:pt>
    <dgm:pt modelId="{9001F7B6-D1C0-4BB0-BD34-5BD6E03996E6}" type="parTrans" cxnId="{CE055669-A855-48AB-83F0-497494FF8B9D}">
      <dgm:prSet/>
      <dgm:spPr/>
      <dgm:t>
        <a:bodyPr/>
        <a:lstStyle/>
        <a:p>
          <a:endParaRPr lang="en-US"/>
        </a:p>
      </dgm:t>
    </dgm:pt>
    <dgm:pt modelId="{5F02338E-1D15-4972-81CE-FF93BB77DD96}" type="sibTrans" cxnId="{CE055669-A855-48AB-83F0-497494FF8B9D}">
      <dgm:prSet/>
      <dgm:spPr/>
      <dgm:t>
        <a:bodyPr/>
        <a:lstStyle/>
        <a:p>
          <a:endParaRPr lang="en-US"/>
        </a:p>
      </dgm:t>
    </dgm:pt>
    <dgm:pt modelId="{F9EED9F0-F801-4B43-AA9A-5669CF970F72}">
      <dgm:prSet/>
      <dgm:spPr/>
      <dgm:t>
        <a:bodyPr/>
        <a:lstStyle/>
        <a:p>
          <a:r>
            <a:rPr lang="tr-TR"/>
            <a:t>Satın alma kural ve davranışlarının gözlemlenmesi, satın alma niyeti ve fiyat duyarlılıklarına göre daha önemli olabilir. </a:t>
          </a:r>
          <a:endParaRPr lang="en-US"/>
        </a:p>
      </dgm:t>
    </dgm:pt>
    <dgm:pt modelId="{8EA9B6FD-16FD-4476-9EB4-B0F34925DEE1}" type="parTrans" cxnId="{69EDF5EC-92DE-47B0-A124-37F27F988DFF}">
      <dgm:prSet/>
      <dgm:spPr/>
      <dgm:t>
        <a:bodyPr/>
        <a:lstStyle/>
        <a:p>
          <a:endParaRPr lang="en-US"/>
        </a:p>
      </dgm:t>
    </dgm:pt>
    <dgm:pt modelId="{E75EF2A5-E26C-4DC2-8A35-A8463A3A334C}" type="sibTrans" cxnId="{69EDF5EC-92DE-47B0-A124-37F27F988DFF}">
      <dgm:prSet/>
      <dgm:spPr/>
      <dgm:t>
        <a:bodyPr/>
        <a:lstStyle/>
        <a:p>
          <a:endParaRPr lang="en-US"/>
        </a:p>
      </dgm:t>
    </dgm:pt>
    <dgm:pt modelId="{F560733C-1E88-421B-8CBA-0EB0F1CA9F25}" type="pres">
      <dgm:prSet presAssocID="{11539584-4500-4F10-9D45-D275EC26CD49}" presName="matrix" presStyleCnt="0">
        <dgm:presLayoutVars>
          <dgm:chMax val="1"/>
          <dgm:dir/>
          <dgm:resizeHandles val="exact"/>
        </dgm:presLayoutVars>
      </dgm:prSet>
      <dgm:spPr/>
    </dgm:pt>
    <dgm:pt modelId="{93CD5457-DCF0-47EE-9027-01FAD3B975B2}" type="pres">
      <dgm:prSet presAssocID="{11539584-4500-4F10-9D45-D275EC26CD49}" presName="diamond" presStyleLbl="bgShp" presStyleIdx="0" presStyleCnt="1"/>
      <dgm:spPr/>
    </dgm:pt>
    <dgm:pt modelId="{D475249B-305A-4225-A6FF-3A784E42D643}" type="pres">
      <dgm:prSet presAssocID="{11539584-4500-4F10-9D45-D275EC26CD49}" presName="quad1" presStyleLbl="node1" presStyleIdx="0" presStyleCnt="4">
        <dgm:presLayoutVars>
          <dgm:chMax val="0"/>
          <dgm:chPref val="0"/>
          <dgm:bulletEnabled val="1"/>
        </dgm:presLayoutVars>
      </dgm:prSet>
      <dgm:spPr/>
    </dgm:pt>
    <dgm:pt modelId="{EB3EBA09-9246-4B74-958A-3A585B6CE519}" type="pres">
      <dgm:prSet presAssocID="{11539584-4500-4F10-9D45-D275EC26CD49}" presName="quad2" presStyleLbl="node1" presStyleIdx="1" presStyleCnt="4">
        <dgm:presLayoutVars>
          <dgm:chMax val="0"/>
          <dgm:chPref val="0"/>
          <dgm:bulletEnabled val="1"/>
        </dgm:presLayoutVars>
      </dgm:prSet>
      <dgm:spPr/>
    </dgm:pt>
    <dgm:pt modelId="{77434154-19B5-4DB0-BA16-C69EE8A71300}" type="pres">
      <dgm:prSet presAssocID="{11539584-4500-4F10-9D45-D275EC26CD49}" presName="quad3" presStyleLbl="node1" presStyleIdx="2" presStyleCnt="4">
        <dgm:presLayoutVars>
          <dgm:chMax val="0"/>
          <dgm:chPref val="0"/>
          <dgm:bulletEnabled val="1"/>
        </dgm:presLayoutVars>
      </dgm:prSet>
      <dgm:spPr/>
    </dgm:pt>
    <dgm:pt modelId="{6081C7B2-19D9-4E18-AB0E-361C77DF8A2D}" type="pres">
      <dgm:prSet presAssocID="{11539584-4500-4F10-9D45-D275EC26CD49}" presName="quad4" presStyleLbl="node1" presStyleIdx="3" presStyleCnt="4">
        <dgm:presLayoutVars>
          <dgm:chMax val="0"/>
          <dgm:chPref val="0"/>
          <dgm:bulletEnabled val="1"/>
        </dgm:presLayoutVars>
      </dgm:prSet>
      <dgm:spPr/>
    </dgm:pt>
  </dgm:ptLst>
  <dgm:cxnLst>
    <dgm:cxn modelId="{54448519-8882-4FAA-A1B3-CFF24E7DC6DC}" type="presOf" srcId="{F9EED9F0-F801-4B43-AA9A-5669CF970F72}" destId="{6081C7B2-19D9-4E18-AB0E-361C77DF8A2D}" srcOrd="0" destOrd="0" presId="urn:microsoft.com/office/officeart/2005/8/layout/matrix3"/>
    <dgm:cxn modelId="{CE055669-A855-48AB-83F0-497494FF8B9D}" srcId="{11539584-4500-4F10-9D45-D275EC26CD49}" destId="{7AC8EA20-3537-4FCF-AC7E-1913224E0D23}" srcOrd="2" destOrd="0" parTransId="{9001F7B6-D1C0-4BB0-BD34-5BD6E03996E6}" sibTransId="{5F02338E-1D15-4972-81CE-FF93BB77DD96}"/>
    <dgm:cxn modelId="{2097944B-DBC0-4B85-BEA3-1118F58FFAF5}" type="presOf" srcId="{11539584-4500-4F10-9D45-D275EC26CD49}" destId="{F560733C-1E88-421B-8CBA-0EB0F1CA9F25}" srcOrd="0" destOrd="0" presId="urn:microsoft.com/office/officeart/2005/8/layout/matrix3"/>
    <dgm:cxn modelId="{B0FF0B6F-2E51-46A4-999B-BF2FFE37A155}" type="presOf" srcId="{DDE3E8C0-E93A-418D-B0A3-841D0D49CDC6}" destId="{EB3EBA09-9246-4B74-958A-3A585B6CE519}" srcOrd="0" destOrd="0" presId="urn:microsoft.com/office/officeart/2005/8/layout/matrix3"/>
    <dgm:cxn modelId="{F526C08A-33B3-4CFF-A13D-346269DDB999}" srcId="{11539584-4500-4F10-9D45-D275EC26CD49}" destId="{27DA4514-3E76-4C3E-8411-3D8DB7D6844B}" srcOrd="0" destOrd="0" parTransId="{91D2BE60-2E4C-4717-A7F6-2CC6E88D861E}" sibTransId="{E5F93CF0-0CF2-4CBA-A8CB-7C026D47C3ED}"/>
    <dgm:cxn modelId="{4C182A8B-4767-4C47-A09D-B266E1AE17FC}" type="presOf" srcId="{7AC8EA20-3537-4FCF-AC7E-1913224E0D23}" destId="{77434154-19B5-4DB0-BA16-C69EE8A71300}" srcOrd="0" destOrd="0" presId="urn:microsoft.com/office/officeart/2005/8/layout/matrix3"/>
    <dgm:cxn modelId="{91506CBA-C2A9-4E43-A627-630CFC8F4BFC}" type="presOf" srcId="{27DA4514-3E76-4C3E-8411-3D8DB7D6844B}" destId="{D475249B-305A-4225-A6FF-3A784E42D643}" srcOrd="0" destOrd="0" presId="urn:microsoft.com/office/officeart/2005/8/layout/matrix3"/>
    <dgm:cxn modelId="{69EDF5EC-92DE-47B0-A124-37F27F988DFF}" srcId="{11539584-4500-4F10-9D45-D275EC26CD49}" destId="{F9EED9F0-F801-4B43-AA9A-5669CF970F72}" srcOrd="3" destOrd="0" parTransId="{8EA9B6FD-16FD-4476-9EB4-B0F34925DEE1}" sibTransId="{E75EF2A5-E26C-4DC2-8A35-A8463A3A334C}"/>
    <dgm:cxn modelId="{9194BEF7-7A33-49CB-AFBD-4F7C2AE99F54}" srcId="{11539584-4500-4F10-9D45-D275EC26CD49}" destId="{DDE3E8C0-E93A-418D-B0A3-841D0D49CDC6}" srcOrd="1" destOrd="0" parTransId="{9591CE26-C8F4-4ECE-BB22-024E98DF0022}" sibTransId="{143961A1-9BFA-4BC6-98B6-229D9BF5F1DE}"/>
    <dgm:cxn modelId="{D1BAD6B0-3454-4D41-B2D5-0B4795E0543F}" type="presParOf" srcId="{F560733C-1E88-421B-8CBA-0EB0F1CA9F25}" destId="{93CD5457-DCF0-47EE-9027-01FAD3B975B2}" srcOrd="0" destOrd="0" presId="urn:microsoft.com/office/officeart/2005/8/layout/matrix3"/>
    <dgm:cxn modelId="{D04BA883-BEF6-4B43-8BCD-6AB95DB6D43E}" type="presParOf" srcId="{F560733C-1E88-421B-8CBA-0EB0F1CA9F25}" destId="{D475249B-305A-4225-A6FF-3A784E42D643}" srcOrd="1" destOrd="0" presId="urn:microsoft.com/office/officeart/2005/8/layout/matrix3"/>
    <dgm:cxn modelId="{33C156AB-20C4-4530-A808-80903F3F68DC}" type="presParOf" srcId="{F560733C-1E88-421B-8CBA-0EB0F1CA9F25}" destId="{EB3EBA09-9246-4B74-958A-3A585B6CE519}" srcOrd="2" destOrd="0" presId="urn:microsoft.com/office/officeart/2005/8/layout/matrix3"/>
    <dgm:cxn modelId="{6C3D5BE7-768C-4352-8E2D-CDC4A2BD149F}" type="presParOf" srcId="{F560733C-1E88-421B-8CBA-0EB0F1CA9F25}" destId="{77434154-19B5-4DB0-BA16-C69EE8A71300}" srcOrd="3" destOrd="0" presId="urn:microsoft.com/office/officeart/2005/8/layout/matrix3"/>
    <dgm:cxn modelId="{80A8EE89-709E-4BF8-8ABA-88693E7A41CD}" type="presParOf" srcId="{F560733C-1E88-421B-8CBA-0EB0F1CA9F25}" destId="{6081C7B2-19D9-4E18-AB0E-361C77DF8A2D}" srcOrd="4" destOrd="0" presId="urn:microsoft.com/office/officeart/2005/8/layout/matrix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2.xml><?xml version="1.0" encoding="utf-8"?>
<dgm:dataModel xmlns:dgm="http://schemas.openxmlformats.org/drawingml/2006/diagram" xmlns:a="http://schemas.openxmlformats.org/drawingml/2006/main">
  <dgm:ptLst>
    <dgm:pt modelId="{D2986557-F0E2-4683-B2EF-624311D2DF01}" type="doc">
      <dgm:prSet loTypeId="urn:microsoft.com/office/officeart/2005/8/layout/list1" loCatId="list" qsTypeId="urn:microsoft.com/office/officeart/2005/8/quickstyle/simple5" qsCatId="simple" csTypeId="urn:microsoft.com/office/officeart/2005/8/colors/colorful2" csCatId="colorful"/>
      <dgm:spPr/>
      <dgm:t>
        <a:bodyPr/>
        <a:lstStyle/>
        <a:p>
          <a:endParaRPr lang="en-US"/>
        </a:p>
      </dgm:t>
    </dgm:pt>
    <dgm:pt modelId="{93781036-0FD8-4682-9848-7E831B209EE9}">
      <dgm:prSet/>
      <dgm:spPr/>
      <dgm:t>
        <a:bodyPr/>
        <a:lstStyle/>
        <a:p>
          <a:r>
            <a:rPr lang="tr-TR"/>
            <a:t>Faydaları</a:t>
          </a:r>
          <a:endParaRPr lang="en-US"/>
        </a:p>
      </dgm:t>
    </dgm:pt>
    <dgm:pt modelId="{EA17C402-BBC6-4775-A135-BCFD23B86527}" type="parTrans" cxnId="{8E12C85F-5671-4738-B1B0-3F5B250DE9E0}">
      <dgm:prSet/>
      <dgm:spPr/>
      <dgm:t>
        <a:bodyPr/>
        <a:lstStyle/>
        <a:p>
          <a:endParaRPr lang="en-US"/>
        </a:p>
      </dgm:t>
    </dgm:pt>
    <dgm:pt modelId="{ED744CED-665D-4BE8-96AC-6E1205EA6EE4}" type="sibTrans" cxnId="{8E12C85F-5671-4738-B1B0-3F5B250DE9E0}">
      <dgm:prSet/>
      <dgm:spPr/>
      <dgm:t>
        <a:bodyPr/>
        <a:lstStyle/>
        <a:p>
          <a:endParaRPr lang="en-US"/>
        </a:p>
      </dgm:t>
    </dgm:pt>
    <dgm:pt modelId="{188B7C71-67E7-4DBB-92D5-953853C47E60}">
      <dgm:prSet/>
      <dgm:spPr/>
      <dgm:t>
        <a:bodyPr/>
        <a:lstStyle/>
        <a:p>
          <a:r>
            <a:rPr lang="tr-TR"/>
            <a:t>Büyük bir örneklemden verinin toplanması</a:t>
          </a:r>
          <a:endParaRPr lang="en-US"/>
        </a:p>
      </dgm:t>
    </dgm:pt>
    <dgm:pt modelId="{53F90078-7B75-4D17-AD97-D6690AFCCD14}" type="parTrans" cxnId="{2D524D8D-2F06-4370-B60D-44C3FA982AFB}">
      <dgm:prSet/>
      <dgm:spPr/>
      <dgm:t>
        <a:bodyPr/>
        <a:lstStyle/>
        <a:p>
          <a:endParaRPr lang="en-US"/>
        </a:p>
      </dgm:t>
    </dgm:pt>
    <dgm:pt modelId="{2E13ED7E-F04E-4EE5-9FBA-BFD7CD0825CE}" type="sibTrans" cxnId="{2D524D8D-2F06-4370-B60D-44C3FA982AFB}">
      <dgm:prSet/>
      <dgm:spPr/>
      <dgm:t>
        <a:bodyPr/>
        <a:lstStyle/>
        <a:p>
          <a:endParaRPr lang="en-US"/>
        </a:p>
      </dgm:t>
    </dgm:pt>
    <dgm:pt modelId="{D352179A-E76B-419A-A3AD-966C7B1C32F2}">
      <dgm:prSet/>
      <dgm:spPr/>
      <dgm:t>
        <a:bodyPr/>
        <a:lstStyle/>
        <a:p>
          <a:r>
            <a:rPr lang="tr-TR"/>
            <a:t>Nitel ve Nicel verilerin elde edilebilme şansı</a:t>
          </a:r>
          <a:endParaRPr lang="en-US"/>
        </a:p>
      </dgm:t>
    </dgm:pt>
    <dgm:pt modelId="{0880F208-487C-4822-8E7D-AD5C3E2863BC}" type="parTrans" cxnId="{C0AD69D6-08A7-4E85-B25D-41E0F0C24A42}">
      <dgm:prSet/>
      <dgm:spPr/>
      <dgm:t>
        <a:bodyPr/>
        <a:lstStyle/>
        <a:p>
          <a:endParaRPr lang="en-US"/>
        </a:p>
      </dgm:t>
    </dgm:pt>
    <dgm:pt modelId="{C52F1DBA-CF51-484A-B5A9-61A40A41F57E}" type="sibTrans" cxnId="{C0AD69D6-08A7-4E85-B25D-41E0F0C24A42}">
      <dgm:prSet/>
      <dgm:spPr/>
      <dgm:t>
        <a:bodyPr/>
        <a:lstStyle/>
        <a:p>
          <a:endParaRPr lang="en-US"/>
        </a:p>
      </dgm:t>
    </dgm:pt>
    <dgm:pt modelId="{2D11EC03-90D2-4129-BFE3-6AD29D97BDA9}">
      <dgm:prSet/>
      <dgm:spPr/>
      <dgm:t>
        <a:bodyPr/>
        <a:lstStyle/>
        <a:p>
          <a:r>
            <a:rPr lang="tr-TR"/>
            <a:t>Önemli Noktalar</a:t>
          </a:r>
          <a:endParaRPr lang="en-US"/>
        </a:p>
      </dgm:t>
    </dgm:pt>
    <dgm:pt modelId="{B4060832-0842-4D9F-9D06-D0E1BA5B53E4}" type="parTrans" cxnId="{EADB966D-AB11-4073-910D-E93BE92671C5}">
      <dgm:prSet/>
      <dgm:spPr/>
      <dgm:t>
        <a:bodyPr/>
        <a:lstStyle/>
        <a:p>
          <a:endParaRPr lang="en-US"/>
        </a:p>
      </dgm:t>
    </dgm:pt>
    <dgm:pt modelId="{29BE7DA5-E311-4AD9-8E50-BCAD146C7C8B}" type="sibTrans" cxnId="{EADB966D-AB11-4073-910D-E93BE92671C5}">
      <dgm:prSet/>
      <dgm:spPr/>
      <dgm:t>
        <a:bodyPr/>
        <a:lstStyle/>
        <a:p>
          <a:endParaRPr lang="en-US"/>
        </a:p>
      </dgm:t>
    </dgm:pt>
    <dgm:pt modelId="{859CEBD7-F794-4EA3-B00E-25B96E0CF9BE}">
      <dgm:prSet/>
      <dgm:spPr/>
      <dgm:t>
        <a:bodyPr/>
        <a:lstStyle/>
        <a:p>
          <a:r>
            <a:rPr lang="tr-TR"/>
            <a:t>Cevaplayıcılar, cevaplamak istemeyebilir veya dürüst olmayabilir.</a:t>
          </a:r>
          <a:endParaRPr lang="en-US"/>
        </a:p>
      </dgm:t>
    </dgm:pt>
    <dgm:pt modelId="{A3C0DD41-44AC-4416-8D1A-7450F12FC17F}" type="parTrans" cxnId="{8EDCEBD6-18C2-49E2-BCA3-318680DDDFF7}">
      <dgm:prSet/>
      <dgm:spPr/>
      <dgm:t>
        <a:bodyPr/>
        <a:lstStyle/>
        <a:p>
          <a:endParaRPr lang="en-US"/>
        </a:p>
      </dgm:t>
    </dgm:pt>
    <dgm:pt modelId="{E977A376-B562-48CB-91DF-823388A6C263}" type="sibTrans" cxnId="{8EDCEBD6-18C2-49E2-BCA3-318680DDDFF7}">
      <dgm:prSet/>
      <dgm:spPr/>
      <dgm:t>
        <a:bodyPr/>
        <a:lstStyle/>
        <a:p>
          <a:endParaRPr lang="en-US"/>
        </a:p>
      </dgm:t>
    </dgm:pt>
    <dgm:pt modelId="{F91B524A-BC13-48A3-B6D4-F6ECFA2250FC}">
      <dgm:prSet/>
      <dgm:spPr/>
      <dgm:t>
        <a:bodyPr/>
        <a:lstStyle/>
        <a:p>
          <a:r>
            <a:rPr lang="tr-TR"/>
            <a:t>Çeviri zor olabilir. B</a:t>
          </a:r>
          <a:r>
            <a:rPr lang="en-US"/>
            <a:t>ack and parallel translations </a:t>
          </a:r>
          <a:r>
            <a:rPr lang="tr-TR"/>
            <a:t>yöntemi geçerlilik ve güvenilirlik için araştırmalarda kullanılır.</a:t>
          </a:r>
          <a:endParaRPr lang="en-US"/>
        </a:p>
      </dgm:t>
    </dgm:pt>
    <dgm:pt modelId="{29460BF0-0B58-431A-9A9B-2E408AF1F4B5}" type="parTrans" cxnId="{69C5C3A2-A569-438E-9AFA-7216EC44252F}">
      <dgm:prSet/>
      <dgm:spPr/>
      <dgm:t>
        <a:bodyPr/>
        <a:lstStyle/>
        <a:p>
          <a:endParaRPr lang="en-US"/>
        </a:p>
      </dgm:t>
    </dgm:pt>
    <dgm:pt modelId="{3FC4316A-EA44-48E1-9091-597900C93638}" type="sibTrans" cxnId="{69C5C3A2-A569-438E-9AFA-7216EC44252F}">
      <dgm:prSet/>
      <dgm:spPr/>
      <dgm:t>
        <a:bodyPr/>
        <a:lstStyle/>
        <a:p>
          <a:endParaRPr lang="en-US"/>
        </a:p>
      </dgm:t>
    </dgm:pt>
    <dgm:pt modelId="{2275D4F8-A390-483B-BE92-889BB6C6C995}" type="pres">
      <dgm:prSet presAssocID="{D2986557-F0E2-4683-B2EF-624311D2DF01}" presName="linear" presStyleCnt="0">
        <dgm:presLayoutVars>
          <dgm:dir/>
          <dgm:animLvl val="lvl"/>
          <dgm:resizeHandles val="exact"/>
        </dgm:presLayoutVars>
      </dgm:prSet>
      <dgm:spPr/>
    </dgm:pt>
    <dgm:pt modelId="{948EFAFA-8B32-4C50-B4AB-92BB9E6F0F9B}" type="pres">
      <dgm:prSet presAssocID="{93781036-0FD8-4682-9848-7E831B209EE9}" presName="parentLin" presStyleCnt="0"/>
      <dgm:spPr/>
    </dgm:pt>
    <dgm:pt modelId="{4A921477-21F0-4E0B-AAE9-1094DCF20AED}" type="pres">
      <dgm:prSet presAssocID="{93781036-0FD8-4682-9848-7E831B209EE9}" presName="parentLeftMargin" presStyleLbl="node1" presStyleIdx="0" presStyleCnt="2"/>
      <dgm:spPr/>
    </dgm:pt>
    <dgm:pt modelId="{F874EE93-5219-4803-AB91-6E3AFEFD19A7}" type="pres">
      <dgm:prSet presAssocID="{93781036-0FD8-4682-9848-7E831B209EE9}" presName="parentText" presStyleLbl="node1" presStyleIdx="0" presStyleCnt="2">
        <dgm:presLayoutVars>
          <dgm:chMax val="0"/>
          <dgm:bulletEnabled val="1"/>
        </dgm:presLayoutVars>
      </dgm:prSet>
      <dgm:spPr/>
    </dgm:pt>
    <dgm:pt modelId="{1AA3D5E2-F9B0-45D9-8AA0-9C379F68B143}" type="pres">
      <dgm:prSet presAssocID="{93781036-0FD8-4682-9848-7E831B209EE9}" presName="negativeSpace" presStyleCnt="0"/>
      <dgm:spPr/>
    </dgm:pt>
    <dgm:pt modelId="{C47959BF-1AD8-403E-913D-434E6138D9A5}" type="pres">
      <dgm:prSet presAssocID="{93781036-0FD8-4682-9848-7E831B209EE9}" presName="childText" presStyleLbl="conFgAcc1" presStyleIdx="0" presStyleCnt="2">
        <dgm:presLayoutVars>
          <dgm:bulletEnabled val="1"/>
        </dgm:presLayoutVars>
      </dgm:prSet>
      <dgm:spPr/>
    </dgm:pt>
    <dgm:pt modelId="{B8A04413-BA15-4666-AFD7-42B57CE6F1F0}" type="pres">
      <dgm:prSet presAssocID="{ED744CED-665D-4BE8-96AC-6E1205EA6EE4}" presName="spaceBetweenRectangles" presStyleCnt="0"/>
      <dgm:spPr/>
    </dgm:pt>
    <dgm:pt modelId="{972B5D59-69FA-4FB0-AF9E-2982A970B449}" type="pres">
      <dgm:prSet presAssocID="{2D11EC03-90D2-4129-BFE3-6AD29D97BDA9}" presName="parentLin" presStyleCnt="0"/>
      <dgm:spPr/>
    </dgm:pt>
    <dgm:pt modelId="{9CEF391F-3A68-43BF-B238-27950C78DC6A}" type="pres">
      <dgm:prSet presAssocID="{2D11EC03-90D2-4129-BFE3-6AD29D97BDA9}" presName="parentLeftMargin" presStyleLbl="node1" presStyleIdx="0" presStyleCnt="2"/>
      <dgm:spPr/>
    </dgm:pt>
    <dgm:pt modelId="{A38E431F-1882-421C-A7D7-1FDCD1D951F8}" type="pres">
      <dgm:prSet presAssocID="{2D11EC03-90D2-4129-BFE3-6AD29D97BDA9}" presName="parentText" presStyleLbl="node1" presStyleIdx="1" presStyleCnt="2">
        <dgm:presLayoutVars>
          <dgm:chMax val="0"/>
          <dgm:bulletEnabled val="1"/>
        </dgm:presLayoutVars>
      </dgm:prSet>
      <dgm:spPr/>
    </dgm:pt>
    <dgm:pt modelId="{9CF0BF5B-9D7C-4AC5-BBE2-7E8762D14878}" type="pres">
      <dgm:prSet presAssocID="{2D11EC03-90D2-4129-BFE3-6AD29D97BDA9}" presName="negativeSpace" presStyleCnt="0"/>
      <dgm:spPr/>
    </dgm:pt>
    <dgm:pt modelId="{967712F9-DED0-4D26-A7FE-9310E9F95F13}" type="pres">
      <dgm:prSet presAssocID="{2D11EC03-90D2-4129-BFE3-6AD29D97BDA9}" presName="childText" presStyleLbl="conFgAcc1" presStyleIdx="1" presStyleCnt="2">
        <dgm:presLayoutVars>
          <dgm:bulletEnabled val="1"/>
        </dgm:presLayoutVars>
      </dgm:prSet>
      <dgm:spPr/>
    </dgm:pt>
  </dgm:ptLst>
  <dgm:cxnLst>
    <dgm:cxn modelId="{BFC09D22-7849-4F8D-9A61-B29423D583DC}" type="presOf" srcId="{188B7C71-67E7-4DBB-92D5-953853C47E60}" destId="{C47959BF-1AD8-403E-913D-434E6138D9A5}" srcOrd="0" destOrd="0" presId="urn:microsoft.com/office/officeart/2005/8/layout/list1"/>
    <dgm:cxn modelId="{5B75F323-147F-407D-97A2-9D8264E29964}" type="presOf" srcId="{D352179A-E76B-419A-A3AD-966C7B1C32F2}" destId="{C47959BF-1AD8-403E-913D-434E6138D9A5}" srcOrd="0" destOrd="1" presId="urn:microsoft.com/office/officeart/2005/8/layout/list1"/>
    <dgm:cxn modelId="{8E12C85F-5671-4738-B1B0-3F5B250DE9E0}" srcId="{D2986557-F0E2-4683-B2EF-624311D2DF01}" destId="{93781036-0FD8-4682-9848-7E831B209EE9}" srcOrd="0" destOrd="0" parTransId="{EA17C402-BBC6-4775-A135-BCFD23B86527}" sibTransId="{ED744CED-665D-4BE8-96AC-6E1205EA6EE4}"/>
    <dgm:cxn modelId="{D8434260-BCCE-41C3-83DC-346682181030}" type="presOf" srcId="{93781036-0FD8-4682-9848-7E831B209EE9}" destId="{F874EE93-5219-4803-AB91-6E3AFEFD19A7}" srcOrd="1" destOrd="0" presId="urn:microsoft.com/office/officeart/2005/8/layout/list1"/>
    <dgm:cxn modelId="{9F06A145-C58C-431F-B3F7-1EFC2040A54F}" type="presOf" srcId="{2D11EC03-90D2-4129-BFE3-6AD29D97BDA9}" destId="{9CEF391F-3A68-43BF-B238-27950C78DC6A}" srcOrd="0" destOrd="0" presId="urn:microsoft.com/office/officeart/2005/8/layout/list1"/>
    <dgm:cxn modelId="{EADB966D-AB11-4073-910D-E93BE92671C5}" srcId="{D2986557-F0E2-4683-B2EF-624311D2DF01}" destId="{2D11EC03-90D2-4129-BFE3-6AD29D97BDA9}" srcOrd="1" destOrd="0" parTransId="{B4060832-0842-4D9F-9D06-D0E1BA5B53E4}" sibTransId="{29BE7DA5-E311-4AD9-8E50-BCAD146C7C8B}"/>
    <dgm:cxn modelId="{C7CD9076-99FE-4638-9041-6A7743541493}" type="presOf" srcId="{859CEBD7-F794-4EA3-B00E-25B96E0CF9BE}" destId="{967712F9-DED0-4D26-A7FE-9310E9F95F13}" srcOrd="0" destOrd="0" presId="urn:microsoft.com/office/officeart/2005/8/layout/list1"/>
    <dgm:cxn modelId="{2D524D8D-2F06-4370-B60D-44C3FA982AFB}" srcId="{93781036-0FD8-4682-9848-7E831B209EE9}" destId="{188B7C71-67E7-4DBB-92D5-953853C47E60}" srcOrd="0" destOrd="0" parTransId="{53F90078-7B75-4D17-AD97-D6690AFCCD14}" sibTransId="{2E13ED7E-F04E-4EE5-9FBA-BFD7CD0825CE}"/>
    <dgm:cxn modelId="{086A9293-FA96-42B2-B218-13B12B19CBA7}" type="presOf" srcId="{93781036-0FD8-4682-9848-7E831B209EE9}" destId="{4A921477-21F0-4E0B-AAE9-1094DCF20AED}" srcOrd="0" destOrd="0" presId="urn:microsoft.com/office/officeart/2005/8/layout/list1"/>
    <dgm:cxn modelId="{E125109F-358A-4078-9F77-F48A4868988B}" type="presOf" srcId="{2D11EC03-90D2-4129-BFE3-6AD29D97BDA9}" destId="{A38E431F-1882-421C-A7D7-1FDCD1D951F8}" srcOrd="1" destOrd="0" presId="urn:microsoft.com/office/officeart/2005/8/layout/list1"/>
    <dgm:cxn modelId="{69C5C3A2-A569-438E-9AFA-7216EC44252F}" srcId="{2D11EC03-90D2-4129-BFE3-6AD29D97BDA9}" destId="{F91B524A-BC13-48A3-B6D4-F6ECFA2250FC}" srcOrd="1" destOrd="0" parTransId="{29460BF0-0B58-431A-9A9B-2E408AF1F4B5}" sibTransId="{3FC4316A-EA44-48E1-9091-597900C93638}"/>
    <dgm:cxn modelId="{3704E7CA-AB61-485D-AC2D-55990B049C32}" type="presOf" srcId="{F91B524A-BC13-48A3-B6D4-F6ECFA2250FC}" destId="{967712F9-DED0-4D26-A7FE-9310E9F95F13}" srcOrd="0" destOrd="1" presId="urn:microsoft.com/office/officeart/2005/8/layout/list1"/>
    <dgm:cxn modelId="{C0AD69D6-08A7-4E85-B25D-41E0F0C24A42}" srcId="{93781036-0FD8-4682-9848-7E831B209EE9}" destId="{D352179A-E76B-419A-A3AD-966C7B1C32F2}" srcOrd="1" destOrd="0" parTransId="{0880F208-487C-4822-8E7D-AD5C3E2863BC}" sibTransId="{C52F1DBA-CF51-484A-B5A9-61A40A41F57E}"/>
    <dgm:cxn modelId="{8EDCEBD6-18C2-49E2-BCA3-318680DDDFF7}" srcId="{2D11EC03-90D2-4129-BFE3-6AD29D97BDA9}" destId="{859CEBD7-F794-4EA3-B00E-25B96E0CF9BE}" srcOrd="0" destOrd="0" parTransId="{A3C0DD41-44AC-4416-8D1A-7450F12FC17F}" sibTransId="{E977A376-B562-48CB-91DF-823388A6C263}"/>
    <dgm:cxn modelId="{E28EFEDA-FD78-4129-A657-24BFD24DE4DC}" type="presOf" srcId="{D2986557-F0E2-4683-B2EF-624311D2DF01}" destId="{2275D4F8-A390-483B-BE92-889BB6C6C995}" srcOrd="0" destOrd="0" presId="urn:microsoft.com/office/officeart/2005/8/layout/list1"/>
    <dgm:cxn modelId="{841D5D98-1266-427B-806B-07A54DC60BBE}" type="presParOf" srcId="{2275D4F8-A390-483B-BE92-889BB6C6C995}" destId="{948EFAFA-8B32-4C50-B4AB-92BB9E6F0F9B}" srcOrd="0" destOrd="0" presId="urn:microsoft.com/office/officeart/2005/8/layout/list1"/>
    <dgm:cxn modelId="{9CE14C4B-AF46-4A92-ABC0-911690D03AEB}" type="presParOf" srcId="{948EFAFA-8B32-4C50-B4AB-92BB9E6F0F9B}" destId="{4A921477-21F0-4E0B-AAE9-1094DCF20AED}" srcOrd="0" destOrd="0" presId="urn:microsoft.com/office/officeart/2005/8/layout/list1"/>
    <dgm:cxn modelId="{3690A286-9264-42F2-8ADF-D67AE6C7C026}" type="presParOf" srcId="{948EFAFA-8B32-4C50-B4AB-92BB9E6F0F9B}" destId="{F874EE93-5219-4803-AB91-6E3AFEFD19A7}" srcOrd="1" destOrd="0" presId="urn:microsoft.com/office/officeart/2005/8/layout/list1"/>
    <dgm:cxn modelId="{BD5656CC-B46E-4ED7-B505-17B6652B8748}" type="presParOf" srcId="{2275D4F8-A390-483B-BE92-889BB6C6C995}" destId="{1AA3D5E2-F9B0-45D9-8AA0-9C379F68B143}" srcOrd="1" destOrd="0" presId="urn:microsoft.com/office/officeart/2005/8/layout/list1"/>
    <dgm:cxn modelId="{18854B87-A1F7-44B7-8F9E-96A5D9311464}" type="presParOf" srcId="{2275D4F8-A390-483B-BE92-889BB6C6C995}" destId="{C47959BF-1AD8-403E-913D-434E6138D9A5}" srcOrd="2" destOrd="0" presId="urn:microsoft.com/office/officeart/2005/8/layout/list1"/>
    <dgm:cxn modelId="{7960275E-498C-45C3-967F-FEF1EE269E82}" type="presParOf" srcId="{2275D4F8-A390-483B-BE92-889BB6C6C995}" destId="{B8A04413-BA15-4666-AFD7-42B57CE6F1F0}" srcOrd="3" destOrd="0" presId="urn:microsoft.com/office/officeart/2005/8/layout/list1"/>
    <dgm:cxn modelId="{C89CF825-520D-4EB6-9172-6612F1EE2D6E}" type="presParOf" srcId="{2275D4F8-A390-483B-BE92-889BB6C6C995}" destId="{972B5D59-69FA-4FB0-AF9E-2982A970B449}" srcOrd="4" destOrd="0" presId="urn:microsoft.com/office/officeart/2005/8/layout/list1"/>
    <dgm:cxn modelId="{7FA54B91-1FC9-465C-80E4-5783E15EE8A9}" type="presParOf" srcId="{972B5D59-69FA-4FB0-AF9E-2982A970B449}" destId="{9CEF391F-3A68-43BF-B238-27950C78DC6A}" srcOrd="0" destOrd="0" presId="urn:microsoft.com/office/officeart/2005/8/layout/list1"/>
    <dgm:cxn modelId="{B83DA300-2F5B-4295-AE67-DAE3C01621B1}" type="presParOf" srcId="{972B5D59-69FA-4FB0-AF9E-2982A970B449}" destId="{A38E431F-1882-421C-A7D7-1FDCD1D951F8}" srcOrd="1" destOrd="0" presId="urn:microsoft.com/office/officeart/2005/8/layout/list1"/>
    <dgm:cxn modelId="{287AE281-30F3-4218-ACC7-4327B8DCD287}" type="presParOf" srcId="{2275D4F8-A390-483B-BE92-889BB6C6C995}" destId="{9CF0BF5B-9D7C-4AC5-BBE2-7E8762D14878}" srcOrd="5" destOrd="0" presId="urn:microsoft.com/office/officeart/2005/8/layout/list1"/>
    <dgm:cxn modelId="{BC5D729B-4991-492E-B2EA-E7D6CF72AB32}" type="presParOf" srcId="{2275D4F8-A390-483B-BE92-889BB6C6C995}" destId="{967712F9-DED0-4D26-A7FE-9310E9F95F13}" srcOrd="6"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3.xml><?xml version="1.0" encoding="utf-8"?>
<dgm:dataModel xmlns:dgm="http://schemas.openxmlformats.org/drawingml/2006/diagram" xmlns:a="http://schemas.openxmlformats.org/drawingml/2006/main">
  <dgm:ptLst>
    <dgm:pt modelId="{8923DA3E-829A-4BAC-A9E2-A3C32CE7AA24}"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C1F87A49-B68C-4C57-B991-3789424C8E05}">
      <dgm:prSet/>
      <dgm:spPr/>
      <dgm:t>
        <a:bodyPr/>
        <a:lstStyle/>
        <a:p>
          <a:pPr>
            <a:lnSpc>
              <a:spcPct val="100000"/>
            </a:lnSpc>
          </a:pPr>
          <a:r>
            <a:rPr lang="tr-TR"/>
            <a:t>Raporda, 1. adımda ifade edilen araştırma problemine cevap aranmaktadır.</a:t>
          </a:r>
          <a:endParaRPr lang="en-US"/>
        </a:p>
      </dgm:t>
    </dgm:pt>
    <dgm:pt modelId="{21318AF1-0653-45B1-9663-68E92764B9A5}" type="parTrans" cxnId="{1301CA87-6D03-40AB-B587-DD4E0B9722A7}">
      <dgm:prSet/>
      <dgm:spPr/>
      <dgm:t>
        <a:bodyPr/>
        <a:lstStyle/>
        <a:p>
          <a:endParaRPr lang="en-US"/>
        </a:p>
      </dgm:t>
    </dgm:pt>
    <dgm:pt modelId="{F63DDB19-D056-4F38-BD28-9F77CC5044B2}" type="sibTrans" cxnId="{1301CA87-6D03-40AB-B587-DD4E0B9722A7}">
      <dgm:prSet/>
      <dgm:spPr/>
      <dgm:t>
        <a:bodyPr/>
        <a:lstStyle/>
        <a:p>
          <a:endParaRPr lang="en-US"/>
        </a:p>
      </dgm:t>
    </dgm:pt>
    <dgm:pt modelId="{6A0246BD-B2F2-452A-8F84-25C1A854B477}">
      <dgm:prSet/>
      <dgm:spPr/>
      <dgm:t>
        <a:bodyPr/>
        <a:lstStyle/>
        <a:p>
          <a:pPr>
            <a:lnSpc>
              <a:spcPct val="100000"/>
            </a:lnSpc>
          </a:pPr>
          <a:r>
            <a:rPr lang="tr-TR"/>
            <a:t>Yöneticiler için mutlaka kısa özet yer almalıdır.</a:t>
          </a:r>
          <a:endParaRPr lang="en-US"/>
        </a:p>
      </dgm:t>
    </dgm:pt>
    <dgm:pt modelId="{E89FB1DB-FFE5-4D3D-AAC2-39A780F77A28}" type="parTrans" cxnId="{B488B910-8D34-4595-A0EB-2A6BD4EB9FF4}">
      <dgm:prSet/>
      <dgm:spPr/>
      <dgm:t>
        <a:bodyPr/>
        <a:lstStyle/>
        <a:p>
          <a:endParaRPr lang="en-US"/>
        </a:p>
      </dgm:t>
    </dgm:pt>
    <dgm:pt modelId="{C5A777D2-6E29-4458-94EF-5357A9523A9B}" type="sibTrans" cxnId="{B488B910-8D34-4595-A0EB-2A6BD4EB9FF4}">
      <dgm:prSet/>
      <dgm:spPr/>
      <dgm:t>
        <a:bodyPr/>
        <a:lstStyle/>
        <a:p>
          <a:endParaRPr lang="en-US"/>
        </a:p>
      </dgm:t>
    </dgm:pt>
    <dgm:pt modelId="{59E72876-9BCC-4E58-AAE0-269A766A8591}" type="pres">
      <dgm:prSet presAssocID="{8923DA3E-829A-4BAC-A9E2-A3C32CE7AA24}" presName="root" presStyleCnt="0">
        <dgm:presLayoutVars>
          <dgm:dir/>
          <dgm:resizeHandles val="exact"/>
        </dgm:presLayoutVars>
      </dgm:prSet>
      <dgm:spPr/>
    </dgm:pt>
    <dgm:pt modelId="{86AAF6E1-377B-42EA-960F-F9B8F1C330F9}" type="pres">
      <dgm:prSet presAssocID="{C1F87A49-B68C-4C57-B991-3789424C8E05}" presName="compNode" presStyleCnt="0"/>
      <dgm:spPr/>
    </dgm:pt>
    <dgm:pt modelId="{3AF66030-8EA6-4BEF-9ACB-2514330DD921}" type="pres">
      <dgm:prSet presAssocID="{C1F87A49-B68C-4C57-B991-3789424C8E05}"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Sohbet"/>
        </a:ext>
      </dgm:extLst>
    </dgm:pt>
    <dgm:pt modelId="{6C17F27C-8B70-4294-AA89-93AB7E20D53A}" type="pres">
      <dgm:prSet presAssocID="{C1F87A49-B68C-4C57-B991-3789424C8E05}" presName="spaceRect" presStyleCnt="0"/>
      <dgm:spPr/>
    </dgm:pt>
    <dgm:pt modelId="{8DDCAB5B-B47A-4F35-9EAD-921840BD45BD}" type="pres">
      <dgm:prSet presAssocID="{C1F87A49-B68C-4C57-B991-3789424C8E05}" presName="textRect" presStyleLbl="revTx" presStyleIdx="0" presStyleCnt="2">
        <dgm:presLayoutVars>
          <dgm:chMax val="1"/>
          <dgm:chPref val="1"/>
        </dgm:presLayoutVars>
      </dgm:prSet>
      <dgm:spPr/>
    </dgm:pt>
    <dgm:pt modelId="{D307EE1E-0E8E-4CA7-942C-1CF790A8A9A7}" type="pres">
      <dgm:prSet presAssocID="{F63DDB19-D056-4F38-BD28-9F77CC5044B2}" presName="sibTrans" presStyleCnt="0"/>
      <dgm:spPr/>
    </dgm:pt>
    <dgm:pt modelId="{D8E199FC-F728-4E08-BCA2-4C6D4E26AD38}" type="pres">
      <dgm:prSet presAssocID="{6A0246BD-B2F2-452A-8F84-25C1A854B477}" presName="compNode" presStyleCnt="0"/>
      <dgm:spPr/>
    </dgm:pt>
    <dgm:pt modelId="{21A6E3CF-7F6A-46D7-910E-2E7110729A90}" type="pres">
      <dgm:prSet presAssocID="{6A0246BD-B2F2-452A-8F84-25C1A854B477}"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Toplantı"/>
        </a:ext>
      </dgm:extLst>
    </dgm:pt>
    <dgm:pt modelId="{154C87D3-FBA9-4675-ABAD-4A6B3ECA2200}" type="pres">
      <dgm:prSet presAssocID="{6A0246BD-B2F2-452A-8F84-25C1A854B477}" presName="spaceRect" presStyleCnt="0"/>
      <dgm:spPr/>
    </dgm:pt>
    <dgm:pt modelId="{7CCB000D-C471-41BC-BA9C-50E5F6B2FE2B}" type="pres">
      <dgm:prSet presAssocID="{6A0246BD-B2F2-452A-8F84-25C1A854B477}" presName="textRect" presStyleLbl="revTx" presStyleIdx="1" presStyleCnt="2">
        <dgm:presLayoutVars>
          <dgm:chMax val="1"/>
          <dgm:chPref val="1"/>
        </dgm:presLayoutVars>
      </dgm:prSet>
      <dgm:spPr/>
    </dgm:pt>
  </dgm:ptLst>
  <dgm:cxnLst>
    <dgm:cxn modelId="{B488B910-8D34-4595-A0EB-2A6BD4EB9FF4}" srcId="{8923DA3E-829A-4BAC-A9E2-A3C32CE7AA24}" destId="{6A0246BD-B2F2-452A-8F84-25C1A854B477}" srcOrd="1" destOrd="0" parTransId="{E89FB1DB-FFE5-4D3D-AAC2-39A780F77A28}" sibTransId="{C5A777D2-6E29-4458-94EF-5357A9523A9B}"/>
    <dgm:cxn modelId="{BDE6D97F-53D4-4A00-8725-B97AFB844576}" type="presOf" srcId="{8923DA3E-829A-4BAC-A9E2-A3C32CE7AA24}" destId="{59E72876-9BCC-4E58-AAE0-269A766A8591}" srcOrd="0" destOrd="0" presId="urn:microsoft.com/office/officeart/2018/2/layout/IconLabelList"/>
    <dgm:cxn modelId="{7EDAC484-1B1A-40CE-9926-6800DDDE6F49}" type="presOf" srcId="{6A0246BD-B2F2-452A-8F84-25C1A854B477}" destId="{7CCB000D-C471-41BC-BA9C-50E5F6B2FE2B}" srcOrd="0" destOrd="0" presId="urn:microsoft.com/office/officeart/2018/2/layout/IconLabelList"/>
    <dgm:cxn modelId="{1301CA87-6D03-40AB-B587-DD4E0B9722A7}" srcId="{8923DA3E-829A-4BAC-A9E2-A3C32CE7AA24}" destId="{C1F87A49-B68C-4C57-B991-3789424C8E05}" srcOrd="0" destOrd="0" parTransId="{21318AF1-0653-45B1-9663-68E92764B9A5}" sibTransId="{F63DDB19-D056-4F38-BD28-9F77CC5044B2}"/>
    <dgm:cxn modelId="{5D6570F5-79FC-45E7-9812-1B50ADD7AA81}" type="presOf" srcId="{C1F87A49-B68C-4C57-B991-3789424C8E05}" destId="{8DDCAB5B-B47A-4F35-9EAD-921840BD45BD}" srcOrd="0" destOrd="0" presId="urn:microsoft.com/office/officeart/2018/2/layout/IconLabelList"/>
    <dgm:cxn modelId="{9485BB21-39B5-41F0-B4DF-4D608E0FF816}" type="presParOf" srcId="{59E72876-9BCC-4E58-AAE0-269A766A8591}" destId="{86AAF6E1-377B-42EA-960F-F9B8F1C330F9}" srcOrd="0" destOrd="0" presId="urn:microsoft.com/office/officeart/2018/2/layout/IconLabelList"/>
    <dgm:cxn modelId="{9564559F-9B25-461A-BB61-19E9F69025D6}" type="presParOf" srcId="{86AAF6E1-377B-42EA-960F-F9B8F1C330F9}" destId="{3AF66030-8EA6-4BEF-9ACB-2514330DD921}" srcOrd="0" destOrd="0" presId="urn:microsoft.com/office/officeart/2018/2/layout/IconLabelList"/>
    <dgm:cxn modelId="{169E5D5E-4EA4-4482-AC34-2D07C4A2E447}" type="presParOf" srcId="{86AAF6E1-377B-42EA-960F-F9B8F1C330F9}" destId="{6C17F27C-8B70-4294-AA89-93AB7E20D53A}" srcOrd="1" destOrd="0" presId="urn:microsoft.com/office/officeart/2018/2/layout/IconLabelList"/>
    <dgm:cxn modelId="{BFAA19AA-D880-4B57-A7BE-2A026E0DAC81}" type="presParOf" srcId="{86AAF6E1-377B-42EA-960F-F9B8F1C330F9}" destId="{8DDCAB5B-B47A-4F35-9EAD-921840BD45BD}" srcOrd="2" destOrd="0" presId="urn:microsoft.com/office/officeart/2018/2/layout/IconLabelList"/>
    <dgm:cxn modelId="{7D4A87C1-591C-4FEB-90B3-F2A145B8111A}" type="presParOf" srcId="{59E72876-9BCC-4E58-AAE0-269A766A8591}" destId="{D307EE1E-0E8E-4CA7-942C-1CF790A8A9A7}" srcOrd="1" destOrd="0" presId="urn:microsoft.com/office/officeart/2018/2/layout/IconLabelList"/>
    <dgm:cxn modelId="{749ECE29-D2CC-40DB-8D42-CC365C473B1F}" type="presParOf" srcId="{59E72876-9BCC-4E58-AAE0-269A766A8591}" destId="{D8E199FC-F728-4E08-BCA2-4C6D4E26AD38}" srcOrd="2" destOrd="0" presId="urn:microsoft.com/office/officeart/2018/2/layout/IconLabelList"/>
    <dgm:cxn modelId="{7FF26E5A-D228-494C-B0B2-438FD31AFD24}" type="presParOf" srcId="{D8E199FC-F728-4E08-BCA2-4C6D4E26AD38}" destId="{21A6E3CF-7F6A-46D7-910E-2E7110729A90}" srcOrd="0" destOrd="0" presId="urn:microsoft.com/office/officeart/2018/2/layout/IconLabelList"/>
    <dgm:cxn modelId="{A03631E7-E2EF-47DC-BD44-04B2684A22BC}" type="presParOf" srcId="{D8E199FC-F728-4E08-BCA2-4C6D4E26AD38}" destId="{154C87D3-FBA9-4675-ABAD-4A6B3ECA2200}" srcOrd="1" destOrd="0" presId="urn:microsoft.com/office/officeart/2018/2/layout/IconLabelList"/>
    <dgm:cxn modelId="{2963FB87-C986-4687-858F-E6591A18EC15}" type="presParOf" srcId="{D8E199FC-F728-4E08-BCA2-4C6D4E26AD38}" destId="{7CCB000D-C471-41BC-BA9C-50E5F6B2FE2B}"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4.xml><?xml version="1.0" encoding="utf-8"?>
<dgm:dataModel xmlns:dgm="http://schemas.openxmlformats.org/drawingml/2006/diagram" xmlns:a="http://schemas.openxmlformats.org/drawingml/2006/main">
  <dgm:ptLst>
    <dgm:pt modelId="{ACDD1413-CA59-4906-B90D-62E6608621D7}" type="doc">
      <dgm:prSet loTypeId="urn:microsoft.com/office/officeart/2005/8/layout/arrow5" loCatId="relationship" qsTypeId="urn:microsoft.com/office/officeart/2005/8/quickstyle/simple1" qsCatId="simple" csTypeId="urn:microsoft.com/office/officeart/2005/8/colors/accent1_2" csCatId="accent1"/>
      <dgm:spPr/>
      <dgm:t>
        <a:bodyPr/>
        <a:lstStyle/>
        <a:p>
          <a:endParaRPr lang="en-US"/>
        </a:p>
      </dgm:t>
    </dgm:pt>
    <dgm:pt modelId="{0CFBA319-E94F-4BC5-A62B-4F12EDE1F216}">
      <dgm:prSet/>
      <dgm:spPr/>
      <dgm:t>
        <a:bodyPr/>
        <a:lstStyle/>
        <a:p>
          <a:r>
            <a:rPr lang="tr-TR"/>
            <a:t>Pazar bölümlendirme, hedef pazarın seçimi ve konumlandırma</a:t>
          </a:r>
          <a:endParaRPr lang="en-US"/>
        </a:p>
      </dgm:t>
    </dgm:pt>
    <dgm:pt modelId="{5E48C472-9862-4D26-9E61-0DAEE49ABD24}" type="parTrans" cxnId="{1EF9A9FB-1499-40D4-82DC-915D3F45E820}">
      <dgm:prSet/>
      <dgm:spPr/>
      <dgm:t>
        <a:bodyPr/>
        <a:lstStyle/>
        <a:p>
          <a:endParaRPr lang="en-US"/>
        </a:p>
      </dgm:t>
    </dgm:pt>
    <dgm:pt modelId="{B2B5ED69-64C4-43B7-B26D-5D8A442B314B}" type="sibTrans" cxnId="{1EF9A9FB-1499-40D4-82DC-915D3F45E820}">
      <dgm:prSet/>
      <dgm:spPr/>
      <dgm:t>
        <a:bodyPr/>
        <a:lstStyle/>
        <a:p>
          <a:endParaRPr lang="en-US"/>
        </a:p>
      </dgm:t>
    </dgm:pt>
    <dgm:pt modelId="{3242912D-96BB-4E5D-A3B1-FB8E06CFE407}">
      <dgm:prSet/>
      <dgm:spPr/>
      <dgm:t>
        <a:bodyPr/>
        <a:lstStyle/>
        <a:p>
          <a:r>
            <a:rPr lang="tr-TR"/>
            <a:t>Ürün/marka geliştirme</a:t>
          </a:r>
          <a:endParaRPr lang="en-US"/>
        </a:p>
      </dgm:t>
    </dgm:pt>
    <dgm:pt modelId="{2684E5A0-A12E-4EFE-AF39-9760B49E5801}" type="parTrans" cxnId="{A16C8252-097D-48C8-A1DE-D26C5C9B7D71}">
      <dgm:prSet/>
      <dgm:spPr/>
      <dgm:t>
        <a:bodyPr/>
        <a:lstStyle/>
        <a:p>
          <a:endParaRPr lang="en-US"/>
        </a:p>
      </dgm:t>
    </dgm:pt>
    <dgm:pt modelId="{1AC171C7-8B2F-4725-8B4C-0CCF798E6CE5}" type="sibTrans" cxnId="{A16C8252-097D-48C8-A1DE-D26C5C9B7D71}">
      <dgm:prSet/>
      <dgm:spPr/>
      <dgm:t>
        <a:bodyPr/>
        <a:lstStyle/>
        <a:p>
          <a:endParaRPr lang="en-US"/>
        </a:p>
      </dgm:t>
    </dgm:pt>
    <dgm:pt modelId="{7B54B471-DF6F-4E53-A9B2-B2C418CC0069}">
      <dgm:prSet/>
      <dgm:spPr/>
      <dgm:t>
        <a:bodyPr/>
        <a:lstStyle/>
        <a:p>
          <a:r>
            <a:rPr lang="tr-TR"/>
            <a:t>Fiyatlandırma</a:t>
          </a:r>
          <a:endParaRPr lang="en-US"/>
        </a:p>
      </dgm:t>
    </dgm:pt>
    <dgm:pt modelId="{DCE3AE90-0E97-4B40-91ED-58D86887C7E2}" type="parTrans" cxnId="{17E90322-8169-448B-92A5-27C2D01F0692}">
      <dgm:prSet/>
      <dgm:spPr/>
      <dgm:t>
        <a:bodyPr/>
        <a:lstStyle/>
        <a:p>
          <a:endParaRPr lang="en-US"/>
        </a:p>
      </dgm:t>
    </dgm:pt>
    <dgm:pt modelId="{F2622B99-E378-485C-9161-A0F003198631}" type="sibTrans" cxnId="{17E90322-8169-448B-92A5-27C2D01F0692}">
      <dgm:prSet/>
      <dgm:spPr/>
      <dgm:t>
        <a:bodyPr/>
        <a:lstStyle/>
        <a:p>
          <a:endParaRPr lang="en-US"/>
        </a:p>
      </dgm:t>
    </dgm:pt>
    <dgm:pt modelId="{89CB3E85-4C9F-4A7B-A06D-C48EF9F58922}">
      <dgm:prSet/>
      <dgm:spPr/>
      <dgm:t>
        <a:bodyPr/>
        <a:lstStyle/>
        <a:p>
          <a:r>
            <a:rPr lang="tr-TR"/>
            <a:t>Tutundurma</a:t>
          </a:r>
          <a:endParaRPr lang="en-US"/>
        </a:p>
      </dgm:t>
    </dgm:pt>
    <dgm:pt modelId="{50F10501-3D31-4C66-94BD-21C2B6B7D518}" type="parTrans" cxnId="{711D540A-CEF4-43DD-A333-AAAA31C85933}">
      <dgm:prSet/>
      <dgm:spPr/>
      <dgm:t>
        <a:bodyPr/>
        <a:lstStyle/>
        <a:p>
          <a:endParaRPr lang="en-US"/>
        </a:p>
      </dgm:t>
    </dgm:pt>
    <dgm:pt modelId="{645D88FC-F829-4528-AD21-096544937CA1}" type="sibTrans" cxnId="{711D540A-CEF4-43DD-A333-AAAA31C85933}">
      <dgm:prSet/>
      <dgm:spPr/>
      <dgm:t>
        <a:bodyPr/>
        <a:lstStyle/>
        <a:p>
          <a:endParaRPr lang="en-US"/>
        </a:p>
      </dgm:t>
    </dgm:pt>
    <dgm:pt modelId="{7764CC72-C5A9-4A9A-BBBE-3C06880AC251}">
      <dgm:prSet/>
      <dgm:spPr/>
      <dgm:t>
        <a:bodyPr/>
        <a:lstStyle/>
        <a:p>
          <a:r>
            <a:rPr lang="tr-TR"/>
            <a:t>Dağıtım</a:t>
          </a:r>
          <a:endParaRPr lang="en-US"/>
        </a:p>
      </dgm:t>
    </dgm:pt>
    <dgm:pt modelId="{381163C9-0D6F-4899-9BAC-B06EF877155F}" type="parTrans" cxnId="{249EF242-6C69-4908-BAFF-D1D2AF7DE0D6}">
      <dgm:prSet/>
      <dgm:spPr/>
      <dgm:t>
        <a:bodyPr/>
        <a:lstStyle/>
        <a:p>
          <a:endParaRPr lang="en-US"/>
        </a:p>
      </dgm:t>
    </dgm:pt>
    <dgm:pt modelId="{0DF693DD-1806-4D23-84FF-F190E5C876A6}" type="sibTrans" cxnId="{249EF242-6C69-4908-BAFF-D1D2AF7DE0D6}">
      <dgm:prSet/>
      <dgm:spPr/>
      <dgm:t>
        <a:bodyPr/>
        <a:lstStyle/>
        <a:p>
          <a:endParaRPr lang="en-US"/>
        </a:p>
      </dgm:t>
    </dgm:pt>
    <dgm:pt modelId="{CBBB4C7D-25A7-494B-A8E5-310FBABD9343}" type="pres">
      <dgm:prSet presAssocID="{ACDD1413-CA59-4906-B90D-62E6608621D7}" presName="diagram" presStyleCnt="0">
        <dgm:presLayoutVars>
          <dgm:dir/>
          <dgm:resizeHandles val="exact"/>
        </dgm:presLayoutVars>
      </dgm:prSet>
      <dgm:spPr/>
    </dgm:pt>
    <dgm:pt modelId="{91A7599D-E632-4ED8-B549-2C6A47715F64}" type="pres">
      <dgm:prSet presAssocID="{0CFBA319-E94F-4BC5-A62B-4F12EDE1F216}" presName="arrow" presStyleLbl="node1" presStyleIdx="0" presStyleCnt="5">
        <dgm:presLayoutVars>
          <dgm:bulletEnabled val="1"/>
        </dgm:presLayoutVars>
      </dgm:prSet>
      <dgm:spPr/>
    </dgm:pt>
    <dgm:pt modelId="{79882DC8-C870-4E5D-B3C7-80E51FBA3088}" type="pres">
      <dgm:prSet presAssocID="{3242912D-96BB-4E5D-A3B1-FB8E06CFE407}" presName="arrow" presStyleLbl="node1" presStyleIdx="1" presStyleCnt="5">
        <dgm:presLayoutVars>
          <dgm:bulletEnabled val="1"/>
        </dgm:presLayoutVars>
      </dgm:prSet>
      <dgm:spPr/>
    </dgm:pt>
    <dgm:pt modelId="{8EF2E633-F9A5-4735-A46E-D65A5C8689CF}" type="pres">
      <dgm:prSet presAssocID="{7B54B471-DF6F-4E53-A9B2-B2C418CC0069}" presName="arrow" presStyleLbl="node1" presStyleIdx="2" presStyleCnt="5">
        <dgm:presLayoutVars>
          <dgm:bulletEnabled val="1"/>
        </dgm:presLayoutVars>
      </dgm:prSet>
      <dgm:spPr/>
    </dgm:pt>
    <dgm:pt modelId="{72085A41-FF73-42E1-88FE-84BCFA3D9E95}" type="pres">
      <dgm:prSet presAssocID="{89CB3E85-4C9F-4A7B-A06D-C48EF9F58922}" presName="arrow" presStyleLbl="node1" presStyleIdx="3" presStyleCnt="5">
        <dgm:presLayoutVars>
          <dgm:bulletEnabled val="1"/>
        </dgm:presLayoutVars>
      </dgm:prSet>
      <dgm:spPr/>
    </dgm:pt>
    <dgm:pt modelId="{45CDAA76-6919-4F59-9DB8-41E4DD4B3731}" type="pres">
      <dgm:prSet presAssocID="{7764CC72-C5A9-4A9A-BBBE-3C06880AC251}" presName="arrow" presStyleLbl="node1" presStyleIdx="4" presStyleCnt="5">
        <dgm:presLayoutVars>
          <dgm:bulletEnabled val="1"/>
        </dgm:presLayoutVars>
      </dgm:prSet>
      <dgm:spPr/>
    </dgm:pt>
  </dgm:ptLst>
  <dgm:cxnLst>
    <dgm:cxn modelId="{711D540A-CEF4-43DD-A333-AAAA31C85933}" srcId="{ACDD1413-CA59-4906-B90D-62E6608621D7}" destId="{89CB3E85-4C9F-4A7B-A06D-C48EF9F58922}" srcOrd="3" destOrd="0" parTransId="{50F10501-3D31-4C66-94BD-21C2B6B7D518}" sibTransId="{645D88FC-F829-4528-AD21-096544937CA1}"/>
    <dgm:cxn modelId="{79CC8119-1A73-445B-B18B-56CE45D7BBB1}" type="presOf" srcId="{3242912D-96BB-4E5D-A3B1-FB8E06CFE407}" destId="{79882DC8-C870-4E5D-B3C7-80E51FBA3088}" srcOrd="0" destOrd="0" presId="urn:microsoft.com/office/officeart/2005/8/layout/arrow5"/>
    <dgm:cxn modelId="{501B3F1B-DF52-46B8-846A-38FFD155902F}" type="presOf" srcId="{ACDD1413-CA59-4906-B90D-62E6608621D7}" destId="{CBBB4C7D-25A7-494B-A8E5-310FBABD9343}" srcOrd="0" destOrd="0" presId="urn:microsoft.com/office/officeart/2005/8/layout/arrow5"/>
    <dgm:cxn modelId="{17E90322-8169-448B-92A5-27C2D01F0692}" srcId="{ACDD1413-CA59-4906-B90D-62E6608621D7}" destId="{7B54B471-DF6F-4E53-A9B2-B2C418CC0069}" srcOrd="2" destOrd="0" parTransId="{DCE3AE90-0E97-4B40-91ED-58D86887C7E2}" sibTransId="{F2622B99-E378-485C-9161-A0F003198631}"/>
    <dgm:cxn modelId="{249EF242-6C69-4908-BAFF-D1D2AF7DE0D6}" srcId="{ACDD1413-CA59-4906-B90D-62E6608621D7}" destId="{7764CC72-C5A9-4A9A-BBBE-3C06880AC251}" srcOrd="4" destOrd="0" parTransId="{381163C9-0D6F-4899-9BAC-B06EF877155F}" sibTransId="{0DF693DD-1806-4D23-84FF-F190E5C876A6}"/>
    <dgm:cxn modelId="{A16C8252-097D-48C8-A1DE-D26C5C9B7D71}" srcId="{ACDD1413-CA59-4906-B90D-62E6608621D7}" destId="{3242912D-96BB-4E5D-A3B1-FB8E06CFE407}" srcOrd="1" destOrd="0" parTransId="{2684E5A0-A12E-4EFE-AF39-9760B49E5801}" sibTransId="{1AC171C7-8B2F-4725-8B4C-0CCF798E6CE5}"/>
    <dgm:cxn modelId="{F6BEC17A-6F6F-4467-BA70-59091368F187}" type="presOf" srcId="{89CB3E85-4C9F-4A7B-A06D-C48EF9F58922}" destId="{72085A41-FF73-42E1-88FE-84BCFA3D9E95}" srcOrd="0" destOrd="0" presId="urn:microsoft.com/office/officeart/2005/8/layout/arrow5"/>
    <dgm:cxn modelId="{A9536684-8955-4D4B-A961-8B687B351C31}" type="presOf" srcId="{0CFBA319-E94F-4BC5-A62B-4F12EDE1F216}" destId="{91A7599D-E632-4ED8-B549-2C6A47715F64}" srcOrd="0" destOrd="0" presId="urn:microsoft.com/office/officeart/2005/8/layout/arrow5"/>
    <dgm:cxn modelId="{5E1E6587-EEF3-4A0F-86D3-D85B06E7409D}" type="presOf" srcId="{7B54B471-DF6F-4E53-A9B2-B2C418CC0069}" destId="{8EF2E633-F9A5-4735-A46E-D65A5C8689CF}" srcOrd="0" destOrd="0" presId="urn:microsoft.com/office/officeart/2005/8/layout/arrow5"/>
    <dgm:cxn modelId="{C99761F8-3850-4FF2-89D9-09331EAA4447}" type="presOf" srcId="{7764CC72-C5A9-4A9A-BBBE-3C06880AC251}" destId="{45CDAA76-6919-4F59-9DB8-41E4DD4B3731}" srcOrd="0" destOrd="0" presId="urn:microsoft.com/office/officeart/2005/8/layout/arrow5"/>
    <dgm:cxn modelId="{1EF9A9FB-1499-40D4-82DC-915D3F45E820}" srcId="{ACDD1413-CA59-4906-B90D-62E6608621D7}" destId="{0CFBA319-E94F-4BC5-A62B-4F12EDE1F216}" srcOrd="0" destOrd="0" parTransId="{5E48C472-9862-4D26-9E61-0DAEE49ABD24}" sibTransId="{B2B5ED69-64C4-43B7-B26D-5D8A442B314B}"/>
    <dgm:cxn modelId="{969E2F27-F352-4568-BDA2-4BE1CCE0EBD9}" type="presParOf" srcId="{CBBB4C7D-25A7-494B-A8E5-310FBABD9343}" destId="{91A7599D-E632-4ED8-B549-2C6A47715F64}" srcOrd="0" destOrd="0" presId="urn:microsoft.com/office/officeart/2005/8/layout/arrow5"/>
    <dgm:cxn modelId="{1899DB83-6A5B-4059-A752-56DF4DA70E88}" type="presParOf" srcId="{CBBB4C7D-25A7-494B-A8E5-310FBABD9343}" destId="{79882DC8-C870-4E5D-B3C7-80E51FBA3088}" srcOrd="1" destOrd="0" presId="urn:microsoft.com/office/officeart/2005/8/layout/arrow5"/>
    <dgm:cxn modelId="{B27D52B5-BAC6-4205-93BE-6E7103A6B4D1}" type="presParOf" srcId="{CBBB4C7D-25A7-494B-A8E5-310FBABD9343}" destId="{8EF2E633-F9A5-4735-A46E-D65A5C8689CF}" srcOrd="2" destOrd="0" presId="urn:microsoft.com/office/officeart/2005/8/layout/arrow5"/>
    <dgm:cxn modelId="{9BB5A125-91E1-47D1-998F-D114E4203597}" type="presParOf" srcId="{CBBB4C7D-25A7-494B-A8E5-310FBABD9343}" destId="{72085A41-FF73-42E1-88FE-84BCFA3D9E95}" srcOrd="3" destOrd="0" presId="urn:microsoft.com/office/officeart/2005/8/layout/arrow5"/>
    <dgm:cxn modelId="{6F5E4986-5C75-4FC1-8325-3FBD0A97CA40}" type="presParOf" srcId="{CBBB4C7D-25A7-494B-A8E5-310FBABD9343}" destId="{45CDAA76-6919-4F59-9DB8-41E4DD4B3731}" srcOrd="4"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5.xml><?xml version="1.0" encoding="utf-8"?>
<dgm:dataModel xmlns:dgm="http://schemas.openxmlformats.org/drawingml/2006/diagram" xmlns:a="http://schemas.openxmlformats.org/drawingml/2006/main">
  <dgm:ptLst>
    <dgm:pt modelId="{FB74C035-04DF-455F-A307-DC8C3AC38EBA}"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32F91584-B79C-4B9C-9874-5C172B2E7D4F}">
      <dgm:prSet/>
      <dgm:spPr/>
      <dgm:t>
        <a:bodyPr/>
        <a:lstStyle/>
        <a:p>
          <a:r>
            <a:rPr lang="tr-TR"/>
            <a:t>Pazar bölümlendirme; Ortak özelliklerine göre müşteri ya da ülke gruplarının tanımlanması ve kategorize edilmesidir. </a:t>
          </a:r>
          <a:endParaRPr lang="en-US"/>
        </a:p>
      </dgm:t>
    </dgm:pt>
    <dgm:pt modelId="{0FECDF90-C5B4-4B43-A039-A05539358038}" type="parTrans" cxnId="{364EDEB3-A421-4231-95FA-67EF141F13EA}">
      <dgm:prSet/>
      <dgm:spPr/>
      <dgm:t>
        <a:bodyPr/>
        <a:lstStyle/>
        <a:p>
          <a:endParaRPr lang="en-US"/>
        </a:p>
      </dgm:t>
    </dgm:pt>
    <dgm:pt modelId="{4BE578CD-D852-4D8C-A15B-742E4003597F}" type="sibTrans" cxnId="{364EDEB3-A421-4231-95FA-67EF141F13EA}">
      <dgm:prSet/>
      <dgm:spPr/>
      <dgm:t>
        <a:bodyPr/>
        <a:lstStyle/>
        <a:p>
          <a:endParaRPr lang="en-US"/>
        </a:p>
      </dgm:t>
    </dgm:pt>
    <dgm:pt modelId="{4D733543-E56B-4505-8964-36A66136228C}">
      <dgm:prSet/>
      <dgm:spPr/>
      <dgm:t>
        <a:bodyPr/>
        <a:lstStyle/>
        <a:p>
          <a:r>
            <a:rPr lang="tr-TR"/>
            <a:t>Hedef Pazar; Ülke, bölge ya da insanlar üzerinde bölümlerin değerlendirilmesi ve pazarlama çabalarının buna göre tasarımını kapsar. En etkin, verimli ve karlı şekilde ulaşılabilecek bölümlere odaklanılır. </a:t>
          </a:r>
          <a:endParaRPr lang="en-US"/>
        </a:p>
      </dgm:t>
    </dgm:pt>
    <dgm:pt modelId="{BB6F0246-22C5-4106-A2A4-EE987EADEB0C}" type="parTrans" cxnId="{204E5CFE-F4BC-4212-913C-93C4C77123C1}">
      <dgm:prSet/>
      <dgm:spPr/>
      <dgm:t>
        <a:bodyPr/>
        <a:lstStyle/>
        <a:p>
          <a:endParaRPr lang="en-US"/>
        </a:p>
      </dgm:t>
    </dgm:pt>
    <dgm:pt modelId="{90CD1FCA-0964-4365-8FD5-BF82C9DC89B7}" type="sibTrans" cxnId="{204E5CFE-F4BC-4212-913C-93C4C77123C1}">
      <dgm:prSet/>
      <dgm:spPr/>
      <dgm:t>
        <a:bodyPr/>
        <a:lstStyle/>
        <a:p>
          <a:endParaRPr lang="en-US"/>
        </a:p>
      </dgm:t>
    </dgm:pt>
    <dgm:pt modelId="{FFFBD2DC-94AA-41E4-A978-17A69566CF11}">
      <dgm:prSet/>
      <dgm:spPr/>
      <dgm:t>
        <a:bodyPr/>
        <a:lstStyle/>
        <a:p>
          <a:r>
            <a:rPr lang="tr-TR"/>
            <a:t>Konumlandırma ise hedef pazarın zihninde, ürünün ya da markanın farklılaşmasını içermektedir. </a:t>
          </a:r>
          <a:endParaRPr lang="en-US"/>
        </a:p>
      </dgm:t>
    </dgm:pt>
    <dgm:pt modelId="{0920AFDA-3D01-4341-BBB6-F330D5537F8B}" type="parTrans" cxnId="{C334850F-D326-4914-8B5D-67E6EEBCB18B}">
      <dgm:prSet/>
      <dgm:spPr/>
      <dgm:t>
        <a:bodyPr/>
        <a:lstStyle/>
        <a:p>
          <a:endParaRPr lang="en-US"/>
        </a:p>
      </dgm:t>
    </dgm:pt>
    <dgm:pt modelId="{B6F91FA6-1856-4B69-910E-101E557D575B}" type="sibTrans" cxnId="{C334850F-D326-4914-8B5D-67E6EEBCB18B}">
      <dgm:prSet/>
      <dgm:spPr/>
      <dgm:t>
        <a:bodyPr/>
        <a:lstStyle/>
        <a:p>
          <a:endParaRPr lang="en-US"/>
        </a:p>
      </dgm:t>
    </dgm:pt>
    <dgm:pt modelId="{911B9C71-8102-4F50-B654-99D38AA6EAC9}" type="pres">
      <dgm:prSet presAssocID="{FB74C035-04DF-455F-A307-DC8C3AC38EBA}" presName="linear" presStyleCnt="0">
        <dgm:presLayoutVars>
          <dgm:animLvl val="lvl"/>
          <dgm:resizeHandles val="exact"/>
        </dgm:presLayoutVars>
      </dgm:prSet>
      <dgm:spPr/>
    </dgm:pt>
    <dgm:pt modelId="{F034436A-AED5-488F-A35A-8C86C6133FC8}" type="pres">
      <dgm:prSet presAssocID="{32F91584-B79C-4B9C-9874-5C172B2E7D4F}" presName="parentText" presStyleLbl="node1" presStyleIdx="0" presStyleCnt="3">
        <dgm:presLayoutVars>
          <dgm:chMax val="0"/>
          <dgm:bulletEnabled val="1"/>
        </dgm:presLayoutVars>
      </dgm:prSet>
      <dgm:spPr/>
    </dgm:pt>
    <dgm:pt modelId="{612D2411-5EF5-4310-BD23-F37B4907A129}" type="pres">
      <dgm:prSet presAssocID="{4BE578CD-D852-4D8C-A15B-742E4003597F}" presName="spacer" presStyleCnt="0"/>
      <dgm:spPr/>
    </dgm:pt>
    <dgm:pt modelId="{7F8418C5-E912-4B47-9FD8-A5D20AA5A24A}" type="pres">
      <dgm:prSet presAssocID="{4D733543-E56B-4505-8964-36A66136228C}" presName="parentText" presStyleLbl="node1" presStyleIdx="1" presStyleCnt="3">
        <dgm:presLayoutVars>
          <dgm:chMax val="0"/>
          <dgm:bulletEnabled val="1"/>
        </dgm:presLayoutVars>
      </dgm:prSet>
      <dgm:spPr/>
    </dgm:pt>
    <dgm:pt modelId="{0290CBF4-128C-48FD-8F79-F71A279BCC40}" type="pres">
      <dgm:prSet presAssocID="{90CD1FCA-0964-4365-8FD5-BF82C9DC89B7}" presName="spacer" presStyleCnt="0"/>
      <dgm:spPr/>
    </dgm:pt>
    <dgm:pt modelId="{8293DE7C-82EF-4119-912C-992A7DA6AC77}" type="pres">
      <dgm:prSet presAssocID="{FFFBD2DC-94AA-41E4-A978-17A69566CF11}" presName="parentText" presStyleLbl="node1" presStyleIdx="2" presStyleCnt="3">
        <dgm:presLayoutVars>
          <dgm:chMax val="0"/>
          <dgm:bulletEnabled val="1"/>
        </dgm:presLayoutVars>
      </dgm:prSet>
      <dgm:spPr/>
    </dgm:pt>
  </dgm:ptLst>
  <dgm:cxnLst>
    <dgm:cxn modelId="{C334850F-D326-4914-8B5D-67E6EEBCB18B}" srcId="{FB74C035-04DF-455F-A307-DC8C3AC38EBA}" destId="{FFFBD2DC-94AA-41E4-A978-17A69566CF11}" srcOrd="2" destOrd="0" parTransId="{0920AFDA-3D01-4341-BBB6-F330D5537F8B}" sibTransId="{B6F91FA6-1856-4B69-910E-101E557D575B}"/>
    <dgm:cxn modelId="{A266A724-1EFB-42D5-B5C5-E6D5A0114982}" type="presOf" srcId="{32F91584-B79C-4B9C-9874-5C172B2E7D4F}" destId="{F034436A-AED5-488F-A35A-8C86C6133FC8}" srcOrd="0" destOrd="0" presId="urn:microsoft.com/office/officeart/2005/8/layout/vList2"/>
    <dgm:cxn modelId="{E62C545C-1FD7-4DE5-9E5A-322FBADA77BF}" type="presOf" srcId="{FB74C035-04DF-455F-A307-DC8C3AC38EBA}" destId="{911B9C71-8102-4F50-B654-99D38AA6EAC9}" srcOrd="0" destOrd="0" presId="urn:microsoft.com/office/officeart/2005/8/layout/vList2"/>
    <dgm:cxn modelId="{2EE72C9B-E76D-4988-8562-039F10F186FC}" type="presOf" srcId="{4D733543-E56B-4505-8964-36A66136228C}" destId="{7F8418C5-E912-4B47-9FD8-A5D20AA5A24A}" srcOrd="0" destOrd="0" presId="urn:microsoft.com/office/officeart/2005/8/layout/vList2"/>
    <dgm:cxn modelId="{364EDEB3-A421-4231-95FA-67EF141F13EA}" srcId="{FB74C035-04DF-455F-A307-DC8C3AC38EBA}" destId="{32F91584-B79C-4B9C-9874-5C172B2E7D4F}" srcOrd="0" destOrd="0" parTransId="{0FECDF90-C5B4-4B43-A039-A05539358038}" sibTransId="{4BE578CD-D852-4D8C-A15B-742E4003597F}"/>
    <dgm:cxn modelId="{4E05DECE-9AFD-4419-B59A-3DCA3A2DEA79}" type="presOf" srcId="{FFFBD2DC-94AA-41E4-A978-17A69566CF11}" destId="{8293DE7C-82EF-4119-912C-992A7DA6AC77}" srcOrd="0" destOrd="0" presId="urn:microsoft.com/office/officeart/2005/8/layout/vList2"/>
    <dgm:cxn modelId="{204E5CFE-F4BC-4212-913C-93C4C77123C1}" srcId="{FB74C035-04DF-455F-A307-DC8C3AC38EBA}" destId="{4D733543-E56B-4505-8964-36A66136228C}" srcOrd="1" destOrd="0" parTransId="{BB6F0246-22C5-4106-A2A4-EE987EADEB0C}" sibTransId="{90CD1FCA-0964-4365-8FD5-BF82C9DC89B7}"/>
    <dgm:cxn modelId="{187F6B53-6B06-4929-8486-2F2F6DE12390}" type="presParOf" srcId="{911B9C71-8102-4F50-B654-99D38AA6EAC9}" destId="{F034436A-AED5-488F-A35A-8C86C6133FC8}" srcOrd="0" destOrd="0" presId="urn:microsoft.com/office/officeart/2005/8/layout/vList2"/>
    <dgm:cxn modelId="{7DFC54AF-E1A1-4D0E-879C-2B5ECBB3914E}" type="presParOf" srcId="{911B9C71-8102-4F50-B654-99D38AA6EAC9}" destId="{612D2411-5EF5-4310-BD23-F37B4907A129}" srcOrd="1" destOrd="0" presId="urn:microsoft.com/office/officeart/2005/8/layout/vList2"/>
    <dgm:cxn modelId="{73F03F0C-DC64-45C6-B423-4F3E90CE03D6}" type="presParOf" srcId="{911B9C71-8102-4F50-B654-99D38AA6EAC9}" destId="{7F8418C5-E912-4B47-9FD8-A5D20AA5A24A}" srcOrd="2" destOrd="0" presId="urn:microsoft.com/office/officeart/2005/8/layout/vList2"/>
    <dgm:cxn modelId="{73307DF4-FA5A-4329-AB79-605B0E844B15}" type="presParOf" srcId="{911B9C71-8102-4F50-B654-99D38AA6EAC9}" destId="{0290CBF4-128C-48FD-8F79-F71A279BCC40}" srcOrd="3" destOrd="0" presId="urn:microsoft.com/office/officeart/2005/8/layout/vList2"/>
    <dgm:cxn modelId="{0E35E5E2-4CED-45A3-B06C-6A032B21502C}" type="presParOf" srcId="{911B9C71-8102-4F50-B654-99D38AA6EAC9}" destId="{8293DE7C-82EF-4119-912C-992A7DA6AC77}" srcOrd="4"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6.xml><?xml version="1.0" encoding="utf-8"?>
<dgm:dataModel xmlns:dgm="http://schemas.openxmlformats.org/drawingml/2006/diagram" xmlns:a="http://schemas.openxmlformats.org/drawingml/2006/main">
  <dgm:ptLst>
    <dgm:pt modelId="{F7C08BC6-4874-4E0E-AB6B-7D47A77272A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A16B8BB4-E379-4173-9472-C796F877B03E}">
      <dgm:prSet/>
      <dgm:spPr/>
      <dgm:t>
        <a:bodyPr/>
        <a:lstStyle/>
        <a:p>
          <a:r>
            <a:rPr lang="tr-TR"/>
            <a:t>Batı ülkelerinde yaşlı nüfus, gelişmekte olan ülkelerde ise çalışan kesim giderek büyüyen pazarlardır. </a:t>
          </a:r>
          <a:endParaRPr lang="en-US"/>
        </a:p>
      </dgm:t>
    </dgm:pt>
    <dgm:pt modelId="{F487050F-8A74-4616-BE7E-633551AF20DC}" type="parTrans" cxnId="{1BF9695C-D137-4874-9DCF-1044EFE81611}">
      <dgm:prSet/>
      <dgm:spPr/>
      <dgm:t>
        <a:bodyPr/>
        <a:lstStyle/>
        <a:p>
          <a:endParaRPr lang="en-US"/>
        </a:p>
      </dgm:t>
    </dgm:pt>
    <dgm:pt modelId="{902577F9-EFFB-47D7-8C9F-33B2572D2133}" type="sibTrans" cxnId="{1BF9695C-D137-4874-9DCF-1044EFE81611}">
      <dgm:prSet/>
      <dgm:spPr/>
      <dgm:t>
        <a:bodyPr/>
        <a:lstStyle/>
        <a:p>
          <a:endParaRPr lang="en-US"/>
        </a:p>
      </dgm:t>
    </dgm:pt>
    <dgm:pt modelId="{2F864B4E-6A27-420D-A33D-43CD11E9CA32}">
      <dgm:prSet/>
      <dgm:spPr/>
      <dgm:t>
        <a:bodyPr/>
        <a:lstStyle/>
        <a:p>
          <a:r>
            <a:rPr lang="tr-TR"/>
            <a:t>Asya, 16 yaşın altında </a:t>
          </a:r>
          <a:r>
            <a:rPr lang="en-US"/>
            <a:t>500 m</a:t>
          </a:r>
          <a:r>
            <a:rPr lang="tr-TR"/>
            <a:t>ilyon tüketiciye ev sahipliği yapmaktadır.</a:t>
          </a:r>
          <a:endParaRPr lang="en-US"/>
        </a:p>
      </dgm:t>
    </dgm:pt>
    <dgm:pt modelId="{ACABA0FC-92DB-4076-8499-1660F301E46D}" type="parTrans" cxnId="{0DE5FF45-18AB-49C2-AF36-8EE02C899919}">
      <dgm:prSet/>
      <dgm:spPr/>
      <dgm:t>
        <a:bodyPr/>
        <a:lstStyle/>
        <a:p>
          <a:endParaRPr lang="en-US"/>
        </a:p>
      </dgm:t>
    </dgm:pt>
    <dgm:pt modelId="{8A07E5BA-C831-444F-8B63-A052416BB279}" type="sibTrans" cxnId="{0DE5FF45-18AB-49C2-AF36-8EE02C899919}">
      <dgm:prSet/>
      <dgm:spPr/>
      <dgm:t>
        <a:bodyPr/>
        <a:lstStyle/>
        <a:p>
          <a:endParaRPr lang="en-US"/>
        </a:p>
      </dgm:t>
    </dgm:pt>
    <dgm:pt modelId="{DFC17FE8-BB83-4FF7-B07B-4EB3C4115BF3}">
      <dgm:prSet/>
      <dgm:spPr/>
      <dgm:t>
        <a:bodyPr/>
        <a:lstStyle/>
        <a:p>
          <a:r>
            <a:rPr lang="tr-TR"/>
            <a:t>2025’e kadar Japon nüfusunun yarısı 50 yaş ve üzerinde olacaktır. </a:t>
          </a:r>
          <a:endParaRPr lang="en-US"/>
        </a:p>
      </dgm:t>
    </dgm:pt>
    <dgm:pt modelId="{08EE50AE-DDB0-4344-8159-6FE8644E82D2}" type="parTrans" cxnId="{AC456291-4351-42B3-B9D6-61D54992179B}">
      <dgm:prSet/>
      <dgm:spPr/>
      <dgm:t>
        <a:bodyPr/>
        <a:lstStyle/>
        <a:p>
          <a:endParaRPr lang="en-US"/>
        </a:p>
      </dgm:t>
    </dgm:pt>
    <dgm:pt modelId="{951B2F9F-F399-411C-9E97-ACFBEBB531DD}" type="sibTrans" cxnId="{AC456291-4351-42B3-B9D6-61D54992179B}">
      <dgm:prSet/>
      <dgm:spPr/>
      <dgm:t>
        <a:bodyPr/>
        <a:lstStyle/>
        <a:p>
          <a:endParaRPr lang="en-US"/>
        </a:p>
      </dgm:t>
    </dgm:pt>
    <dgm:pt modelId="{27FC1A8E-6EBE-4AFB-A1D0-D5426DCD3A72}">
      <dgm:prSet/>
      <dgm:spPr/>
      <dgm:t>
        <a:bodyPr/>
        <a:lstStyle/>
        <a:p>
          <a:r>
            <a:rPr lang="tr-TR"/>
            <a:t>Amerika'nın üç temel etnik grubu; </a:t>
          </a:r>
          <a:r>
            <a:rPr lang="en-US"/>
            <a:t>African/Black Americans, Hispanic Americans, and Asian Americans</a:t>
          </a:r>
          <a:r>
            <a:rPr lang="tr-TR"/>
            <a:t>.</a:t>
          </a:r>
          <a:endParaRPr lang="en-US"/>
        </a:p>
      </dgm:t>
    </dgm:pt>
    <dgm:pt modelId="{BB9C688A-A280-4388-8BBA-274970870368}" type="parTrans" cxnId="{080FA894-1E34-4414-968A-4203B5BBDC8E}">
      <dgm:prSet/>
      <dgm:spPr/>
      <dgm:t>
        <a:bodyPr/>
        <a:lstStyle/>
        <a:p>
          <a:endParaRPr lang="en-US"/>
        </a:p>
      </dgm:t>
    </dgm:pt>
    <dgm:pt modelId="{5DDE46EA-7C35-417B-BD51-4C75CA8FC33C}" type="sibTrans" cxnId="{080FA894-1E34-4414-968A-4203B5BBDC8E}">
      <dgm:prSet/>
      <dgm:spPr/>
      <dgm:t>
        <a:bodyPr/>
        <a:lstStyle/>
        <a:p>
          <a:endParaRPr lang="en-US"/>
        </a:p>
      </dgm:t>
    </dgm:pt>
    <dgm:pt modelId="{9F796D78-A07F-43E3-90EC-C9EA7BED9605}" type="pres">
      <dgm:prSet presAssocID="{F7C08BC6-4874-4E0E-AB6B-7D47A77272A0}" presName="linear" presStyleCnt="0">
        <dgm:presLayoutVars>
          <dgm:animLvl val="lvl"/>
          <dgm:resizeHandles val="exact"/>
        </dgm:presLayoutVars>
      </dgm:prSet>
      <dgm:spPr/>
    </dgm:pt>
    <dgm:pt modelId="{66E4E76C-B8E0-4193-966A-EAD234115D5F}" type="pres">
      <dgm:prSet presAssocID="{A16B8BB4-E379-4173-9472-C796F877B03E}" presName="parentText" presStyleLbl="node1" presStyleIdx="0" presStyleCnt="4">
        <dgm:presLayoutVars>
          <dgm:chMax val="0"/>
          <dgm:bulletEnabled val="1"/>
        </dgm:presLayoutVars>
      </dgm:prSet>
      <dgm:spPr/>
    </dgm:pt>
    <dgm:pt modelId="{5C4ECBE4-00D1-45D1-9E74-533339E4D375}" type="pres">
      <dgm:prSet presAssocID="{902577F9-EFFB-47D7-8C9F-33B2572D2133}" presName="spacer" presStyleCnt="0"/>
      <dgm:spPr/>
    </dgm:pt>
    <dgm:pt modelId="{C4CC9D62-3B83-47E7-9C55-250E1CC057C0}" type="pres">
      <dgm:prSet presAssocID="{2F864B4E-6A27-420D-A33D-43CD11E9CA32}" presName="parentText" presStyleLbl="node1" presStyleIdx="1" presStyleCnt="4">
        <dgm:presLayoutVars>
          <dgm:chMax val="0"/>
          <dgm:bulletEnabled val="1"/>
        </dgm:presLayoutVars>
      </dgm:prSet>
      <dgm:spPr/>
    </dgm:pt>
    <dgm:pt modelId="{D240FBB3-6C51-46BB-A940-3630F3BBF760}" type="pres">
      <dgm:prSet presAssocID="{8A07E5BA-C831-444F-8B63-A052416BB279}" presName="spacer" presStyleCnt="0"/>
      <dgm:spPr/>
    </dgm:pt>
    <dgm:pt modelId="{F44C31D2-7298-4D72-AE14-2AD067A56A02}" type="pres">
      <dgm:prSet presAssocID="{DFC17FE8-BB83-4FF7-B07B-4EB3C4115BF3}" presName="parentText" presStyleLbl="node1" presStyleIdx="2" presStyleCnt="4">
        <dgm:presLayoutVars>
          <dgm:chMax val="0"/>
          <dgm:bulletEnabled val="1"/>
        </dgm:presLayoutVars>
      </dgm:prSet>
      <dgm:spPr/>
    </dgm:pt>
    <dgm:pt modelId="{AD8446D5-D02B-4601-8FC3-B15048231C28}" type="pres">
      <dgm:prSet presAssocID="{951B2F9F-F399-411C-9E97-ACFBEBB531DD}" presName="spacer" presStyleCnt="0"/>
      <dgm:spPr/>
    </dgm:pt>
    <dgm:pt modelId="{613CB9D5-C224-4CBE-82A1-7D6CC119AB8E}" type="pres">
      <dgm:prSet presAssocID="{27FC1A8E-6EBE-4AFB-A1D0-D5426DCD3A72}" presName="parentText" presStyleLbl="node1" presStyleIdx="3" presStyleCnt="4">
        <dgm:presLayoutVars>
          <dgm:chMax val="0"/>
          <dgm:bulletEnabled val="1"/>
        </dgm:presLayoutVars>
      </dgm:prSet>
      <dgm:spPr/>
    </dgm:pt>
  </dgm:ptLst>
  <dgm:cxnLst>
    <dgm:cxn modelId="{EC2D7013-5038-4D2C-8A8A-4E1AB7BBB065}" type="presOf" srcId="{A16B8BB4-E379-4173-9472-C796F877B03E}" destId="{66E4E76C-B8E0-4193-966A-EAD234115D5F}" srcOrd="0" destOrd="0" presId="urn:microsoft.com/office/officeart/2005/8/layout/vList2"/>
    <dgm:cxn modelId="{EBF8403C-3F54-40B2-BB76-1E95862D6285}" type="presOf" srcId="{2F864B4E-6A27-420D-A33D-43CD11E9CA32}" destId="{C4CC9D62-3B83-47E7-9C55-250E1CC057C0}" srcOrd="0" destOrd="0" presId="urn:microsoft.com/office/officeart/2005/8/layout/vList2"/>
    <dgm:cxn modelId="{1BF9695C-D137-4874-9DCF-1044EFE81611}" srcId="{F7C08BC6-4874-4E0E-AB6B-7D47A77272A0}" destId="{A16B8BB4-E379-4173-9472-C796F877B03E}" srcOrd="0" destOrd="0" parTransId="{F487050F-8A74-4616-BE7E-633551AF20DC}" sibTransId="{902577F9-EFFB-47D7-8C9F-33B2572D2133}"/>
    <dgm:cxn modelId="{0DE5FF45-18AB-49C2-AF36-8EE02C899919}" srcId="{F7C08BC6-4874-4E0E-AB6B-7D47A77272A0}" destId="{2F864B4E-6A27-420D-A33D-43CD11E9CA32}" srcOrd="1" destOrd="0" parTransId="{ACABA0FC-92DB-4076-8499-1660F301E46D}" sibTransId="{8A07E5BA-C831-444F-8B63-A052416BB279}"/>
    <dgm:cxn modelId="{AC456291-4351-42B3-B9D6-61D54992179B}" srcId="{F7C08BC6-4874-4E0E-AB6B-7D47A77272A0}" destId="{DFC17FE8-BB83-4FF7-B07B-4EB3C4115BF3}" srcOrd="2" destOrd="0" parTransId="{08EE50AE-DDB0-4344-8159-6FE8644E82D2}" sibTransId="{951B2F9F-F399-411C-9E97-ACFBEBB531DD}"/>
    <dgm:cxn modelId="{080FA894-1E34-4414-968A-4203B5BBDC8E}" srcId="{F7C08BC6-4874-4E0E-AB6B-7D47A77272A0}" destId="{27FC1A8E-6EBE-4AFB-A1D0-D5426DCD3A72}" srcOrd="3" destOrd="0" parTransId="{BB9C688A-A280-4388-8BBA-274970870368}" sibTransId="{5DDE46EA-7C35-417B-BD51-4C75CA8FC33C}"/>
    <dgm:cxn modelId="{01FDB2E4-CAE2-4A97-8869-68620D7215FE}" type="presOf" srcId="{F7C08BC6-4874-4E0E-AB6B-7D47A77272A0}" destId="{9F796D78-A07F-43E3-90EC-C9EA7BED9605}" srcOrd="0" destOrd="0" presId="urn:microsoft.com/office/officeart/2005/8/layout/vList2"/>
    <dgm:cxn modelId="{62036EED-268B-478A-A8A1-A217C176628E}" type="presOf" srcId="{27FC1A8E-6EBE-4AFB-A1D0-D5426DCD3A72}" destId="{613CB9D5-C224-4CBE-82A1-7D6CC119AB8E}" srcOrd="0" destOrd="0" presId="urn:microsoft.com/office/officeart/2005/8/layout/vList2"/>
    <dgm:cxn modelId="{C85A4DF6-CE76-44EE-A1B9-EF8649FFB914}" type="presOf" srcId="{DFC17FE8-BB83-4FF7-B07B-4EB3C4115BF3}" destId="{F44C31D2-7298-4D72-AE14-2AD067A56A02}" srcOrd="0" destOrd="0" presId="urn:microsoft.com/office/officeart/2005/8/layout/vList2"/>
    <dgm:cxn modelId="{07A70FC4-134B-4E29-8A10-8DDD28A92910}" type="presParOf" srcId="{9F796D78-A07F-43E3-90EC-C9EA7BED9605}" destId="{66E4E76C-B8E0-4193-966A-EAD234115D5F}" srcOrd="0" destOrd="0" presId="urn:microsoft.com/office/officeart/2005/8/layout/vList2"/>
    <dgm:cxn modelId="{AA84DAC3-49E7-4894-8A8D-4C1C123CC11D}" type="presParOf" srcId="{9F796D78-A07F-43E3-90EC-C9EA7BED9605}" destId="{5C4ECBE4-00D1-45D1-9E74-533339E4D375}" srcOrd="1" destOrd="0" presId="urn:microsoft.com/office/officeart/2005/8/layout/vList2"/>
    <dgm:cxn modelId="{784443AD-28AF-4850-9F30-83F5FBE18710}" type="presParOf" srcId="{9F796D78-A07F-43E3-90EC-C9EA7BED9605}" destId="{C4CC9D62-3B83-47E7-9C55-250E1CC057C0}" srcOrd="2" destOrd="0" presId="urn:microsoft.com/office/officeart/2005/8/layout/vList2"/>
    <dgm:cxn modelId="{A07D77EE-8F1A-4DAA-8934-A54BC96010F0}" type="presParOf" srcId="{9F796D78-A07F-43E3-90EC-C9EA7BED9605}" destId="{D240FBB3-6C51-46BB-A940-3630F3BBF760}" srcOrd="3" destOrd="0" presId="urn:microsoft.com/office/officeart/2005/8/layout/vList2"/>
    <dgm:cxn modelId="{0443FD5B-1CEC-44C2-875A-01EFA8931D7D}" type="presParOf" srcId="{9F796D78-A07F-43E3-90EC-C9EA7BED9605}" destId="{F44C31D2-7298-4D72-AE14-2AD067A56A02}" srcOrd="4" destOrd="0" presId="urn:microsoft.com/office/officeart/2005/8/layout/vList2"/>
    <dgm:cxn modelId="{6723373C-8F8A-431D-904E-AAF6C2788B45}" type="presParOf" srcId="{9F796D78-A07F-43E3-90EC-C9EA7BED9605}" destId="{AD8446D5-D02B-4601-8FC3-B15048231C28}" srcOrd="5" destOrd="0" presId="urn:microsoft.com/office/officeart/2005/8/layout/vList2"/>
    <dgm:cxn modelId="{F62908A8-F95D-4C76-BF89-6C48A8FF6102}" type="presParOf" srcId="{9F796D78-A07F-43E3-90EC-C9EA7BED9605}" destId="{613CB9D5-C224-4CBE-82A1-7D6CC119AB8E}"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7.xml><?xml version="1.0" encoding="utf-8"?>
<dgm:dataModel xmlns:dgm="http://schemas.openxmlformats.org/drawingml/2006/diagram" xmlns:a="http://schemas.openxmlformats.org/drawingml/2006/main">
  <dgm:ptLst>
    <dgm:pt modelId="{F24D5191-E39A-46B4-95C9-B6C70574BFE2}" type="doc">
      <dgm:prSet loTypeId="urn:microsoft.com/office/officeart/2005/8/layout/vProcess5" loCatId="process" qsTypeId="urn:microsoft.com/office/officeart/2005/8/quickstyle/simple1" qsCatId="simple" csTypeId="urn:microsoft.com/office/officeart/2005/8/colors/colorful5" csCatId="colorful"/>
      <dgm:spPr/>
      <dgm:t>
        <a:bodyPr/>
        <a:lstStyle/>
        <a:p>
          <a:endParaRPr lang="en-US"/>
        </a:p>
      </dgm:t>
    </dgm:pt>
    <dgm:pt modelId="{64AB973D-5811-46ED-B40F-C421BF9AAD34}">
      <dgm:prSet/>
      <dgm:spPr/>
      <dgm:t>
        <a:bodyPr/>
        <a:lstStyle/>
        <a:p>
          <a:r>
            <a:rPr lang="tr-TR"/>
            <a:t>Demografik değişimler, firmalar için fırsatlar yaratmaktadır. Fransa’da </a:t>
          </a:r>
          <a:r>
            <a:rPr lang="en-US"/>
            <a:t>Marcel Fournier and Louis Defforey </a:t>
          </a:r>
          <a:r>
            <a:rPr lang="tr-TR"/>
            <a:t>adlı iki girişimci, </a:t>
          </a:r>
          <a:r>
            <a:rPr lang="en-US"/>
            <a:t>Carrefour</a:t>
          </a:r>
          <a:r>
            <a:rPr lang="tr-TR"/>
            <a:t> firmasını kurdular. </a:t>
          </a:r>
          <a:endParaRPr lang="en-US"/>
        </a:p>
      </dgm:t>
    </dgm:pt>
    <dgm:pt modelId="{2AC353DF-467E-4F7F-B7E6-C08DDD34760B}" type="parTrans" cxnId="{8D009801-8A01-4AF5-86DB-F2D091E4476D}">
      <dgm:prSet/>
      <dgm:spPr/>
      <dgm:t>
        <a:bodyPr/>
        <a:lstStyle/>
        <a:p>
          <a:endParaRPr lang="en-US"/>
        </a:p>
      </dgm:t>
    </dgm:pt>
    <dgm:pt modelId="{5A7E0D1E-1468-4E0E-A794-98AEC04CC6D3}" type="sibTrans" cxnId="{8D009801-8A01-4AF5-86DB-F2D091E4476D}">
      <dgm:prSet/>
      <dgm:spPr/>
      <dgm:t>
        <a:bodyPr/>
        <a:lstStyle/>
        <a:p>
          <a:endParaRPr lang="en-US"/>
        </a:p>
      </dgm:t>
    </dgm:pt>
    <dgm:pt modelId="{67912BCA-6056-44A4-AA7B-0C2C0747D1C2}">
      <dgm:prSet/>
      <dgm:spPr/>
      <dgm:t>
        <a:bodyPr/>
        <a:lstStyle/>
        <a:p>
          <a:r>
            <a:rPr lang="tr-TR"/>
            <a:t>Fransız halkı geleneksel olarak mahalle bakkalları, manavları gibi ayrı yapılarla alış-verişlerini gerçekleştiriyorlardı. </a:t>
          </a:r>
          <a:endParaRPr lang="en-US"/>
        </a:p>
      </dgm:t>
    </dgm:pt>
    <dgm:pt modelId="{8AEC5CB8-3C35-4410-9C54-D56044CE56FC}" type="parTrans" cxnId="{1DDDD095-B985-4951-B37F-206D2C7B9F04}">
      <dgm:prSet/>
      <dgm:spPr/>
      <dgm:t>
        <a:bodyPr/>
        <a:lstStyle/>
        <a:p>
          <a:endParaRPr lang="en-US"/>
        </a:p>
      </dgm:t>
    </dgm:pt>
    <dgm:pt modelId="{31057895-37CB-482F-ADE8-EBCBD3486B74}" type="sibTrans" cxnId="{1DDDD095-B985-4951-B37F-206D2C7B9F04}">
      <dgm:prSet/>
      <dgm:spPr/>
      <dgm:t>
        <a:bodyPr/>
        <a:lstStyle/>
        <a:p>
          <a:endParaRPr lang="en-US"/>
        </a:p>
      </dgm:t>
    </dgm:pt>
    <dgm:pt modelId="{C937D988-BA63-4BD8-BB0A-3D53B10DCA07}">
      <dgm:prSet/>
      <dgm:spPr/>
      <dgm:t>
        <a:bodyPr/>
        <a:lstStyle/>
        <a:p>
          <a:r>
            <a:rPr lang="tr-TR"/>
            <a:t>Bununla birlikte, kadınların işgücüne katılmaları, zaman baskısı Fransız toplumunu ve onların tüketim alışkanlıklarını değiştirdi. Bugün </a:t>
          </a:r>
          <a:r>
            <a:rPr lang="en-US"/>
            <a:t>$124 </a:t>
          </a:r>
          <a:r>
            <a:rPr lang="tr-TR"/>
            <a:t>milyar dolar satış hacmine sahip bir firma haline geldi.</a:t>
          </a:r>
          <a:endParaRPr lang="en-US"/>
        </a:p>
      </dgm:t>
    </dgm:pt>
    <dgm:pt modelId="{81081A81-C748-45F6-98A7-5C418BB53BD6}" type="parTrans" cxnId="{BEC0CC82-205E-4613-83B5-B0F8A5DEB2AC}">
      <dgm:prSet/>
      <dgm:spPr/>
      <dgm:t>
        <a:bodyPr/>
        <a:lstStyle/>
        <a:p>
          <a:endParaRPr lang="en-US"/>
        </a:p>
      </dgm:t>
    </dgm:pt>
    <dgm:pt modelId="{6DE6B5B2-1ACB-4205-955E-22FA06104D8A}" type="sibTrans" cxnId="{BEC0CC82-205E-4613-83B5-B0F8A5DEB2AC}">
      <dgm:prSet/>
      <dgm:spPr/>
      <dgm:t>
        <a:bodyPr/>
        <a:lstStyle/>
        <a:p>
          <a:endParaRPr lang="en-US"/>
        </a:p>
      </dgm:t>
    </dgm:pt>
    <dgm:pt modelId="{03CA86D7-7D7F-46EC-BECD-63F05325F016}" type="pres">
      <dgm:prSet presAssocID="{F24D5191-E39A-46B4-95C9-B6C70574BFE2}" presName="outerComposite" presStyleCnt="0">
        <dgm:presLayoutVars>
          <dgm:chMax val="5"/>
          <dgm:dir/>
          <dgm:resizeHandles val="exact"/>
        </dgm:presLayoutVars>
      </dgm:prSet>
      <dgm:spPr/>
    </dgm:pt>
    <dgm:pt modelId="{294107DA-72FC-41FA-BD59-145AEC1BD4F7}" type="pres">
      <dgm:prSet presAssocID="{F24D5191-E39A-46B4-95C9-B6C70574BFE2}" presName="dummyMaxCanvas" presStyleCnt="0">
        <dgm:presLayoutVars/>
      </dgm:prSet>
      <dgm:spPr/>
    </dgm:pt>
    <dgm:pt modelId="{1F540D09-5745-457A-A060-66759EC61EDF}" type="pres">
      <dgm:prSet presAssocID="{F24D5191-E39A-46B4-95C9-B6C70574BFE2}" presName="ThreeNodes_1" presStyleLbl="node1" presStyleIdx="0" presStyleCnt="3">
        <dgm:presLayoutVars>
          <dgm:bulletEnabled val="1"/>
        </dgm:presLayoutVars>
      </dgm:prSet>
      <dgm:spPr/>
    </dgm:pt>
    <dgm:pt modelId="{D97CD0E3-D9CE-4A47-890A-F55D06B26A8B}" type="pres">
      <dgm:prSet presAssocID="{F24D5191-E39A-46B4-95C9-B6C70574BFE2}" presName="ThreeNodes_2" presStyleLbl="node1" presStyleIdx="1" presStyleCnt="3">
        <dgm:presLayoutVars>
          <dgm:bulletEnabled val="1"/>
        </dgm:presLayoutVars>
      </dgm:prSet>
      <dgm:spPr/>
    </dgm:pt>
    <dgm:pt modelId="{CF6D76C0-6E79-462C-9D65-782A117A4125}" type="pres">
      <dgm:prSet presAssocID="{F24D5191-E39A-46B4-95C9-B6C70574BFE2}" presName="ThreeNodes_3" presStyleLbl="node1" presStyleIdx="2" presStyleCnt="3">
        <dgm:presLayoutVars>
          <dgm:bulletEnabled val="1"/>
        </dgm:presLayoutVars>
      </dgm:prSet>
      <dgm:spPr/>
    </dgm:pt>
    <dgm:pt modelId="{4503E6FD-79D9-47CD-A9D5-47EDB2297D67}" type="pres">
      <dgm:prSet presAssocID="{F24D5191-E39A-46B4-95C9-B6C70574BFE2}" presName="ThreeConn_1-2" presStyleLbl="fgAccFollowNode1" presStyleIdx="0" presStyleCnt="2">
        <dgm:presLayoutVars>
          <dgm:bulletEnabled val="1"/>
        </dgm:presLayoutVars>
      </dgm:prSet>
      <dgm:spPr/>
    </dgm:pt>
    <dgm:pt modelId="{1CBD0B5B-336A-4DBD-A993-0382E69937EB}" type="pres">
      <dgm:prSet presAssocID="{F24D5191-E39A-46B4-95C9-B6C70574BFE2}" presName="ThreeConn_2-3" presStyleLbl="fgAccFollowNode1" presStyleIdx="1" presStyleCnt="2">
        <dgm:presLayoutVars>
          <dgm:bulletEnabled val="1"/>
        </dgm:presLayoutVars>
      </dgm:prSet>
      <dgm:spPr/>
    </dgm:pt>
    <dgm:pt modelId="{B40B3F9F-2841-4E61-8B28-E91FD6A6622C}" type="pres">
      <dgm:prSet presAssocID="{F24D5191-E39A-46B4-95C9-B6C70574BFE2}" presName="ThreeNodes_1_text" presStyleLbl="node1" presStyleIdx="2" presStyleCnt="3">
        <dgm:presLayoutVars>
          <dgm:bulletEnabled val="1"/>
        </dgm:presLayoutVars>
      </dgm:prSet>
      <dgm:spPr/>
    </dgm:pt>
    <dgm:pt modelId="{654138E9-67AD-4CF0-A9C1-A965AAC446A8}" type="pres">
      <dgm:prSet presAssocID="{F24D5191-E39A-46B4-95C9-B6C70574BFE2}" presName="ThreeNodes_2_text" presStyleLbl="node1" presStyleIdx="2" presStyleCnt="3">
        <dgm:presLayoutVars>
          <dgm:bulletEnabled val="1"/>
        </dgm:presLayoutVars>
      </dgm:prSet>
      <dgm:spPr/>
    </dgm:pt>
    <dgm:pt modelId="{D96400FE-8759-4888-B796-CDE393E1E033}" type="pres">
      <dgm:prSet presAssocID="{F24D5191-E39A-46B4-95C9-B6C70574BFE2}" presName="ThreeNodes_3_text" presStyleLbl="node1" presStyleIdx="2" presStyleCnt="3">
        <dgm:presLayoutVars>
          <dgm:bulletEnabled val="1"/>
        </dgm:presLayoutVars>
      </dgm:prSet>
      <dgm:spPr/>
    </dgm:pt>
  </dgm:ptLst>
  <dgm:cxnLst>
    <dgm:cxn modelId="{8D009801-8A01-4AF5-86DB-F2D091E4476D}" srcId="{F24D5191-E39A-46B4-95C9-B6C70574BFE2}" destId="{64AB973D-5811-46ED-B40F-C421BF9AAD34}" srcOrd="0" destOrd="0" parTransId="{2AC353DF-467E-4F7F-B7E6-C08DDD34760B}" sibTransId="{5A7E0D1E-1468-4E0E-A794-98AEC04CC6D3}"/>
    <dgm:cxn modelId="{BD66373D-6337-4F60-871F-B5C8B5A812A5}" type="presOf" srcId="{67912BCA-6056-44A4-AA7B-0C2C0747D1C2}" destId="{654138E9-67AD-4CF0-A9C1-A965AAC446A8}" srcOrd="1" destOrd="0" presId="urn:microsoft.com/office/officeart/2005/8/layout/vProcess5"/>
    <dgm:cxn modelId="{C9E1143F-3BD0-47D2-84BF-7641DC772D61}" type="presOf" srcId="{31057895-37CB-482F-ADE8-EBCBD3486B74}" destId="{1CBD0B5B-336A-4DBD-A993-0382E69937EB}" srcOrd="0" destOrd="0" presId="urn:microsoft.com/office/officeart/2005/8/layout/vProcess5"/>
    <dgm:cxn modelId="{BEC0CC82-205E-4613-83B5-B0F8A5DEB2AC}" srcId="{F24D5191-E39A-46B4-95C9-B6C70574BFE2}" destId="{C937D988-BA63-4BD8-BB0A-3D53B10DCA07}" srcOrd="2" destOrd="0" parTransId="{81081A81-C748-45F6-98A7-5C418BB53BD6}" sibTransId="{6DE6B5B2-1ACB-4205-955E-22FA06104D8A}"/>
    <dgm:cxn modelId="{8E34A392-E0DE-4930-8ACD-38D6FE3E213D}" type="presOf" srcId="{5A7E0D1E-1468-4E0E-A794-98AEC04CC6D3}" destId="{4503E6FD-79D9-47CD-A9D5-47EDB2297D67}" srcOrd="0" destOrd="0" presId="urn:microsoft.com/office/officeart/2005/8/layout/vProcess5"/>
    <dgm:cxn modelId="{213DBC93-8403-4ED9-9B57-FC35BB770291}" type="presOf" srcId="{64AB973D-5811-46ED-B40F-C421BF9AAD34}" destId="{B40B3F9F-2841-4E61-8B28-E91FD6A6622C}" srcOrd="1" destOrd="0" presId="urn:microsoft.com/office/officeart/2005/8/layout/vProcess5"/>
    <dgm:cxn modelId="{1DDDD095-B985-4951-B37F-206D2C7B9F04}" srcId="{F24D5191-E39A-46B4-95C9-B6C70574BFE2}" destId="{67912BCA-6056-44A4-AA7B-0C2C0747D1C2}" srcOrd="1" destOrd="0" parTransId="{8AEC5CB8-3C35-4410-9C54-D56044CE56FC}" sibTransId="{31057895-37CB-482F-ADE8-EBCBD3486B74}"/>
    <dgm:cxn modelId="{ACF42E9B-3EEF-4E72-98BD-8EB718EC463A}" type="presOf" srcId="{C937D988-BA63-4BD8-BB0A-3D53B10DCA07}" destId="{D96400FE-8759-4888-B796-CDE393E1E033}" srcOrd="1" destOrd="0" presId="urn:microsoft.com/office/officeart/2005/8/layout/vProcess5"/>
    <dgm:cxn modelId="{FF21DDBC-1596-4970-871B-3B161910C993}" type="presOf" srcId="{67912BCA-6056-44A4-AA7B-0C2C0747D1C2}" destId="{D97CD0E3-D9CE-4A47-890A-F55D06B26A8B}" srcOrd="0" destOrd="0" presId="urn:microsoft.com/office/officeart/2005/8/layout/vProcess5"/>
    <dgm:cxn modelId="{38B413C1-96FD-4AFC-8A20-0B956EA1AC8F}" type="presOf" srcId="{C937D988-BA63-4BD8-BB0A-3D53B10DCA07}" destId="{CF6D76C0-6E79-462C-9D65-782A117A4125}" srcOrd="0" destOrd="0" presId="urn:microsoft.com/office/officeart/2005/8/layout/vProcess5"/>
    <dgm:cxn modelId="{5D3A5DC3-573F-4E8D-B4D8-A33040E71162}" type="presOf" srcId="{64AB973D-5811-46ED-B40F-C421BF9AAD34}" destId="{1F540D09-5745-457A-A060-66759EC61EDF}" srcOrd="0" destOrd="0" presId="urn:microsoft.com/office/officeart/2005/8/layout/vProcess5"/>
    <dgm:cxn modelId="{AA5AE9FC-CE49-447A-939A-E47FB850650E}" type="presOf" srcId="{F24D5191-E39A-46B4-95C9-B6C70574BFE2}" destId="{03CA86D7-7D7F-46EC-BECD-63F05325F016}" srcOrd="0" destOrd="0" presId="urn:microsoft.com/office/officeart/2005/8/layout/vProcess5"/>
    <dgm:cxn modelId="{8EE55F2F-917C-46BF-9EB9-4CC3B04B34CE}" type="presParOf" srcId="{03CA86D7-7D7F-46EC-BECD-63F05325F016}" destId="{294107DA-72FC-41FA-BD59-145AEC1BD4F7}" srcOrd="0" destOrd="0" presId="urn:microsoft.com/office/officeart/2005/8/layout/vProcess5"/>
    <dgm:cxn modelId="{3AB89A95-F7E2-48B6-A7BC-66DDAC5726D3}" type="presParOf" srcId="{03CA86D7-7D7F-46EC-BECD-63F05325F016}" destId="{1F540D09-5745-457A-A060-66759EC61EDF}" srcOrd="1" destOrd="0" presId="urn:microsoft.com/office/officeart/2005/8/layout/vProcess5"/>
    <dgm:cxn modelId="{F887370B-8B1B-49CE-A3F4-5ACC8A2760A8}" type="presParOf" srcId="{03CA86D7-7D7F-46EC-BECD-63F05325F016}" destId="{D97CD0E3-D9CE-4A47-890A-F55D06B26A8B}" srcOrd="2" destOrd="0" presId="urn:microsoft.com/office/officeart/2005/8/layout/vProcess5"/>
    <dgm:cxn modelId="{0805C0D4-DA67-46A2-809B-F2CDE2D48130}" type="presParOf" srcId="{03CA86D7-7D7F-46EC-BECD-63F05325F016}" destId="{CF6D76C0-6E79-462C-9D65-782A117A4125}" srcOrd="3" destOrd="0" presId="urn:microsoft.com/office/officeart/2005/8/layout/vProcess5"/>
    <dgm:cxn modelId="{8318A3B7-E721-451F-9B08-E87321442E1F}" type="presParOf" srcId="{03CA86D7-7D7F-46EC-BECD-63F05325F016}" destId="{4503E6FD-79D9-47CD-A9D5-47EDB2297D67}" srcOrd="4" destOrd="0" presId="urn:microsoft.com/office/officeart/2005/8/layout/vProcess5"/>
    <dgm:cxn modelId="{07E3FEA6-DC1E-465A-9995-9961DE81F32C}" type="presParOf" srcId="{03CA86D7-7D7F-46EC-BECD-63F05325F016}" destId="{1CBD0B5B-336A-4DBD-A993-0382E69937EB}" srcOrd="5" destOrd="0" presId="urn:microsoft.com/office/officeart/2005/8/layout/vProcess5"/>
    <dgm:cxn modelId="{91D2CF77-B14C-4D0F-94F0-88E473037B2F}" type="presParOf" srcId="{03CA86D7-7D7F-46EC-BECD-63F05325F016}" destId="{B40B3F9F-2841-4E61-8B28-E91FD6A6622C}" srcOrd="6" destOrd="0" presId="urn:microsoft.com/office/officeart/2005/8/layout/vProcess5"/>
    <dgm:cxn modelId="{4CC43F3E-15AD-4889-96DE-E709AB22E820}" type="presParOf" srcId="{03CA86D7-7D7F-46EC-BECD-63F05325F016}" destId="{654138E9-67AD-4CF0-A9C1-A965AAC446A8}" srcOrd="7" destOrd="0" presId="urn:microsoft.com/office/officeart/2005/8/layout/vProcess5"/>
    <dgm:cxn modelId="{825A2AAD-A47E-4653-BDA9-0DA73DA1A828}" type="presParOf" srcId="{03CA86D7-7D7F-46EC-BECD-63F05325F016}" destId="{D96400FE-8759-4888-B796-CDE393E1E033}"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8.xml><?xml version="1.0" encoding="utf-8"?>
<dgm:dataModel xmlns:dgm="http://schemas.openxmlformats.org/drawingml/2006/diagram" xmlns:a="http://schemas.openxmlformats.org/drawingml/2006/main">
  <dgm:ptLst>
    <dgm:pt modelId="{3E2AA6B8-5EB6-448B-8F66-B2F9F4786044}"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0B89685B-1195-496F-9F02-CE896BF7EE04}">
      <dgm:prSet/>
      <dgm:spPr/>
      <dgm:t>
        <a:bodyPr/>
        <a:lstStyle/>
        <a:p>
          <a:r>
            <a:rPr lang="tr-TR"/>
            <a:t>Global gençler; 12 ila 19 yaş arasındaki genç nüfus. (1,3 milyar)</a:t>
          </a:r>
          <a:endParaRPr lang="en-US"/>
        </a:p>
      </dgm:t>
    </dgm:pt>
    <dgm:pt modelId="{E84DAB93-19AD-4CD4-808A-86A622B0AC4D}" type="parTrans" cxnId="{C715CB41-775F-4175-81E1-8D52E6EB4C20}">
      <dgm:prSet/>
      <dgm:spPr/>
      <dgm:t>
        <a:bodyPr/>
        <a:lstStyle/>
        <a:p>
          <a:endParaRPr lang="en-US"/>
        </a:p>
      </dgm:t>
    </dgm:pt>
    <dgm:pt modelId="{BB6EF708-08C7-4103-9CBE-AF95AC9199E0}" type="sibTrans" cxnId="{C715CB41-775F-4175-81E1-8D52E6EB4C20}">
      <dgm:prSet/>
      <dgm:spPr/>
      <dgm:t>
        <a:bodyPr/>
        <a:lstStyle/>
        <a:p>
          <a:endParaRPr lang="en-US"/>
        </a:p>
      </dgm:t>
    </dgm:pt>
    <dgm:pt modelId="{17E295CE-D817-4B8D-8537-535A1FC3E1C0}">
      <dgm:prSet/>
      <dgm:spPr/>
      <dgm:t>
        <a:bodyPr/>
        <a:lstStyle/>
        <a:p>
          <a:r>
            <a:rPr lang="tr-TR"/>
            <a:t>Tesadüfi olarak dünyanın farklı yerlerinden seçilen gençlerin, pek çok ortak zevk ve tercihlerinin olduğu görülebilir. </a:t>
          </a:r>
          <a:endParaRPr lang="en-US"/>
        </a:p>
      </dgm:t>
    </dgm:pt>
    <dgm:pt modelId="{CF4B7A47-9200-4D30-A4B4-CC1E0E61AB99}" type="parTrans" cxnId="{CFB4EFB6-81B3-4D0D-AA69-53C8991F7351}">
      <dgm:prSet/>
      <dgm:spPr/>
      <dgm:t>
        <a:bodyPr/>
        <a:lstStyle/>
        <a:p>
          <a:endParaRPr lang="en-US"/>
        </a:p>
      </dgm:t>
    </dgm:pt>
    <dgm:pt modelId="{22AECA0C-FF9D-4DB7-AEEA-8F5EE07C45C9}" type="sibTrans" cxnId="{CFB4EFB6-81B3-4D0D-AA69-53C8991F7351}">
      <dgm:prSet/>
      <dgm:spPr/>
      <dgm:t>
        <a:bodyPr/>
        <a:lstStyle/>
        <a:p>
          <a:endParaRPr lang="en-US"/>
        </a:p>
      </dgm:t>
    </dgm:pt>
    <dgm:pt modelId="{2A817CB4-4CBD-4D8E-80D4-18A117069261}">
      <dgm:prSet/>
      <dgm:spPr/>
      <dgm:t>
        <a:bodyPr/>
        <a:lstStyle/>
        <a:p>
          <a:r>
            <a:rPr lang="en-US"/>
            <a:t>Global </a:t>
          </a:r>
          <a:r>
            <a:rPr lang="tr-TR"/>
            <a:t>elitler; seyahat etmeyi seven, zevkine düşkün ve belli bir gelir seviyesinin üzerindeki kişilerdir.</a:t>
          </a:r>
          <a:endParaRPr lang="en-US"/>
        </a:p>
      </dgm:t>
    </dgm:pt>
    <dgm:pt modelId="{E3DDB686-CB70-4B3A-9348-F5B228C0EED4}" type="parTrans" cxnId="{36E02D83-D08E-46AA-B318-DBF26321441E}">
      <dgm:prSet/>
      <dgm:spPr/>
      <dgm:t>
        <a:bodyPr/>
        <a:lstStyle/>
        <a:p>
          <a:endParaRPr lang="en-US"/>
        </a:p>
      </dgm:t>
    </dgm:pt>
    <dgm:pt modelId="{BA6A4D9C-14D7-4BD0-90DD-1A25A2EB2A0E}" type="sibTrans" cxnId="{36E02D83-D08E-46AA-B318-DBF26321441E}">
      <dgm:prSet/>
      <dgm:spPr/>
      <dgm:t>
        <a:bodyPr/>
        <a:lstStyle/>
        <a:p>
          <a:endParaRPr lang="en-US"/>
        </a:p>
      </dgm:t>
    </dgm:pt>
    <dgm:pt modelId="{CAB95F18-F924-4303-B8CE-A4C305B7D577}" type="pres">
      <dgm:prSet presAssocID="{3E2AA6B8-5EB6-448B-8F66-B2F9F4786044}" presName="linear" presStyleCnt="0">
        <dgm:presLayoutVars>
          <dgm:animLvl val="lvl"/>
          <dgm:resizeHandles val="exact"/>
        </dgm:presLayoutVars>
      </dgm:prSet>
      <dgm:spPr/>
    </dgm:pt>
    <dgm:pt modelId="{7F46BED3-973F-4ADE-B930-AD0CD3E20B69}" type="pres">
      <dgm:prSet presAssocID="{0B89685B-1195-496F-9F02-CE896BF7EE04}" presName="parentText" presStyleLbl="node1" presStyleIdx="0" presStyleCnt="3">
        <dgm:presLayoutVars>
          <dgm:chMax val="0"/>
          <dgm:bulletEnabled val="1"/>
        </dgm:presLayoutVars>
      </dgm:prSet>
      <dgm:spPr/>
    </dgm:pt>
    <dgm:pt modelId="{B2C720DD-DB58-46AC-A449-37F8AFDE6EC8}" type="pres">
      <dgm:prSet presAssocID="{BB6EF708-08C7-4103-9CBE-AF95AC9199E0}" presName="spacer" presStyleCnt="0"/>
      <dgm:spPr/>
    </dgm:pt>
    <dgm:pt modelId="{196C84EF-2831-4948-B3F9-ED674AC3AA2B}" type="pres">
      <dgm:prSet presAssocID="{17E295CE-D817-4B8D-8537-535A1FC3E1C0}" presName="parentText" presStyleLbl="node1" presStyleIdx="1" presStyleCnt="3">
        <dgm:presLayoutVars>
          <dgm:chMax val="0"/>
          <dgm:bulletEnabled val="1"/>
        </dgm:presLayoutVars>
      </dgm:prSet>
      <dgm:spPr/>
    </dgm:pt>
    <dgm:pt modelId="{68C65195-C423-49F7-95A1-50311A828A11}" type="pres">
      <dgm:prSet presAssocID="{22AECA0C-FF9D-4DB7-AEEA-8F5EE07C45C9}" presName="spacer" presStyleCnt="0"/>
      <dgm:spPr/>
    </dgm:pt>
    <dgm:pt modelId="{584B7FC7-868B-4702-8806-EE401E3E03C3}" type="pres">
      <dgm:prSet presAssocID="{2A817CB4-4CBD-4D8E-80D4-18A117069261}" presName="parentText" presStyleLbl="node1" presStyleIdx="2" presStyleCnt="3">
        <dgm:presLayoutVars>
          <dgm:chMax val="0"/>
          <dgm:bulletEnabled val="1"/>
        </dgm:presLayoutVars>
      </dgm:prSet>
      <dgm:spPr/>
    </dgm:pt>
  </dgm:ptLst>
  <dgm:cxnLst>
    <dgm:cxn modelId="{C9720000-E7BD-44EC-8F4D-B52A7DDEB54A}" type="presOf" srcId="{0B89685B-1195-496F-9F02-CE896BF7EE04}" destId="{7F46BED3-973F-4ADE-B930-AD0CD3E20B69}" srcOrd="0" destOrd="0" presId="urn:microsoft.com/office/officeart/2005/8/layout/vList2"/>
    <dgm:cxn modelId="{C715CB41-775F-4175-81E1-8D52E6EB4C20}" srcId="{3E2AA6B8-5EB6-448B-8F66-B2F9F4786044}" destId="{0B89685B-1195-496F-9F02-CE896BF7EE04}" srcOrd="0" destOrd="0" parTransId="{E84DAB93-19AD-4CD4-808A-86A622B0AC4D}" sibTransId="{BB6EF708-08C7-4103-9CBE-AF95AC9199E0}"/>
    <dgm:cxn modelId="{8083B26E-EB24-424B-94A8-31E1EC9EB104}" type="presOf" srcId="{3E2AA6B8-5EB6-448B-8F66-B2F9F4786044}" destId="{CAB95F18-F924-4303-B8CE-A4C305B7D577}" srcOrd="0" destOrd="0" presId="urn:microsoft.com/office/officeart/2005/8/layout/vList2"/>
    <dgm:cxn modelId="{36E02D83-D08E-46AA-B318-DBF26321441E}" srcId="{3E2AA6B8-5EB6-448B-8F66-B2F9F4786044}" destId="{2A817CB4-4CBD-4D8E-80D4-18A117069261}" srcOrd="2" destOrd="0" parTransId="{E3DDB686-CB70-4B3A-9348-F5B228C0EED4}" sibTransId="{BA6A4D9C-14D7-4BD0-90DD-1A25A2EB2A0E}"/>
    <dgm:cxn modelId="{CFB4EFB6-81B3-4D0D-AA69-53C8991F7351}" srcId="{3E2AA6B8-5EB6-448B-8F66-B2F9F4786044}" destId="{17E295CE-D817-4B8D-8537-535A1FC3E1C0}" srcOrd="1" destOrd="0" parTransId="{CF4B7A47-9200-4D30-A4B4-CC1E0E61AB99}" sibTransId="{22AECA0C-FF9D-4DB7-AEEA-8F5EE07C45C9}"/>
    <dgm:cxn modelId="{F688BCE7-A165-463F-9A07-FFAA8D5F27F7}" type="presOf" srcId="{2A817CB4-4CBD-4D8E-80D4-18A117069261}" destId="{584B7FC7-868B-4702-8806-EE401E3E03C3}" srcOrd="0" destOrd="0" presId="urn:microsoft.com/office/officeart/2005/8/layout/vList2"/>
    <dgm:cxn modelId="{1BF09AF9-68F6-44DC-9138-2167BFBEA3D6}" type="presOf" srcId="{17E295CE-D817-4B8D-8537-535A1FC3E1C0}" destId="{196C84EF-2831-4948-B3F9-ED674AC3AA2B}" srcOrd="0" destOrd="0" presId="urn:microsoft.com/office/officeart/2005/8/layout/vList2"/>
    <dgm:cxn modelId="{40F730E9-9AA5-4EBF-AD78-0D975E8B2B0E}" type="presParOf" srcId="{CAB95F18-F924-4303-B8CE-A4C305B7D577}" destId="{7F46BED3-973F-4ADE-B930-AD0CD3E20B69}" srcOrd="0" destOrd="0" presId="urn:microsoft.com/office/officeart/2005/8/layout/vList2"/>
    <dgm:cxn modelId="{7FB9DA16-830E-4DF0-B035-B56B2644D373}" type="presParOf" srcId="{CAB95F18-F924-4303-B8CE-A4C305B7D577}" destId="{B2C720DD-DB58-46AC-A449-37F8AFDE6EC8}" srcOrd="1" destOrd="0" presId="urn:microsoft.com/office/officeart/2005/8/layout/vList2"/>
    <dgm:cxn modelId="{CC5AA99A-91BF-43B3-A902-07EC3C2C3828}" type="presParOf" srcId="{CAB95F18-F924-4303-B8CE-A4C305B7D577}" destId="{196C84EF-2831-4948-B3F9-ED674AC3AA2B}" srcOrd="2" destOrd="0" presId="urn:microsoft.com/office/officeart/2005/8/layout/vList2"/>
    <dgm:cxn modelId="{0EFDAA67-B6CE-474F-97E5-7ED2E2E37A69}" type="presParOf" srcId="{CAB95F18-F924-4303-B8CE-A4C305B7D577}" destId="{68C65195-C423-49F7-95A1-50311A828A11}" srcOrd="3" destOrd="0" presId="urn:microsoft.com/office/officeart/2005/8/layout/vList2"/>
    <dgm:cxn modelId="{940069C2-4B47-42E4-9F3C-1D31C698BADE}" type="presParOf" srcId="{CAB95F18-F924-4303-B8CE-A4C305B7D577}" destId="{584B7FC7-868B-4702-8806-EE401E3E03C3}" srcOrd="4"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9.xml><?xml version="1.0" encoding="utf-8"?>
<dgm:dataModel xmlns:dgm="http://schemas.openxmlformats.org/drawingml/2006/diagram" xmlns:a="http://schemas.openxmlformats.org/drawingml/2006/main">
  <dgm:ptLst>
    <dgm:pt modelId="{E54EF532-59B6-4BD2-A092-ECA1A989CA69}" type="doc">
      <dgm:prSet loTypeId="urn:microsoft.com/office/officeart/2005/8/layout/vProcess5" loCatId="process" qsTypeId="urn:microsoft.com/office/officeart/2005/8/quickstyle/simple4" qsCatId="simple" csTypeId="urn:microsoft.com/office/officeart/2005/8/colors/colorful2" csCatId="colorful"/>
      <dgm:spPr/>
      <dgm:t>
        <a:bodyPr/>
        <a:lstStyle/>
        <a:p>
          <a:endParaRPr lang="en-US"/>
        </a:p>
      </dgm:t>
    </dgm:pt>
    <dgm:pt modelId="{1B7360EA-8F7B-4DC6-94EB-B30FF539E6FB}">
      <dgm:prSet/>
      <dgm:spPr/>
      <dgm:t>
        <a:bodyPr/>
        <a:lstStyle/>
        <a:p>
          <a:r>
            <a:rPr lang="tr-TR"/>
            <a:t>İnsanların ürünleri alıp-almamasına, miktarına ve kullanım sıklığına odaklanmaktadır. </a:t>
          </a:r>
          <a:endParaRPr lang="en-US"/>
        </a:p>
      </dgm:t>
    </dgm:pt>
    <dgm:pt modelId="{8FBB18E3-4FA9-4811-A346-54D4CF5D0CEA}" type="parTrans" cxnId="{A490636B-F167-4B9F-B986-722A6F7BD718}">
      <dgm:prSet/>
      <dgm:spPr/>
      <dgm:t>
        <a:bodyPr/>
        <a:lstStyle/>
        <a:p>
          <a:endParaRPr lang="en-US"/>
        </a:p>
      </dgm:t>
    </dgm:pt>
    <dgm:pt modelId="{E33296B8-353A-4C7E-8D91-78C4AAB38225}" type="sibTrans" cxnId="{A490636B-F167-4B9F-B986-722A6F7BD718}">
      <dgm:prSet/>
      <dgm:spPr/>
      <dgm:t>
        <a:bodyPr/>
        <a:lstStyle/>
        <a:p>
          <a:endParaRPr lang="en-US"/>
        </a:p>
      </dgm:t>
    </dgm:pt>
    <dgm:pt modelId="{CC33C994-89A3-4425-9F79-3D1EE738E3D4}">
      <dgm:prSet/>
      <dgm:spPr/>
      <dgm:t>
        <a:bodyPr/>
        <a:lstStyle/>
        <a:p>
          <a:r>
            <a:rPr lang="tr-TR"/>
            <a:t>Pareto kuralına göre işletmenin gelirlerinin %80’i, müşterilerinin %20’sinden elde edilmektedir. </a:t>
          </a:r>
          <a:endParaRPr lang="en-US"/>
        </a:p>
      </dgm:t>
    </dgm:pt>
    <dgm:pt modelId="{DF624110-51D4-493E-8234-B06A0E3335AE}" type="parTrans" cxnId="{15BB2066-3E7E-4D7D-B89E-3883FEF21E1A}">
      <dgm:prSet/>
      <dgm:spPr/>
      <dgm:t>
        <a:bodyPr/>
        <a:lstStyle/>
        <a:p>
          <a:endParaRPr lang="en-US"/>
        </a:p>
      </dgm:t>
    </dgm:pt>
    <dgm:pt modelId="{EE7D81E6-C074-4D7E-97A1-B3624F21D240}" type="sibTrans" cxnId="{15BB2066-3E7E-4D7D-B89E-3883FEF21E1A}">
      <dgm:prSet/>
      <dgm:spPr/>
      <dgm:t>
        <a:bodyPr/>
        <a:lstStyle/>
        <a:p>
          <a:endParaRPr lang="en-US"/>
        </a:p>
      </dgm:t>
    </dgm:pt>
    <dgm:pt modelId="{602F83CB-D1AA-451A-B0AC-DE01AF37D3C5}">
      <dgm:prSet/>
      <dgm:spPr/>
      <dgm:t>
        <a:bodyPr/>
        <a:lstStyle/>
        <a:p>
          <a:r>
            <a:rPr lang="en-US"/>
            <a:t>McDonald's</a:t>
          </a:r>
          <a:r>
            <a:rPr lang="tr-TR"/>
            <a:t> gelirlerinin %80’ini, dokuz ülkeden elde etmektedir.</a:t>
          </a:r>
          <a:endParaRPr lang="en-US"/>
        </a:p>
      </dgm:t>
    </dgm:pt>
    <dgm:pt modelId="{AA27A1D8-64EA-4E4B-83E4-B7EE15EC6907}" type="parTrans" cxnId="{CD9C04A8-2348-4897-B5DE-D2BA7F819A5E}">
      <dgm:prSet/>
      <dgm:spPr/>
      <dgm:t>
        <a:bodyPr/>
        <a:lstStyle/>
        <a:p>
          <a:endParaRPr lang="en-US"/>
        </a:p>
      </dgm:t>
    </dgm:pt>
    <dgm:pt modelId="{2375951C-745E-45A7-A022-00A4809709B9}" type="sibTrans" cxnId="{CD9C04A8-2348-4897-B5DE-D2BA7F819A5E}">
      <dgm:prSet/>
      <dgm:spPr/>
      <dgm:t>
        <a:bodyPr/>
        <a:lstStyle/>
        <a:p>
          <a:endParaRPr lang="en-US"/>
        </a:p>
      </dgm:t>
    </dgm:pt>
    <dgm:pt modelId="{CA85F80C-BE5B-4D85-8B23-2B17CA3BFE92}" type="pres">
      <dgm:prSet presAssocID="{E54EF532-59B6-4BD2-A092-ECA1A989CA69}" presName="outerComposite" presStyleCnt="0">
        <dgm:presLayoutVars>
          <dgm:chMax val="5"/>
          <dgm:dir/>
          <dgm:resizeHandles val="exact"/>
        </dgm:presLayoutVars>
      </dgm:prSet>
      <dgm:spPr/>
    </dgm:pt>
    <dgm:pt modelId="{2961C04C-7766-4DE1-92B4-035ED7F45F6A}" type="pres">
      <dgm:prSet presAssocID="{E54EF532-59B6-4BD2-A092-ECA1A989CA69}" presName="dummyMaxCanvas" presStyleCnt="0">
        <dgm:presLayoutVars/>
      </dgm:prSet>
      <dgm:spPr/>
    </dgm:pt>
    <dgm:pt modelId="{718A9827-6479-4DEF-A3C6-01444E9FA1F5}" type="pres">
      <dgm:prSet presAssocID="{E54EF532-59B6-4BD2-A092-ECA1A989CA69}" presName="ThreeNodes_1" presStyleLbl="node1" presStyleIdx="0" presStyleCnt="3">
        <dgm:presLayoutVars>
          <dgm:bulletEnabled val="1"/>
        </dgm:presLayoutVars>
      </dgm:prSet>
      <dgm:spPr/>
    </dgm:pt>
    <dgm:pt modelId="{4CEC359B-7A39-4E39-AF96-60D5040EDD1C}" type="pres">
      <dgm:prSet presAssocID="{E54EF532-59B6-4BD2-A092-ECA1A989CA69}" presName="ThreeNodes_2" presStyleLbl="node1" presStyleIdx="1" presStyleCnt="3">
        <dgm:presLayoutVars>
          <dgm:bulletEnabled val="1"/>
        </dgm:presLayoutVars>
      </dgm:prSet>
      <dgm:spPr/>
    </dgm:pt>
    <dgm:pt modelId="{82611C52-116D-4F2B-99B5-9FAE86C155EE}" type="pres">
      <dgm:prSet presAssocID="{E54EF532-59B6-4BD2-A092-ECA1A989CA69}" presName="ThreeNodes_3" presStyleLbl="node1" presStyleIdx="2" presStyleCnt="3">
        <dgm:presLayoutVars>
          <dgm:bulletEnabled val="1"/>
        </dgm:presLayoutVars>
      </dgm:prSet>
      <dgm:spPr/>
    </dgm:pt>
    <dgm:pt modelId="{26C6A2D6-1014-4979-8D2A-2FC4381414E2}" type="pres">
      <dgm:prSet presAssocID="{E54EF532-59B6-4BD2-A092-ECA1A989CA69}" presName="ThreeConn_1-2" presStyleLbl="fgAccFollowNode1" presStyleIdx="0" presStyleCnt="2">
        <dgm:presLayoutVars>
          <dgm:bulletEnabled val="1"/>
        </dgm:presLayoutVars>
      </dgm:prSet>
      <dgm:spPr/>
    </dgm:pt>
    <dgm:pt modelId="{691311C3-6F71-4C3D-83D5-9CD67EC83796}" type="pres">
      <dgm:prSet presAssocID="{E54EF532-59B6-4BD2-A092-ECA1A989CA69}" presName="ThreeConn_2-3" presStyleLbl="fgAccFollowNode1" presStyleIdx="1" presStyleCnt="2">
        <dgm:presLayoutVars>
          <dgm:bulletEnabled val="1"/>
        </dgm:presLayoutVars>
      </dgm:prSet>
      <dgm:spPr/>
    </dgm:pt>
    <dgm:pt modelId="{0C0A5201-477E-432E-8AC3-EB7A1E170BD1}" type="pres">
      <dgm:prSet presAssocID="{E54EF532-59B6-4BD2-A092-ECA1A989CA69}" presName="ThreeNodes_1_text" presStyleLbl="node1" presStyleIdx="2" presStyleCnt="3">
        <dgm:presLayoutVars>
          <dgm:bulletEnabled val="1"/>
        </dgm:presLayoutVars>
      </dgm:prSet>
      <dgm:spPr/>
    </dgm:pt>
    <dgm:pt modelId="{6753F356-CB45-4A62-80C3-AAEAE5C11F11}" type="pres">
      <dgm:prSet presAssocID="{E54EF532-59B6-4BD2-A092-ECA1A989CA69}" presName="ThreeNodes_2_text" presStyleLbl="node1" presStyleIdx="2" presStyleCnt="3">
        <dgm:presLayoutVars>
          <dgm:bulletEnabled val="1"/>
        </dgm:presLayoutVars>
      </dgm:prSet>
      <dgm:spPr/>
    </dgm:pt>
    <dgm:pt modelId="{7D1CBDED-1401-4558-B445-D047C269F870}" type="pres">
      <dgm:prSet presAssocID="{E54EF532-59B6-4BD2-A092-ECA1A989CA69}" presName="ThreeNodes_3_text" presStyleLbl="node1" presStyleIdx="2" presStyleCnt="3">
        <dgm:presLayoutVars>
          <dgm:bulletEnabled val="1"/>
        </dgm:presLayoutVars>
      </dgm:prSet>
      <dgm:spPr/>
    </dgm:pt>
  </dgm:ptLst>
  <dgm:cxnLst>
    <dgm:cxn modelId="{97D07F02-4083-4F8F-8C16-E74ABA65FF9E}" type="presOf" srcId="{1B7360EA-8F7B-4DC6-94EB-B30FF539E6FB}" destId="{0C0A5201-477E-432E-8AC3-EB7A1E170BD1}" srcOrd="1" destOrd="0" presId="urn:microsoft.com/office/officeart/2005/8/layout/vProcess5"/>
    <dgm:cxn modelId="{1BBEDF18-4487-4F88-B8CC-174F97A63F62}" type="presOf" srcId="{CC33C994-89A3-4425-9F79-3D1EE738E3D4}" destId="{6753F356-CB45-4A62-80C3-AAEAE5C11F11}" srcOrd="1" destOrd="0" presId="urn:microsoft.com/office/officeart/2005/8/layout/vProcess5"/>
    <dgm:cxn modelId="{EAC68F1A-58E7-4753-BD74-AF65EFF07CF4}" type="presOf" srcId="{CC33C994-89A3-4425-9F79-3D1EE738E3D4}" destId="{4CEC359B-7A39-4E39-AF96-60D5040EDD1C}" srcOrd="0" destOrd="0" presId="urn:microsoft.com/office/officeart/2005/8/layout/vProcess5"/>
    <dgm:cxn modelId="{DFF1102C-E676-4088-8330-60828E4CC7C3}" type="presOf" srcId="{602F83CB-D1AA-451A-B0AC-DE01AF37D3C5}" destId="{82611C52-116D-4F2B-99B5-9FAE86C155EE}" srcOrd="0" destOrd="0" presId="urn:microsoft.com/office/officeart/2005/8/layout/vProcess5"/>
    <dgm:cxn modelId="{15BB2066-3E7E-4D7D-B89E-3883FEF21E1A}" srcId="{E54EF532-59B6-4BD2-A092-ECA1A989CA69}" destId="{CC33C994-89A3-4425-9F79-3D1EE738E3D4}" srcOrd="1" destOrd="0" parTransId="{DF624110-51D4-493E-8234-B06A0E3335AE}" sibTransId="{EE7D81E6-C074-4D7E-97A1-B3624F21D240}"/>
    <dgm:cxn modelId="{A490636B-F167-4B9F-B986-722A6F7BD718}" srcId="{E54EF532-59B6-4BD2-A092-ECA1A989CA69}" destId="{1B7360EA-8F7B-4DC6-94EB-B30FF539E6FB}" srcOrd="0" destOrd="0" parTransId="{8FBB18E3-4FA9-4811-A346-54D4CF5D0CEA}" sibTransId="{E33296B8-353A-4C7E-8D91-78C4AAB38225}"/>
    <dgm:cxn modelId="{F1346A94-F444-47C6-9C8F-5A49FC9C0B82}" type="presOf" srcId="{1B7360EA-8F7B-4DC6-94EB-B30FF539E6FB}" destId="{718A9827-6479-4DEF-A3C6-01444E9FA1F5}" srcOrd="0" destOrd="0" presId="urn:microsoft.com/office/officeart/2005/8/layout/vProcess5"/>
    <dgm:cxn modelId="{BCEE3D9A-0F72-4A77-B273-14E4E78379F1}" type="presOf" srcId="{602F83CB-D1AA-451A-B0AC-DE01AF37D3C5}" destId="{7D1CBDED-1401-4558-B445-D047C269F870}" srcOrd="1" destOrd="0" presId="urn:microsoft.com/office/officeart/2005/8/layout/vProcess5"/>
    <dgm:cxn modelId="{CD9C04A8-2348-4897-B5DE-D2BA7F819A5E}" srcId="{E54EF532-59B6-4BD2-A092-ECA1A989CA69}" destId="{602F83CB-D1AA-451A-B0AC-DE01AF37D3C5}" srcOrd="2" destOrd="0" parTransId="{AA27A1D8-64EA-4E4B-83E4-B7EE15EC6907}" sibTransId="{2375951C-745E-45A7-A022-00A4809709B9}"/>
    <dgm:cxn modelId="{FADB69EB-80AB-4A7E-BE99-05F3162D70B4}" type="presOf" srcId="{EE7D81E6-C074-4D7E-97A1-B3624F21D240}" destId="{691311C3-6F71-4C3D-83D5-9CD67EC83796}" srcOrd="0" destOrd="0" presId="urn:microsoft.com/office/officeart/2005/8/layout/vProcess5"/>
    <dgm:cxn modelId="{9E1FEAF2-9C96-4010-A49C-62772B60D7EA}" type="presOf" srcId="{E54EF532-59B6-4BD2-A092-ECA1A989CA69}" destId="{CA85F80C-BE5B-4D85-8B23-2B17CA3BFE92}" srcOrd="0" destOrd="0" presId="urn:microsoft.com/office/officeart/2005/8/layout/vProcess5"/>
    <dgm:cxn modelId="{84DB0AF3-3D5E-430A-A33D-9EFF24CF2112}" type="presOf" srcId="{E33296B8-353A-4C7E-8D91-78C4AAB38225}" destId="{26C6A2D6-1014-4979-8D2A-2FC4381414E2}" srcOrd="0" destOrd="0" presId="urn:microsoft.com/office/officeart/2005/8/layout/vProcess5"/>
    <dgm:cxn modelId="{E190D988-6486-43A3-BB38-1A4A43ECAF92}" type="presParOf" srcId="{CA85F80C-BE5B-4D85-8B23-2B17CA3BFE92}" destId="{2961C04C-7766-4DE1-92B4-035ED7F45F6A}" srcOrd="0" destOrd="0" presId="urn:microsoft.com/office/officeart/2005/8/layout/vProcess5"/>
    <dgm:cxn modelId="{E6779C49-C844-43AD-A668-85279EEFAD5B}" type="presParOf" srcId="{CA85F80C-BE5B-4D85-8B23-2B17CA3BFE92}" destId="{718A9827-6479-4DEF-A3C6-01444E9FA1F5}" srcOrd="1" destOrd="0" presId="urn:microsoft.com/office/officeart/2005/8/layout/vProcess5"/>
    <dgm:cxn modelId="{49A8A0E1-E25B-4927-960C-9D4561D0135A}" type="presParOf" srcId="{CA85F80C-BE5B-4D85-8B23-2B17CA3BFE92}" destId="{4CEC359B-7A39-4E39-AF96-60D5040EDD1C}" srcOrd="2" destOrd="0" presId="urn:microsoft.com/office/officeart/2005/8/layout/vProcess5"/>
    <dgm:cxn modelId="{8E5F9292-5C5E-4EFD-84C3-FC37162E98AD}" type="presParOf" srcId="{CA85F80C-BE5B-4D85-8B23-2B17CA3BFE92}" destId="{82611C52-116D-4F2B-99B5-9FAE86C155EE}" srcOrd="3" destOrd="0" presId="urn:microsoft.com/office/officeart/2005/8/layout/vProcess5"/>
    <dgm:cxn modelId="{A008E90F-4BBF-4449-9060-D7C5B343628B}" type="presParOf" srcId="{CA85F80C-BE5B-4D85-8B23-2B17CA3BFE92}" destId="{26C6A2D6-1014-4979-8D2A-2FC4381414E2}" srcOrd="4" destOrd="0" presId="urn:microsoft.com/office/officeart/2005/8/layout/vProcess5"/>
    <dgm:cxn modelId="{C69592E4-1479-45CA-9EAE-39224DE2CDD4}" type="presParOf" srcId="{CA85F80C-BE5B-4D85-8B23-2B17CA3BFE92}" destId="{691311C3-6F71-4C3D-83D5-9CD67EC83796}" srcOrd="5" destOrd="0" presId="urn:microsoft.com/office/officeart/2005/8/layout/vProcess5"/>
    <dgm:cxn modelId="{D2A10138-283C-43AB-B86E-7D05FD49492A}" type="presParOf" srcId="{CA85F80C-BE5B-4D85-8B23-2B17CA3BFE92}" destId="{0C0A5201-477E-432E-8AC3-EB7A1E170BD1}" srcOrd="6" destOrd="0" presId="urn:microsoft.com/office/officeart/2005/8/layout/vProcess5"/>
    <dgm:cxn modelId="{DC63E547-6A4E-47C1-BB7F-6629CC3899F0}" type="presParOf" srcId="{CA85F80C-BE5B-4D85-8B23-2B17CA3BFE92}" destId="{6753F356-CB45-4A62-80C3-AAEAE5C11F11}" srcOrd="7" destOrd="0" presId="urn:microsoft.com/office/officeart/2005/8/layout/vProcess5"/>
    <dgm:cxn modelId="{A089F828-402A-41F9-A9B6-2B3FC5EA0BB7}" type="presParOf" srcId="{CA85F80C-BE5B-4D85-8B23-2B17CA3BFE92}" destId="{7D1CBDED-1401-4558-B445-D047C269F870}" srcOrd="8" destOrd="0" presId="urn:microsoft.com/office/officeart/2005/8/layout/vProcess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F8DBDB1-34CD-4BBC-90A4-FEF5DAC2D003}"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75063D4D-B0B1-47D4-A590-26CD2DFF5743}">
      <dgm:prSet/>
      <dgm:spPr/>
      <dgm:t>
        <a:bodyPr/>
        <a:lstStyle/>
        <a:p>
          <a:r>
            <a:rPr lang="tr-TR"/>
            <a:t>Örneğin yiyecek ürünlerinde tuz ve şeker oranlarının ihtiyaca göre yeniden düzenlemesi, </a:t>
          </a:r>
          <a:endParaRPr lang="en-US"/>
        </a:p>
      </dgm:t>
    </dgm:pt>
    <dgm:pt modelId="{B533EEA4-94F3-4A23-B65C-FC9DE0070ACC}" type="parTrans" cxnId="{C406DEFC-A81F-495B-AD3A-2ECE2ED96F37}">
      <dgm:prSet/>
      <dgm:spPr/>
      <dgm:t>
        <a:bodyPr/>
        <a:lstStyle/>
        <a:p>
          <a:endParaRPr lang="en-US"/>
        </a:p>
      </dgm:t>
    </dgm:pt>
    <dgm:pt modelId="{754E7628-9EAD-4089-BC21-404FAEBB54F1}" type="sibTrans" cxnId="{C406DEFC-A81F-495B-AD3A-2ECE2ED96F37}">
      <dgm:prSet/>
      <dgm:spPr/>
      <dgm:t>
        <a:bodyPr/>
        <a:lstStyle/>
        <a:p>
          <a:endParaRPr lang="en-US"/>
        </a:p>
      </dgm:t>
    </dgm:pt>
    <dgm:pt modelId="{11715A46-E6FC-4F10-BED3-7BB7B71233E6}">
      <dgm:prSet/>
      <dgm:spPr/>
      <dgm:t>
        <a:bodyPr/>
        <a:lstStyle/>
        <a:p>
          <a:r>
            <a:rPr lang="tr-TR"/>
            <a:t>Çekicilik ve tat algılamaları için ambalajlardaki renk ve tasarımın yeniden düşünülmesi,</a:t>
          </a:r>
          <a:endParaRPr lang="en-US"/>
        </a:p>
      </dgm:t>
    </dgm:pt>
    <dgm:pt modelId="{F08BC055-DA30-4FC5-A05A-2071AF5D2E08}" type="parTrans" cxnId="{791F8A5A-660D-4E46-81B2-CB113840CE41}">
      <dgm:prSet/>
      <dgm:spPr/>
      <dgm:t>
        <a:bodyPr/>
        <a:lstStyle/>
        <a:p>
          <a:endParaRPr lang="en-US"/>
        </a:p>
      </dgm:t>
    </dgm:pt>
    <dgm:pt modelId="{020D94F5-3E7E-4087-B68B-5056BE850223}" type="sibTrans" cxnId="{791F8A5A-660D-4E46-81B2-CB113840CE41}">
      <dgm:prSet/>
      <dgm:spPr/>
      <dgm:t>
        <a:bodyPr/>
        <a:lstStyle/>
        <a:p>
          <a:endParaRPr lang="en-US"/>
        </a:p>
      </dgm:t>
    </dgm:pt>
    <dgm:pt modelId="{B41DE7F5-C89F-4A5D-9F07-88CA7D096353}">
      <dgm:prSet/>
      <dgm:spPr/>
      <dgm:t>
        <a:bodyPr/>
        <a:lstStyle/>
        <a:p>
          <a:r>
            <a:rPr lang="tr-TR"/>
            <a:t>Kıyafetlerin tasarım ve ölçü bakımından Asya ve İskandinav pazarları için yeniden konuşulması gibi.</a:t>
          </a:r>
          <a:endParaRPr lang="en-US"/>
        </a:p>
      </dgm:t>
    </dgm:pt>
    <dgm:pt modelId="{CB39416A-576D-4E64-AF03-C2AECEB712D7}" type="parTrans" cxnId="{771A4BCB-AEAE-46C1-A04C-F84592872C66}">
      <dgm:prSet/>
      <dgm:spPr/>
      <dgm:t>
        <a:bodyPr/>
        <a:lstStyle/>
        <a:p>
          <a:endParaRPr lang="en-US"/>
        </a:p>
      </dgm:t>
    </dgm:pt>
    <dgm:pt modelId="{45D52CB0-A838-42E2-BCEB-18CAB2098C81}" type="sibTrans" cxnId="{771A4BCB-AEAE-46C1-A04C-F84592872C66}">
      <dgm:prSet/>
      <dgm:spPr/>
      <dgm:t>
        <a:bodyPr/>
        <a:lstStyle/>
        <a:p>
          <a:endParaRPr lang="en-US"/>
        </a:p>
      </dgm:t>
    </dgm:pt>
    <dgm:pt modelId="{F8C97DD6-3E02-4AA2-89BA-46485277058F}">
      <dgm:prSet/>
      <dgm:spPr/>
      <dgm:t>
        <a:bodyPr/>
        <a:lstStyle/>
        <a:p>
          <a:r>
            <a:rPr lang="tr-TR"/>
            <a:t>Bu gibi durumlar için işletmenin yapmak zorunda olduğu durum, ürünlerin gerekiyor ise o ülke pazarı için yeniden düzenlenmesidir. Aksi takdirde, pazarlama faaliyetleri başarısız olacaktır.</a:t>
          </a:r>
          <a:endParaRPr lang="en-US"/>
        </a:p>
      </dgm:t>
    </dgm:pt>
    <dgm:pt modelId="{9B7A1897-F9E3-473F-8E64-5F67C0997749}" type="parTrans" cxnId="{CB82CB7F-CF71-41C5-B606-A1595B804E0B}">
      <dgm:prSet/>
      <dgm:spPr/>
      <dgm:t>
        <a:bodyPr/>
        <a:lstStyle/>
        <a:p>
          <a:endParaRPr lang="en-US"/>
        </a:p>
      </dgm:t>
    </dgm:pt>
    <dgm:pt modelId="{BDA8B24B-D1C0-4C44-8AC8-081E47602EB8}" type="sibTrans" cxnId="{CB82CB7F-CF71-41C5-B606-A1595B804E0B}">
      <dgm:prSet/>
      <dgm:spPr/>
      <dgm:t>
        <a:bodyPr/>
        <a:lstStyle/>
        <a:p>
          <a:endParaRPr lang="en-US"/>
        </a:p>
      </dgm:t>
    </dgm:pt>
    <dgm:pt modelId="{BB836885-3C54-43B2-A30C-6EE6638060A8}" type="pres">
      <dgm:prSet presAssocID="{3F8DBDB1-34CD-4BBC-90A4-FEF5DAC2D003}" presName="linear" presStyleCnt="0">
        <dgm:presLayoutVars>
          <dgm:animLvl val="lvl"/>
          <dgm:resizeHandles val="exact"/>
        </dgm:presLayoutVars>
      </dgm:prSet>
      <dgm:spPr/>
    </dgm:pt>
    <dgm:pt modelId="{9720B02C-3788-472C-96E3-58260D9F622F}" type="pres">
      <dgm:prSet presAssocID="{75063D4D-B0B1-47D4-A590-26CD2DFF5743}" presName="parentText" presStyleLbl="node1" presStyleIdx="0" presStyleCnt="4">
        <dgm:presLayoutVars>
          <dgm:chMax val="0"/>
          <dgm:bulletEnabled val="1"/>
        </dgm:presLayoutVars>
      </dgm:prSet>
      <dgm:spPr/>
    </dgm:pt>
    <dgm:pt modelId="{FB0351EA-83A7-4472-802F-A523ED4EEFEB}" type="pres">
      <dgm:prSet presAssocID="{754E7628-9EAD-4089-BC21-404FAEBB54F1}" presName="spacer" presStyleCnt="0"/>
      <dgm:spPr/>
    </dgm:pt>
    <dgm:pt modelId="{72EDF654-DE5D-46BB-BD58-5930C4B7E21D}" type="pres">
      <dgm:prSet presAssocID="{11715A46-E6FC-4F10-BED3-7BB7B71233E6}" presName="parentText" presStyleLbl="node1" presStyleIdx="1" presStyleCnt="4">
        <dgm:presLayoutVars>
          <dgm:chMax val="0"/>
          <dgm:bulletEnabled val="1"/>
        </dgm:presLayoutVars>
      </dgm:prSet>
      <dgm:spPr/>
    </dgm:pt>
    <dgm:pt modelId="{A8E84DFE-A2AD-4ADA-A051-C8EAAB24C9E9}" type="pres">
      <dgm:prSet presAssocID="{020D94F5-3E7E-4087-B68B-5056BE850223}" presName="spacer" presStyleCnt="0"/>
      <dgm:spPr/>
    </dgm:pt>
    <dgm:pt modelId="{AF792652-A4EF-4E54-A1CB-4C5AF4601C7B}" type="pres">
      <dgm:prSet presAssocID="{B41DE7F5-C89F-4A5D-9F07-88CA7D096353}" presName="parentText" presStyleLbl="node1" presStyleIdx="2" presStyleCnt="4">
        <dgm:presLayoutVars>
          <dgm:chMax val="0"/>
          <dgm:bulletEnabled val="1"/>
        </dgm:presLayoutVars>
      </dgm:prSet>
      <dgm:spPr/>
    </dgm:pt>
    <dgm:pt modelId="{489B3088-3A42-409E-8704-A8615121C198}" type="pres">
      <dgm:prSet presAssocID="{45D52CB0-A838-42E2-BCEB-18CAB2098C81}" presName="spacer" presStyleCnt="0"/>
      <dgm:spPr/>
    </dgm:pt>
    <dgm:pt modelId="{2DD009D0-B8E1-4B65-BACC-C34004D1B6E1}" type="pres">
      <dgm:prSet presAssocID="{F8C97DD6-3E02-4AA2-89BA-46485277058F}" presName="parentText" presStyleLbl="node1" presStyleIdx="3" presStyleCnt="4">
        <dgm:presLayoutVars>
          <dgm:chMax val="0"/>
          <dgm:bulletEnabled val="1"/>
        </dgm:presLayoutVars>
      </dgm:prSet>
      <dgm:spPr/>
    </dgm:pt>
  </dgm:ptLst>
  <dgm:cxnLst>
    <dgm:cxn modelId="{14BD8A20-4988-40E3-B43D-44D58A4BF7CF}" type="presOf" srcId="{75063D4D-B0B1-47D4-A590-26CD2DFF5743}" destId="{9720B02C-3788-472C-96E3-58260D9F622F}" srcOrd="0" destOrd="0" presId="urn:microsoft.com/office/officeart/2005/8/layout/vList2"/>
    <dgm:cxn modelId="{791F8A5A-660D-4E46-81B2-CB113840CE41}" srcId="{3F8DBDB1-34CD-4BBC-90A4-FEF5DAC2D003}" destId="{11715A46-E6FC-4F10-BED3-7BB7B71233E6}" srcOrd="1" destOrd="0" parTransId="{F08BC055-DA30-4FC5-A05A-2071AF5D2E08}" sibTransId="{020D94F5-3E7E-4087-B68B-5056BE850223}"/>
    <dgm:cxn modelId="{CB82CB7F-CF71-41C5-B606-A1595B804E0B}" srcId="{3F8DBDB1-34CD-4BBC-90A4-FEF5DAC2D003}" destId="{F8C97DD6-3E02-4AA2-89BA-46485277058F}" srcOrd="3" destOrd="0" parTransId="{9B7A1897-F9E3-473F-8E64-5F67C0997749}" sibTransId="{BDA8B24B-D1C0-4C44-8AC8-081E47602EB8}"/>
    <dgm:cxn modelId="{083A549C-DC36-4180-BE9A-12C32E9D40CF}" type="presOf" srcId="{3F8DBDB1-34CD-4BBC-90A4-FEF5DAC2D003}" destId="{BB836885-3C54-43B2-A30C-6EE6638060A8}" srcOrd="0" destOrd="0" presId="urn:microsoft.com/office/officeart/2005/8/layout/vList2"/>
    <dgm:cxn modelId="{EE27C7A4-4BE5-49CB-8CF9-B15A5A010E0A}" type="presOf" srcId="{F8C97DD6-3E02-4AA2-89BA-46485277058F}" destId="{2DD009D0-B8E1-4B65-BACC-C34004D1B6E1}" srcOrd="0" destOrd="0" presId="urn:microsoft.com/office/officeart/2005/8/layout/vList2"/>
    <dgm:cxn modelId="{771A4BCB-AEAE-46C1-A04C-F84592872C66}" srcId="{3F8DBDB1-34CD-4BBC-90A4-FEF5DAC2D003}" destId="{B41DE7F5-C89F-4A5D-9F07-88CA7D096353}" srcOrd="2" destOrd="0" parTransId="{CB39416A-576D-4E64-AF03-C2AECEB712D7}" sibTransId="{45D52CB0-A838-42E2-BCEB-18CAB2098C81}"/>
    <dgm:cxn modelId="{3D9233E1-0803-4485-877B-320E3ADE8ED2}" type="presOf" srcId="{11715A46-E6FC-4F10-BED3-7BB7B71233E6}" destId="{72EDF654-DE5D-46BB-BD58-5930C4B7E21D}" srcOrd="0" destOrd="0" presId="urn:microsoft.com/office/officeart/2005/8/layout/vList2"/>
    <dgm:cxn modelId="{C406DEFC-A81F-495B-AD3A-2ECE2ED96F37}" srcId="{3F8DBDB1-34CD-4BBC-90A4-FEF5DAC2D003}" destId="{75063D4D-B0B1-47D4-A590-26CD2DFF5743}" srcOrd="0" destOrd="0" parTransId="{B533EEA4-94F3-4A23-B65C-FC9DE0070ACC}" sibTransId="{754E7628-9EAD-4089-BC21-404FAEBB54F1}"/>
    <dgm:cxn modelId="{8D46C3FF-531F-4AFD-B475-6433A03E5575}" type="presOf" srcId="{B41DE7F5-C89F-4A5D-9F07-88CA7D096353}" destId="{AF792652-A4EF-4E54-A1CB-4C5AF4601C7B}" srcOrd="0" destOrd="0" presId="urn:microsoft.com/office/officeart/2005/8/layout/vList2"/>
    <dgm:cxn modelId="{30AB481A-18B1-4E37-9BCF-0B6ADC81F5CE}" type="presParOf" srcId="{BB836885-3C54-43B2-A30C-6EE6638060A8}" destId="{9720B02C-3788-472C-96E3-58260D9F622F}" srcOrd="0" destOrd="0" presId="urn:microsoft.com/office/officeart/2005/8/layout/vList2"/>
    <dgm:cxn modelId="{520064E8-FA39-4805-9810-EF74151317FF}" type="presParOf" srcId="{BB836885-3C54-43B2-A30C-6EE6638060A8}" destId="{FB0351EA-83A7-4472-802F-A523ED4EEFEB}" srcOrd="1" destOrd="0" presId="urn:microsoft.com/office/officeart/2005/8/layout/vList2"/>
    <dgm:cxn modelId="{167ACB23-65E7-441D-85DD-2C102B474AE4}" type="presParOf" srcId="{BB836885-3C54-43B2-A30C-6EE6638060A8}" destId="{72EDF654-DE5D-46BB-BD58-5930C4B7E21D}" srcOrd="2" destOrd="0" presId="urn:microsoft.com/office/officeart/2005/8/layout/vList2"/>
    <dgm:cxn modelId="{BA0B8121-CA49-41AC-98D3-799F679C532A}" type="presParOf" srcId="{BB836885-3C54-43B2-A30C-6EE6638060A8}" destId="{A8E84DFE-A2AD-4ADA-A051-C8EAAB24C9E9}" srcOrd="3" destOrd="0" presId="urn:microsoft.com/office/officeart/2005/8/layout/vList2"/>
    <dgm:cxn modelId="{F40C98C2-72B4-4371-BEA6-FEF6B7EB5D76}" type="presParOf" srcId="{BB836885-3C54-43B2-A30C-6EE6638060A8}" destId="{AF792652-A4EF-4E54-A1CB-4C5AF4601C7B}" srcOrd="4" destOrd="0" presId="urn:microsoft.com/office/officeart/2005/8/layout/vList2"/>
    <dgm:cxn modelId="{7A554120-6D6F-4A2F-90E4-BFAF4C041A6E}" type="presParOf" srcId="{BB836885-3C54-43B2-A30C-6EE6638060A8}" destId="{489B3088-3A42-409E-8704-A8615121C198}" srcOrd="5" destOrd="0" presId="urn:microsoft.com/office/officeart/2005/8/layout/vList2"/>
    <dgm:cxn modelId="{FAE04508-1D65-4716-AFD3-E70DA448A885}" type="presParOf" srcId="{BB836885-3C54-43B2-A30C-6EE6638060A8}" destId="{2DD009D0-B8E1-4B65-BACC-C34004D1B6E1}"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0.xml><?xml version="1.0" encoding="utf-8"?>
<dgm:dataModel xmlns:dgm="http://schemas.openxmlformats.org/drawingml/2006/diagram" xmlns:a="http://schemas.openxmlformats.org/drawingml/2006/main">
  <dgm:ptLst>
    <dgm:pt modelId="{95D78057-A88D-4E05-BF53-EFDBB7FB334F}"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DCDB032E-EF9F-4F35-9B85-ED15C7065B4A}">
      <dgm:prSet/>
      <dgm:spPr/>
      <dgm:t>
        <a:bodyPr/>
        <a:lstStyle/>
        <a:p>
          <a:r>
            <a:rPr lang="tr-TR"/>
            <a:t>Pazar bölümü, işletmemizin kar elde edebilmesi için yeterince büyük mü?</a:t>
          </a:r>
          <a:endParaRPr lang="en-US"/>
        </a:p>
      </dgm:t>
    </dgm:pt>
    <dgm:pt modelId="{3E244949-E306-4FB0-9CA7-06B729732BB6}" type="parTrans" cxnId="{17A724F8-8ADC-4293-9B31-FCC569051FD4}">
      <dgm:prSet/>
      <dgm:spPr/>
      <dgm:t>
        <a:bodyPr/>
        <a:lstStyle/>
        <a:p>
          <a:endParaRPr lang="en-US"/>
        </a:p>
      </dgm:t>
    </dgm:pt>
    <dgm:pt modelId="{68CAE6E6-23DF-4E32-B24C-EF6A94D7EB61}" type="sibTrans" cxnId="{17A724F8-8ADC-4293-9B31-FCC569051FD4}">
      <dgm:prSet/>
      <dgm:spPr/>
      <dgm:t>
        <a:bodyPr/>
        <a:lstStyle/>
        <a:p>
          <a:endParaRPr lang="en-US"/>
        </a:p>
      </dgm:t>
    </dgm:pt>
    <dgm:pt modelId="{C94062F1-B806-442A-BD95-35E0D509A993}">
      <dgm:prSet/>
      <dgm:spPr/>
      <dgm:t>
        <a:bodyPr/>
        <a:lstStyle/>
        <a:p>
          <a:r>
            <a:rPr lang="tr-TR"/>
            <a:t>Cevap hayır ise, firmanın uzun süreli stratejisi kapsamında büyüme potansiyeli var mı?</a:t>
          </a:r>
          <a:endParaRPr lang="en-US"/>
        </a:p>
      </dgm:t>
    </dgm:pt>
    <dgm:pt modelId="{AA0779BC-7EAC-4E4E-90BC-7ECD44ECAAEC}" type="parTrans" cxnId="{293CD92E-B260-4C8C-9F06-C425BDA06CD2}">
      <dgm:prSet/>
      <dgm:spPr/>
      <dgm:t>
        <a:bodyPr/>
        <a:lstStyle/>
        <a:p>
          <a:endParaRPr lang="en-US"/>
        </a:p>
      </dgm:t>
    </dgm:pt>
    <dgm:pt modelId="{0C3CA881-3BF8-4779-9F6F-E6C5F738B275}" type="sibTrans" cxnId="{293CD92E-B260-4C8C-9F06-C425BDA06CD2}">
      <dgm:prSet/>
      <dgm:spPr/>
      <dgm:t>
        <a:bodyPr/>
        <a:lstStyle/>
        <a:p>
          <a:endParaRPr lang="en-US"/>
        </a:p>
      </dgm:t>
    </dgm:pt>
    <dgm:pt modelId="{1CEF3F2D-A160-4768-89D6-EE30ED2791A5}">
      <dgm:prSet/>
      <dgm:spPr/>
      <dgm:t>
        <a:bodyPr/>
        <a:lstStyle/>
        <a:p>
          <a:r>
            <a:rPr lang="tr-TR"/>
            <a:t>Hindistan dünyanın en hızlı büyüyen cep telefonu pazarıdır. Her ay 5 milyon yeni kullanıcı ile, yıllık büyüme oranı %50’dir. </a:t>
          </a:r>
          <a:endParaRPr lang="en-US"/>
        </a:p>
      </dgm:t>
    </dgm:pt>
    <dgm:pt modelId="{5ADD62C2-BD04-4C13-813B-A0CDBB85D69E}" type="parTrans" cxnId="{EECEBEFB-AFC3-4F36-9766-72551266A0BD}">
      <dgm:prSet/>
      <dgm:spPr/>
      <dgm:t>
        <a:bodyPr/>
        <a:lstStyle/>
        <a:p>
          <a:endParaRPr lang="en-US"/>
        </a:p>
      </dgm:t>
    </dgm:pt>
    <dgm:pt modelId="{29FD0A4E-9F78-456A-86CA-1686344E1168}" type="sibTrans" cxnId="{EECEBEFB-AFC3-4F36-9766-72551266A0BD}">
      <dgm:prSet/>
      <dgm:spPr/>
      <dgm:t>
        <a:bodyPr/>
        <a:lstStyle/>
        <a:p>
          <a:endParaRPr lang="en-US"/>
        </a:p>
      </dgm:t>
    </dgm:pt>
    <dgm:pt modelId="{A2743B51-C25A-49DE-95B9-FA219C79A308}" type="pres">
      <dgm:prSet presAssocID="{95D78057-A88D-4E05-BF53-EFDBB7FB334F}" presName="root" presStyleCnt="0">
        <dgm:presLayoutVars>
          <dgm:dir/>
          <dgm:resizeHandles val="exact"/>
        </dgm:presLayoutVars>
      </dgm:prSet>
      <dgm:spPr/>
    </dgm:pt>
    <dgm:pt modelId="{543F969B-2BC8-44F7-AF19-39D66D2357B7}" type="pres">
      <dgm:prSet presAssocID="{DCDB032E-EF9F-4F35-9B85-ED15C7065B4A}" presName="compNode" presStyleCnt="0"/>
      <dgm:spPr/>
    </dgm:pt>
    <dgm:pt modelId="{446C99D8-4896-4E3C-9EBB-BDB958424CA4}" type="pres">
      <dgm:prSet presAssocID="{DCDB032E-EF9F-4F35-9B85-ED15C7065B4A}" presName="bgRect" presStyleLbl="bgShp" presStyleIdx="0" presStyleCnt="3"/>
      <dgm:spPr/>
    </dgm:pt>
    <dgm:pt modelId="{BB91A060-A35F-40FF-81DC-45C048EBD3ED}" type="pres">
      <dgm:prSet presAssocID="{DCDB032E-EF9F-4F35-9B85-ED15C7065B4A}"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Kar tanesi"/>
        </a:ext>
      </dgm:extLst>
    </dgm:pt>
    <dgm:pt modelId="{79305E2D-810F-4887-99AD-5EC960B1358C}" type="pres">
      <dgm:prSet presAssocID="{DCDB032E-EF9F-4F35-9B85-ED15C7065B4A}" presName="spaceRect" presStyleCnt="0"/>
      <dgm:spPr/>
    </dgm:pt>
    <dgm:pt modelId="{A3AB47A8-452B-421A-B651-A6A0A9CC25EF}" type="pres">
      <dgm:prSet presAssocID="{DCDB032E-EF9F-4F35-9B85-ED15C7065B4A}" presName="parTx" presStyleLbl="revTx" presStyleIdx="0" presStyleCnt="3">
        <dgm:presLayoutVars>
          <dgm:chMax val="0"/>
          <dgm:chPref val="0"/>
        </dgm:presLayoutVars>
      </dgm:prSet>
      <dgm:spPr/>
    </dgm:pt>
    <dgm:pt modelId="{CC5F219C-626B-4B2A-BFB6-2AF14F7DA749}" type="pres">
      <dgm:prSet presAssocID="{68CAE6E6-23DF-4E32-B24C-EF6A94D7EB61}" presName="sibTrans" presStyleCnt="0"/>
      <dgm:spPr/>
    </dgm:pt>
    <dgm:pt modelId="{E1C7A3C0-C770-47A6-8141-FB8E22AFE4B9}" type="pres">
      <dgm:prSet presAssocID="{C94062F1-B806-442A-BD95-35E0D509A993}" presName="compNode" presStyleCnt="0"/>
      <dgm:spPr/>
    </dgm:pt>
    <dgm:pt modelId="{14C917C3-D790-4BBB-805E-93E4F90E7575}" type="pres">
      <dgm:prSet presAssocID="{C94062F1-B806-442A-BD95-35E0D509A993}" presName="bgRect" presStyleLbl="bgShp" presStyleIdx="1" presStyleCnt="3"/>
      <dgm:spPr/>
    </dgm:pt>
    <dgm:pt modelId="{DDA02C3D-5710-42B5-BD71-7CB668159716}" type="pres">
      <dgm:prSet presAssocID="{C94062F1-B806-442A-BD95-35E0D509A993}"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Onay işareti"/>
        </a:ext>
      </dgm:extLst>
    </dgm:pt>
    <dgm:pt modelId="{4FFC9044-7147-41EE-9D7F-3F2FF4109A30}" type="pres">
      <dgm:prSet presAssocID="{C94062F1-B806-442A-BD95-35E0D509A993}" presName="spaceRect" presStyleCnt="0"/>
      <dgm:spPr/>
    </dgm:pt>
    <dgm:pt modelId="{DF72BAEE-E546-462C-B604-AABD21582786}" type="pres">
      <dgm:prSet presAssocID="{C94062F1-B806-442A-BD95-35E0D509A993}" presName="parTx" presStyleLbl="revTx" presStyleIdx="1" presStyleCnt="3">
        <dgm:presLayoutVars>
          <dgm:chMax val="0"/>
          <dgm:chPref val="0"/>
        </dgm:presLayoutVars>
      </dgm:prSet>
      <dgm:spPr/>
    </dgm:pt>
    <dgm:pt modelId="{7FCC25E7-1875-49C2-9F68-54C76D53501D}" type="pres">
      <dgm:prSet presAssocID="{0C3CA881-3BF8-4779-9F6F-E6C5F738B275}" presName="sibTrans" presStyleCnt="0"/>
      <dgm:spPr/>
    </dgm:pt>
    <dgm:pt modelId="{06F9EE21-3279-472B-8DB3-3CD2DE0B63C3}" type="pres">
      <dgm:prSet presAssocID="{1CEF3F2D-A160-4768-89D6-EE30ED2791A5}" presName="compNode" presStyleCnt="0"/>
      <dgm:spPr/>
    </dgm:pt>
    <dgm:pt modelId="{DBDB37C8-1C2B-45A1-9A65-A31C85107518}" type="pres">
      <dgm:prSet presAssocID="{1CEF3F2D-A160-4768-89D6-EE30ED2791A5}" presName="bgRect" presStyleLbl="bgShp" presStyleIdx="2" presStyleCnt="3"/>
      <dgm:spPr/>
    </dgm:pt>
    <dgm:pt modelId="{55ACC947-5188-4907-B969-84540F92376E}" type="pres">
      <dgm:prSet presAssocID="{1CEF3F2D-A160-4768-89D6-EE30ED2791A5}"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Astronot"/>
        </a:ext>
      </dgm:extLst>
    </dgm:pt>
    <dgm:pt modelId="{EDBC0E21-58E6-4931-95D0-05A319ADD26E}" type="pres">
      <dgm:prSet presAssocID="{1CEF3F2D-A160-4768-89D6-EE30ED2791A5}" presName="spaceRect" presStyleCnt="0"/>
      <dgm:spPr/>
    </dgm:pt>
    <dgm:pt modelId="{A6EF46C1-1020-4FAC-8F57-4C34B60DF09F}" type="pres">
      <dgm:prSet presAssocID="{1CEF3F2D-A160-4768-89D6-EE30ED2791A5}" presName="parTx" presStyleLbl="revTx" presStyleIdx="2" presStyleCnt="3">
        <dgm:presLayoutVars>
          <dgm:chMax val="0"/>
          <dgm:chPref val="0"/>
        </dgm:presLayoutVars>
      </dgm:prSet>
      <dgm:spPr/>
    </dgm:pt>
  </dgm:ptLst>
  <dgm:cxnLst>
    <dgm:cxn modelId="{293CD92E-B260-4C8C-9F06-C425BDA06CD2}" srcId="{95D78057-A88D-4E05-BF53-EFDBB7FB334F}" destId="{C94062F1-B806-442A-BD95-35E0D509A993}" srcOrd="1" destOrd="0" parTransId="{AA0779BC-7EAC-4E4E-90BC-7ECD44ECAAEC}" sibTransId="{0C3CA881-3BF8-4779-9F6F-E6C5F738B275}"/>
    <dgm:cxn modelId="{9E62165D-6C28-4E9E-B272-5E6D464ECB17}" type="presOf" srcId="{95D78057-A88D-4E05-BF53-EFDBB7FB334F}" destId="{A2743B51-C25A-49DE-95B9-FA219C79A308}" srcOrd="0" destOrd="0" presId="urn:microsoft.com/office/officeart/2018/2/layout/IconVerticalSolidList"/>
    <dgm:cxn modelId="{E2BBBD59-F9D2-46E0-BD68-038C8F0BCA2D}" type="presOf" srcId="{DCDB032E-EF9F-4F35-9B85-ED15C7065B4A}" destId="{A3AB47A8-452B-421A-B651-A6A0A9CC25EF}" srcOrd="0" destOrd="0" presId="urn:microsoft.com/office/officeart/2018/2/layout/IconVerticalSolidList"/>
    <dgm:cxn modelId="{B53CB091-E1D4-423C-99C3-0849E13064F8}" type="presOf" srcId="{C94062F1-B806-442A-BD95-35E0D509A993}" destId="{DF72BAEE-E546-462C-B604-AABD21582786}" srcOrd="0" destOrd="0" presId="urn:microsoft.com/office/officeart/2018/2/layout/IconVerticalSolidList"/>
    <dgm:cxn modelId="{34350D9E-968D-4BF8-9E97-2BD9AAFDEC45}" type="presOf" srcId="{1CEF3F2D-A160-4768-89D6-EE30ED2791A5}" destId="{A6EF46C1-1020-4FAC-8F57-4C34B60DF09F}" srcOrd="0" destOrd="0" presId="urn:microsoft.com/office/officeart/2018/2/layout/IconVerticalSolidList"/>
    <dgm:cxn modelId="{17A724F8-8ADC-4293-9B31-FCC569051FD4}" srcId="{95D78057-A88D-4E05-BF53-EFDBB7FB334F}" destId="{DCDB032E-EF9F-4F35-9B85-ED15C7065B4A}" srcOrd="0" destOrd="0" parTransId="{3E244949-E306-4FB0-9CA7-06B729732BB6}" sibTransId="{68CAE6E6-23DF-4E32-B24C-EF6A94D7EB61}"/>
    <dgm:cxn modelId="{EECEBEFB-AFC3-4F36-9766-72551266A0BD}" srcId="{95D78057-A88D-4E05-BF53-EFDBB7FB334F}" destId="{1CEF3F2D-A160-4768-89D6-EE30ED2791A5}" srcOrd="2" destOrd="0" parTransId="{5ADD62C2-BD04-4C13-813B-A0CDBB85D69E}" sibTransId="{29FD0A4E-9F78-456A-86CA-1686344E1168}"/>
    <dgm:cxn modelId="{47453830-354B-415E-ACC5-EAB3A24CEFEC}" type="presParOf" srcId="{A2743B51-C25A-49DE-95B9-FA219C79A308}" destId="{543F969B-2BC8-44F7-AF19-39D66D2357B7}" srcOrd="0" destOrd="0" presId="urn:microsoft.com/office/officeart/2018/2/layout/IconVerticalSolidList"/>
    <dgm:cxn modelId="{05AE5A70-8AD6-4410-9CB3-7F465248949D}" type="presParOf" srcId="{543F969B-2BC8-44F7-AF19-39D66D2357B7}" destId="{446C99D8-4896-4E3C-9EBB-BDB958424CA4}" srcOrd="0" destOrd="0" presId="urn:microsoft.com/office/officeart/2018/2/layout/IconVerticalSolidList"/>
    <dgm:cxn modelId="{305B4BA0-EC02-4C25-A201-83139E863EFA}" type="presParOf" srcId="{543F969B-2BC8-44F7-AF19-39D66D2357B7}" destId="{BB91A060-A35F-40FF-81DC-45C048EBD3ED}" srcOrd="1" destOrd="0" presId="urn:microsoft.com/office/officeart/2018/2/layout/IconVerticalSolidList"/>
    <dgm:cxn modelId="{09FF3E98-03A0-45B7-84FC-211D91E04626}" type="presParOf" srcId="{543F969B-2BC8-44F7-AF19-39D66D2357B7}" destId="{79305E2D-810F-4887-99AD-5EC960B1358C}" srcOrd="2" destOrd="0" presId="urn:microsoft.com/office/officeart/2018/2/layout/IconVerticalSolidList"/>
    <dgm:cxn modelId="{E7DEABD5-3A91-4D1E-9FF9-6985932C4441}" type="presParOf" srcId="{543F969B-2BC8-44F7-AF19-39D66D2357B7}" destId="{A3AB47A8-452B-421A-B651-A6A0A9CC25EF}" srcOrd="3" destOrd="0" presId="urn:microsoft.com/office/officeart/2018/2/layout/IconVerticalSolidList"/>
    <dgm:cxn modelId="{D5F6D035-ABF6-4A02-8C4F-FB521C6BB761}" type="presParOf" srcId="{A2743B51-C25A-49DE-95B9-FA219C79A308}" destId="{CC5F219C-626B-4B2A-BFB6-2AF14F7DA749}" srcOrd="1" destOrd="0" presId="urn:microsoft.com/office/officeart/2018/2/layout/IconVerticalSolidList"/>
    <dgm:cxn modelId="{FF5AABE3-6A77-4DD7-BF39-A1F1C7FDEBE4}" type="presParOf" srcId="{A2743B51-C25A-49DE-95B9-FA219C79A308}" destId="{E1C7A3C0-C770-47A6-8141-FB8E22AFE4B9}" srcOrd="2" destOrd="0" presId="urn:microsoft.com/office/officeart/2018/2/layout/IconVerticalSolidList"/>
    <dgm:cxn modelId="{236151B0-C5A8-4161-88C6-EB7FB5D26D5E}" type="presParOf" srcId="{E1C7A3C0-C770-47A6-8141-FB8E22AFE4B9}" destId="{14C917C3-D790-4BBB-805E-93E4F90E7575}" srcOrd="0" destOrd="0" presId="urn:microsoft.com/office/officeart/2018/2/layout/IconVerticalSolidList"/>
    <dgm:cxn modelId="{5DAFAF06-1B1A-45F2-95B3-D32C382293CA}" type="presParOf" srcId="{E1C7A3C0-C770-47A6-8141-FB8E22AFE4B9}" destId="{DDA02C3D-5710-42B5-BD71-7CB668159716}" srcOrd="1" destOrd="0" presId="urn:microsoft.com/office/officeart/2018/2/layout/IconVerticalSolidList"/>
    <dgm:cxn modelId="{28DCDE62-4175-4DC6-837C-57C9E23F1552}" type="presParOf" srcId="{E1C7A3C0-C770-47A6-8141-FB8E22AFE4B9}" destId="{4FFC9044-7147-41EE-9D7F-3F2FF4109A30}" srcOrd="2" destOrd="0" presId="urn:microsoft.com/office/officeart/2018/2/layout/IconVerticalSolidList"/>
    <dgm:cxn modelId="{8F54A6C0-EE5D-416C-BB06-B398A285A529}" type="presParOf" srcId="{E1C7A3C0-C770-47A6-8141-FB8E22AFE4B9}" destId="{DF72BAEE-E546-462C-B604-AABD21582786}" srcOrd="3" destOrd="0" presId="urn:microsoft.com/office/officeart/2018/2/layout/IconVerticalSolidList"/>
    <dgm:cxn modelId="{5E1EAAFB-1011-45ED-BFB0-87103CA3B31B}" type="presParOf" srcId="{A2743B51-C25A-49DE-95B9-FA219C79A308}" destId="{7FCC25E7-1875-49C2-9F68-54C76D53501D}" srcOrd="3" destOrd="0" presId="urn:microsoft.com/office/officeart/2018/2/layout/IconVerticalSolidList"/>
    <dgm:cxn modelId="{8D70A90D-E3FA-430A-B796-5CFCF1CAD227}" type="presParOf" srcId="{A2743B51-C25A-49DE-95B9-FA219C79A308}" destId="{06F9EE21-3279-472B-8DB3-3CD2DE0B63C3}" srcOrd="4" destOrd="0" presId="urn:microsoft.com/office/officeart/2018/2/layout/IconVerticalSolidList"/>
    <dgm:cxn modelId="{55154810-AB82-4051-B84C-106909954D3F}" type="presParOf" srcId="{06F9EE21-3279-472B-8DB3-3CD2DE0B63C3}" destId="{DBDB37C8-1C2B-45A1-9A65-A31C85107518}" srcOrd="0" destOrd="0" presId="urn:microsoft.com/office/officeart/2018/2/layout/IconVerticalSolidList"/>
    <dgm:cxn modelId="{76EDF0C3-F7EB-4E73-BCFA-BE706F3249B2}" type="presParOf" srcId="{06F9EE21-3279-472B-8DB3-3CD2DE0B63C3}" destId="{55ACC947-5188-4907-B969-84540F92376E}" srcOrd="1" destOrd="0" presId="urn:microsoft.com/office/officeart/2018/2/layout/IconVerticalSolidList"/>
    <dgm:cxn modelId="{5C9D5200-8994-479B-9CF4-FBE854B4E34F}" type="presParOf" srcId="{06F9EE21-3279-472B-8DB3-3CD2DE0B63C3}" destId="{EDBC0E21-58E6-4931-95D0-05A319ADD26E}" srcOrd="2" destOrd="0" presId="urn:microsoft.com/office/officeart/2018/2/layout/IconVerticalSolidList"/>
    <dgm:cxn modelId="{C7F54D8A-F2B9-478D-857E-9C574EA2126F}" type="presParOf" srcId="{06F9EE21-3279-472B-8DB3-3CD2DE0B63C3}" destId="{A6EF46C1-1020-4FAC-8F57-4C34B60DF09F}"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1.xml><?xml version="1.0" encoding="utf-8"?>
<dgm:dataModel xmlns:dgm="http://schemas.openxmlformats.org/drawingml/2006/diagram" xmlns:a="http://schemas.openxmlformats.org/drawingml/2006/main">
  <dgm:ptLst>
    <dgm:pt modelId="{BC5D33B1-15ED-4B24-8131-2CDB7C4B3560}" type="doc">
      <dgm:prSet loTypeId="urn:microsoft.com/office/officeart/2005/8/layout/hierarchy1" loCatId="hierarchy" qsTypeId="urn:microsoft.com/office/officeart/2005/8/quickstyle/simple1" qsCatId="simple" csTypeId="urn:microsoft.com/office/officeart/2005/8/colors/colorful2" csCatId="colorful"/>
      <dgm:spPr/>
      <dgm:t>
        <a:bodyPr/>
        <a:lstStyle/>
        <a:p>
          <a:endParaRPr lang="en-US"/>
        </a:p>
      </dgm:t>
    </dgm:pt>
    <dgm:pt modelId="{01E580B5-480E-4CCD-8491-804B85518DF1}">
      <dgm:prSet/>
      <dgm:spPr/>
      <dgm:t>
        <a:bodyPr/>
        <a:lstStyle/>
        <a:p>
          <a:r>
            <a:rPr lang="tr-TR"/>
            <a:t>Demografik bilgilerin toplanması başlangıç noktasıdır. </a:t>
          </a:r>
          <a:endParaRPr lang="en-US"/>
        </a:p>
      </dgm:t>
    </dgm:pt>
    <dgm:pt modelId="{EB5D7947-ACDB-48F3-9635-0BA7428828C1}" type="parTrans" cxnId="{C7BDB989-486B-4514-91CB-6D644739845E}">
      <dgm:prSet/>
      <dgm:spPr/>
      <dgm:t>
        <a:bodyPr/>
        <a:lstStyle/>
        <a:p>
          <a:endParaRPr lang="en-US"/>
        </a:p>
      </dgm:t>
    </dgm:pt>
    <dgm:pt modelId="{7B388E94-FA7C-41F4-901A-C79527C692B8}" type="sibTrans" cxnId="{C7BDB989-486B-4514-91CB-6D644739845E}">
      <dgm:prSet/>
      <dgm:spPr/>
      <dgm:t>
        <a:bodyPr/>
        <a:lstStyle/>
        <a:p>
          <a:endParaRPr lang="en-US"/>
        </a:p>
      </dgm:t>
    </dgm:pt>
    <dgm:pt modelId="{9EBF6ACC-D350-4881-901E-D514ACA4C8EE}">
      <dgm:prSet/>
      <dgm:spPr/>
      <dgm:t>
        <a:bodyPr/>
        <a:lstStyle/>
        <a:p>
          <a:r>
            <a:rPr lang="tr-TR"/>
            <a:t>Ürün kategorisine göre pazarın tanımlanması.</a:t>
          </a:r>
          <a:endParaRPr lang="en-US"/>
        </a:p>
      </dgm:t>
    </dgm:pt>
    <dgm:pt modelId="{C4F3814C-8E3E-4D62-BC32-56FE8F9E83A1}" type="parTrans" cxnId="{7AE87930-BB13-41D8-A678-A409D22B8E49}">
      <dgm:prSet/>
      <dgm:spPr/>
      <dgm:t>
        <a:bodyPr/>
        <a:lstStyle/>
        <a:p>
          <a:endParaRPr lang="en-US"/>
        </a:p>
      </dgm:t>
    </dgm:pt>
    <dgm:pt modelId="{3DDAC4C1-D2E6-447B-B253-83A4FAE5DDD5}" type="sibTrans" cxnId="{7AE87930-BB13-41D8-A678-A409D22B8E49}">
      <dgm:prSet/>
      <dgm:spPr/>
      <dgm:t>
        <a:bodyPr/>
        <a:lstStyle/>
        <a:p>
          <a:endParaRPr lang="en-US"/>
        </a:p>
      </dgm:t>
    </dgm:pt>
    <dgm:pt modelId="{736F250E-FC31-4A93-9086-DC5D4C8C3085}">
      <dgm:prSet/>
      <dgm:spPr/>
      <dgm:t>
        <a:bodyPr/>
        <a:lstStyle/>
        <a:p>
          <a:r>
            <a:rPr lang="tr-TR"/>
            <a:t>Pazarlama modellerinin geliştirilmesi.</a:t>
          </a:r>
          <a:endParaRPr lang="en-US"/>
        </a:p>
      </dgm:t>
    </dgm:pt>
    <dgm:pt modelId="{7BFF3BC3-74E1-493E-BA3E-6E058259A23D}" type="parTrans" cxnId="{CE15324D-4AA2-4846-B093-8CB6E7620786}">
      <dgm:prSet/>
      <dgm:spPr/>
      <dgm:t>
        <a:bodyPr/>
        <a:lstStyle/>
        <a:p>
          <a:endParaRPr lang="en-US"/>
        </a:p>
      </dgm:t>
    </dgm:pt>
    <dgm:pt modelId="{F2614961-E510-4EA3-B968-AC95697EF933}" type="sibTrans" cxnId="{CE15324D-4AA2-4846-B093-8CB6E7620786}">
      <dgm:prSet/>
      <dgm:spPr/>
      <dgm:t>
        <a:bodyPr/>
        <a:lstStyle/>
        <a:p>
          <a:endParaRPr lang="en-US"/>
        </a:p>
      </dgm:t>
    </dgm:pt>
    <dgm:pt modelId="{0A37815D-A727-437E-A900-6EA7057EAA76}" type="pres">
      <dgm:prSet presAssocID="{BC5D33B1-15ED-4B24-8131-2CDB7C4B3560}" presName="hierChild1" presStyleCnt="0">
        <dgm:presLayoutVars>
          <dgm:chPref val="1"/>
          <dgm:dir/>
          <dgm:animOne val="branch"/>
          <dgm:animLvl val="lvl"/>
          <dgm:resizeHandles/>
        </dgm:presLayoutVars>
      </dgm:prSet>
      <dgm:spPr/>
    </dgm:pt>
    <dgm:pt modelId="{9E0FB9FA-D989-4278-9C2A-75ECDED2F912}" type="pres">
      <dgm:prSet presAssocID="{01E580B5-480E-4CCD-8491-804B85518DF1}" presName="hierRoot1" presStyleCnt="0"/>
      <dgm:spPr/>
    </dgm:pt>
    <dgm:pt modelId="{EFB86FD0-DBD5-4A7F-BCF3-BC540E3C1898}" type="pres">
      <dgm:prSet presAssocID="{01E580B5-480E-4CCD-8491-804B85518DF1}" presName="composite" presStyleCnt="0"/>
      <dgm:spPr/>
    </dgm:pt>
    <dgm:pt modelId="{F0CF998B-523A-485F-9028-9C8CE514838A}" type="pres">
      <dgm:prSet presAssocID="{01E580B5-480E-4CCD-8491-804B85518DF1}" presName="background" presStyleLbl="node0" presStyleIdx="0" presStyleCnt="3"/>
      <dgm:spPr/>
    </dgm:pt>
    <dgm:pt modelId="{4857F636-304F-412D-AE9C-826B1CE3BA7C}" type="pres">
      <dgm:prSet presAssocID="{01E580B5-480E-4CCD-8491-804B85518DF1}" presName="text" presStyleLbl="fgAcc0" presStyleIdx="0" presStyleCnt="3">
        <dgm:presLayoutVars>
          <dgm:chPref val="3"/>
        </dgm:presLayoutVars>
      </dgm:prSet>
      <dgm:spPr/>
    </dgm:pt>
    <dgm:pt modelId="{F11B0271-DA8C-4F62-BD82-BA5A3025113F}" type="pres">
      <dgm:prSet presAssocID="{01E580B5-480E-4CCD-8491-804B85518DF1}" presName="hierChild2" presStyleCnt="0"/>
      <dgm:spPr/>
    </dgm:pt>
    <dgm:pt modelId="{1EC4D9C5-55AC-4191-BA16-4AF56B5411BC}" type="pres">
      <dgm:prSet presAssocID="{9EBF6ACC-D350-4881-901E-D514ACA4C8EE}" presName="hierRoot1" presStyleCnt="0"/>
      <dgm:spPr/>
    </dgm:pt>
    <dgm:pt modelId="{0E46F1FB-41F0-415A-9CC7-441D032DA5B2}" type="pres">
      <dgm:prSet presAssocID="{9EBF6ACC-D350-4881-901E-D514ACA4C8EE}" presName="composite" presStyleCnt="0"/>
      <dgm:spPr/>
    </dgm:pt>
    <dgm:pt modelId="{FF782F1A-3974-4887-B4B5-779DFEA2F3F2}" type="pres">
      <dgm:prSet presAssocID="{9EBF6ACC-D350-4881-901E-D514ACA4C8EE}" presName="background" presStyleLbl="node0" presStyleIdx="1" presStyleCnt="3"/>
      <dgm:spPr/>
    </dgm:pt>
    <dgm:pt modelId="{49E3392A-6638-4FC5-B55A-8D7362006AFF}" type="pres">
      <dgm:prSet presAssocID="{9EBF6ACC-D350-4881-901E-D514ACA4C8EE}" presName="text" presStyleLbl="fgAcc0" presStyleIdx="1" presStyleCnt="3">
        <dgm:presLayoutVars>
          <dgm:chPref val="3"/>
        </dgm:presLayoutVars>
      </dgm:prSet>
      <dgm:spPr/>
    </dgm:pt>
    <dgm:pt modelId="{DC90806E-0C9F-409E-9097-22EAF4DCB15A}" type="pres">
      <dgm:prSet presAssocID="{9EBF6ACC-D350-4881-901E-D514ACA4C8EE}" presName="hierChild2" presStyleCnt="0"/>
      <dgm:spPr/>
    </dgm:pt>
    <dgm:pt modelId="{BB673E9E-89A6-48B0-AA60-BCA7117B0DE4}" type="pres">
      <dgm:prSet presAssocID="{736F250E-FC31-4A93-9086-DC5D4C8C3085}" presName="hierRoot1" presStyleCnt="0"/>
      <dgm:spPr/>
    </dgm:pt>
    <dgm:pt modelId="{0156106B-BB5E-496F-ACD0-C36B253800A3}" type="pres">
      <dgm:prSet presAssocID="{736F250E-FC31-4A93-9086-DC5D4C8C3085}" presName="composite" presStyleCnt="0"/>
      <dgm:spPr/>
    </dgm:pt>
    <dgm:pt modelId="{A186924E-5268-462A-B811-E36121EB33E7}" type="pres">
      <dgm:prSet presAssocID="{736F250E-FC31-4A93-9086-DC5D4C8C3085}" presName="background" presStyleLbl="node0" presStyleIdx="2" presStyleCnt="3"/>
      <dgm:spPr/>
    </dgm:pt>
    <dgm:pt modelId="{AD5D2225-A240-48C9-846D-F81BD2E85231}" type="pres">
      <dgm:prSet presAssocID="{736F250E-FC31-4A93-9086-DC5D4C8C3085}" presName="text" presStyleLbl="fgAcc0" presStyleIdx="2" presStyleCnt="3">
        <dgm:presLayoutVars>
          <dgm:chPref val="3"/>
        </dgm:presLayoutVars>
      </dgm:prSet>
      <dgm:spPr/>
    </dgm:pt>
    <dgm:pt modelId="{EFF3903B-7858-4ED8-A362-08D2D354C5CA}" type="pres">
      <dgm:prSet presAssocID="{736F250E-FC31-4A93-9086-DC5D4C8C3085}" presName="hierChild2" presStyleCnt="0"/>
      <dgm:spPr/>
    </dgm:pt>
  </dgm:ptLst>
  <dgm:cxnLst>
    <dgm:cxn modelId="{4412220B-3603-4F3A-AE05-D6A4F34EB817}" type="presOf" srcId="{01E580B5-480E-4CCD-8491-804B85518DF1}" destId="{4857F636-304F-412D-AE9C-826B1CE3BA7C}" srcOrd="0" destOrd="0" presId="urn:microsoft.com/office/officeart/2005/8/layout/hierarchy1"/>
    <dgm:cxn modelId="{4FD1471B-01C2-4A56-ADEE-16056EAF09C5}" type="presOf" srcId="{736F250E-FC31-4A93-9086-DC5D4C8C3085}" destId="{AD5D2225-A240-48C9-846D-F81BD2E85231}" srcOrd="0" destOrd="0" presId="urn:microsoft.com/office/officeart/2005/8/layout/hierarchy1"/>
    <dgm:cxn modelId="{7AE87930-BB13-41D8-A678-A409D22B8E49}" srcId="{BC5D33B1-15ED-4B24-8131-2CDB7C4B3560}" destId="{9EBF6ACC-D350-4881-901E-D514ACA4C8EE}" srcOrd="1" destOrd="0" parTransId="{C4F3814C-8E3E-4D62-BC32-56FE8F9E83A1}" sibTransId="{3DDAC4C1-D2E6-447B-B253-83A4FAE5DDD5}"/>
    <dgm:cxn modelId="{CE15324D-4AA2-4846-B093-8CB6E7620786}" srcId="{BC5D33B1-15ED-4B24-8131-2CDB7C4B3560}" destId="{736F250E-FC31-4A93-9086-DC5D4C8C3085}" srcOrd="2" destOrd="0" parTransId="{7BFF3BC3-74E1-493E-BA3E-6E058259A23D}" sibTransId="{F2614961-E510-4EA3-B968-AC95697EF933}"/>
    <dgm:cxn modelId="{C7BDB989-486B-4514-91CB-6D644739845E}" srcId="{BC5D33B1-15ED-4B24-8131-2CDB7C4B3560}" destId="{01E580B5-480E-4CCD-8491-804B85518DF1}" srcOrd="0" destOrd="0" parTransId="{EB5D7947-ACDB-48F3-9635-0BA7428828C1}" sibTransId="{7B388E94-FA7C-41F4-901A-C79527C692B8}"/>
    <dgm:cxn modelId="{A09910F3-5F49-436D-B1A4-79922EF412E4}" type="presOf" srcId="{BC5D33B1-15ED-4B24-8131-2CDB7C4B3560}" destId="{0A37815D-A727-437E-A900-6EA7057EAA76}" srcOrd="0" destOrd="0" presId="urn:microsoft.com/office/officeart/2005/8/layout/hierarchy1"/>
    <dgm:cxn modelId="{AFB7ECF6-E722-4219-B21D-76D92E34A1A0}" type="presOf" srcId="{9EBF6ACC-D350-4881-901E-D514ACA4C8EE}" destId="{49E3392A-6638-4FC5-B55A-8D7362006AFF}" srcOrd="0" destOrd="0" presId="urn:microsoft.com/office/officeart/2005/8/layout/hierarchy1"/>
    <dgm:cxn modelId="{9520B2C6-A66F-4E1C-B814-B7B800A16578}" type="presParOf" srcId="{0A37815D-A727-437E-A900-6EA7057EAA76}" destId="{9E0FB9FA-D989-4278-9C2A-75ECDED2F912}" srcOrd="0" destOrd="0" presId="urn:microsoft.com/office/officeart/2005/8/layout/hierarchy1"/>
    <dgm:cxn modelId="{969147AC-7076-42D0-AE75-C55FBAB18E2A}" type="presParOf" srcId="{9E0FB9FA-D989-4278-9C2A-75ECDED2F912}" destId="{EFB86FD0-DBD5-4A7F-BCF3-BC540E3C1898}" srcOrd="0" destOrd="0" presId="urn:microsoft.com/office/officeart/2005/8/layout/hierarchy1"/>
    <dgm:cxn modelId="{F3255C55-AD48-4DDA-9FE5-B7F5DC884013}" type="presParOf" srcId="{EFB86FD0-DBD5-4A7F-BCF3-BC540E3C1898}" destId="{F0CF998B-523A-485F-9028-9C8CE514838A}" srcOrd="0" destOrd="0" presId="urn:microsoft.com/office/officeart/2005/8/layout/hierarchy1"/>
    <dgm:cxn modelId="{E2A852A9-4A84-4945-BA9E-98AE9DF83794}" type="presParOf" srcId="{EFB86FD0-DBD5-4A7F-BCF3-BC540E3C1898}" destId="{4857F636-304F-412D-AE9C-826B1CE3BA7C}" srcOrd="1" destOrd="0" presId="urn:microsoft.com/office/officeart/2005/8/layout/hierarchy1"/>
    <dgm:cxn modelId="{CFE9DAD2-20DB-4747-BB54-6D8CB1EC6861}" type="presParOf" srcId="{9E0FB9FA-D989-4278-9C2A-75ECDED2F912}" destId="{F11B0271-DA8C-4F62-BD82-BA5A3025113F}" srcOrd="1" destOrd="0" presId="urn:microsoft.com/office/officeart/2005/8/layout/hierarchy1"/>
    <dgm:cxn modelId="{8DA22D22-DBC7-48B9-81CD-4216B2EDC576}" type="presParOf" srcId="{0A37815D-A727-437E-A900-6EA7057EAA76}" destId="{1EC4D9C5-55AC-4191-BA16-4AF56B5411BC}" srcOrd="1" destOrd="0" presId="urn:microsoft.com/office/officeart/2005/8/layout/hierarchy1"/>
    <dgm:cxn modelId="{A8349EFE-737E-491B-AFD0-DF8E0B0557AA}" type="presParOf" srcId="{1EC4D9C5-55AC-4191-BA16-4AF56B5411BC}" destId="{0E46F1FB-41F0-415A-9CC7-441D032DA5B2}" srcOrd="0" destOrd="0" presId="urn:microsoft.com/office/officeart/2005/8/layout/hierarchy1"/>
    <dgm:cxn modelId="{480718DF-8B68-4854-BA40-9B2FEDD7465F}" type="presParOf" srcId="{0E46F1FB-41F0-415A-9CC7-441D032DA5B2}" destId="{FF782F1A-3974-4887-B4B5-779DFEA2F3F2}" srcOrd="0" destOrd="0" presId="urn:microsoft.com/office/officeart/2005/8/layout/hierarchy1"/>
    <dgm:cxn modelId="{7CAB94F4-8CC6-4192-93BA-3521A7A5D8F9}" type="presParOf" srcId="{0E46F1FB-41F0-415A-9CC7-441D032DA5B2}" destId="{49E3392A-6638-4FC5-B55A-8D7362006AFF}" srcOrd="1" destOrd="0" presId="urn:microsoft.com/office/officeart/2005/8/layout/hierarchy1"/>
    <dgm:cxn modelId="{FB2B231A-8C3A-46AD-91C8-0481C4A51E7F}" type="presParOf" srcId="{1EC4D9C5-55AC-4191-BA16-4AF56B5411BC}" destId="{DC90806E-0C9F-409E-9097-22EAF4DCB15A}" srcOrd="1" destOrd="0" presId="urn:microsoft.com/office/officeart/2005/8/layout/hierarchy1"/>
    <dgm:cxn modelId="{FA36FC3F-D901-46B5-89DF-B1805B9C7E24}" type="presParOf" srcId="{0A37815D-A727-437E-A900-6EA7057EAA76}" destId="{BB673E9E-89A6-48B0-AA60-BCA7117B0DE4}" srcOrd="2" destOrd="0" presId="urn:microsoft.com/office/officeart/2005/8/layout/hierarchy1"/>
    <dgm:cxn modelId="{97A64BC3-F560-470F-97A5-82962CB4E248}" type="presParOf" srcId="{BB673E9E-89A6-48B0-AA60-BCA7117B0DE4}" destId="{0156106B-BB5E-496F-ACD0-C36B253800A3}" srcOrd="0" destOrd="0" presId="urn:microsoft.com/office/officeart/2005/8/layout/hierarchy1"/>
    <dgm:cxn modelId="{B4BFDF9B-7C28-42BB-8A3E-D6295CB7EEC4}" type="presParOf" srcId="{0156106B-BB5E-496F-ACD0-C36B253800A3}" destId="{A186924E-5268-462A-B811-E36121EB33E7}" srcOrd="0" destOrd="0" presId="urn:microsoft.com/office/officeart/2005/8/layout/hierarchy1"/>
    <dgm:cxn modelId="{A4EC0AB1-71AA-4674-8AE7-F4F87A787731}" type="presParOf" srcId="{0156106B-BB5E-496F-ACD0-C36B253800A3}" destId="{AD5D2225-A240-48C9-846D-F81BD2E85231}" srcOrd="1" destOrd="0" presId="urn:microsoft.com/office/officeart/2005/8/layout/hierarchy1"/>
    <dgm:cxn modelId="{0FE49F5E-F894-42F0-8372-C4241307F267}" type="presParOf" srcId="{BB673E9E-89A6-48B0-AA60-BCA7117B0DE4}" destId="{EFF3903B-7858-4ED8-A362-08D2D354C5CA}"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2.xml><?xml version="1.0" encoding="utf-8"?>
<dgm:dataModel xmlns:dgm="http://schemas.openxmlformats.org/drawingml/2006/diagram" xmlns:a="http://schemas.openxmlformats.org/drawingml/2006/main">
  <dgm:ptLst>
    <dgm:pt modelId="{51C4E6FD-0CB1-4B50-BD8D-D922361183AC}"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4C51AF3B-CA51-4496-902C-DDAFE430A449}">
      <dgm:prSet/>
      <dgm:spPr/>
      <dgm:t>
        <a:bodyPr/>
        <a:lstStyle/>
        <a:p>
          <a:r>
            <a:rPr lang="tr-TR"/>
            <a:t>Markanın sunmuş olduğu faydalar kapsamında, rakiplere kıyasla tüketicilerin zihninde markanın ya da ürünün yeridir.</a:t>
          </a:r>
          <a:endParaRPr lang="en-US"/>
        </a:p>
      </dgm:t>
    </dgm:pt>
    <dgm:pt modelId="{A75598DA-AC7C-431F-B6DE-F37354813EC0}" type="parTrans" cxnId="{124D6F02-3840-44A8-93E5-E6591751BB2A}">
      <dgm:prSet/>
      <dgm:spPr/>
      <dgm:t>
        <a:bodyPr/>
        <a:lstStyle/>
        <a:p>
          <a:endParaRPr lang="en-US"/>
        </a:p>
      </dgm:t>
    </dgm:pt>
    <dgm:pt modelId="{FE57BC65-4491-4BC6-8F0D-A1BDC93950C9}" type="sibTrans" cxnId="{124D6F02-3840-44A8-93E5-E6591751BB2A}">
      <dgm:prSet/>
      <dgm:spPr/>
      <dgm:t>
        <a:bodyPr/>
        <a:lstStyle/>
        <a:p>
          <a:endParaRPr lang="en-US"/>
        </a:p>
      </dgm:t>
    </dgm:pt>
    <dgm:pt modelId="{FED6CD97-438C-4A6E-BAA3-88A62912CE0B}">
      <dgm:prSet/>
      <dgm:spPr/>
      <dgm:t>
        <a:bodyPr/>
        <a:lstStyle/>
        <a:p>
          <a:r>
            <a:rPr lang="tr-TR"/>
            <a:t>Fayda, Volvo-Güvenlik</a:t>
          </a:r>
          <a:endParaRPr lang="en-US"/>
        </a:p>
      </dgm:t>
    </dgm:pt>
    <dgm:pt modelId="{94E0CB4B-3D21-4DF9-8531-34EEF943DCB2}" type="parTrans" cxnId="{89BF4E67-659A-4840-A4FD-F14DC12E9DBD}">
      <dgm:prSet/>
      <dgm:spPr/>
      <dgm:t>
        <a:bodyPr/>
        <a:lstStyle/>
        <a:p>
          <a:endParaRPr lang="en-US"/>
        </a:p>
      </dgm:t>
    </dgm:pt>
    <dgm:pt modelId="{B8468EA1-C219-4499-8157-4439F4D1B230}" type="sibTrans" cxnId="{89BF4E67-659A-4840-A4FD-F14DC12E9DBD}">
      <dgm:prSet/>
      <dgm:spPr/>
      <dgm:t>
        <a:bodyPr/>
        <a:lstStyle/>
        <a:p>
          <a:endParaRPr lang="en-US"/>
        </a:p>
      </dgm:t>
    </dgm:pt>
    <dgm:pt modelId="{0448CFF4-3D24-4269-82BD-AA1034BFB657}">
      <dgm:prSet/>
      <dgm:spPr/>
      <dgm:t>
        <a:bodyPr/>
        <a:lstStyle/>
        <a:p>
          <a:r>
            <a:rPr lang="tr-TR"/>
            <a:t>Kalite ve Fiyat</a:t>
          </a:r>
          <a:endParaRPr lang="en-US"/>
        </a:p>
      </dgm:t>
    </dgm:pt>
    <dgm:pt modelId="{B3DED392-DB78-4895-B8A5-D97CE03BBAD2}" type="parTrans" cxnId="{3B63CF09-66CF-403C-BC09-DDF91B7D02F6}">
      <dgm:prSet/>
      <dgm:spPr/>
      <dgm:t>
        <a:bodyPr/>
        <a:lstStyle/>
        <a:p>
          <a:endParaRPr lang="en-US"/>
        </a:p>
      </dgm:t>
    </dgm:pt>
    <dgm:pt modelId="{43ABBC54-997F-49C3-8437-DC3A29035087}" type="sibTrans" cxnId="{3B63CF09-66CF-403C-BC09-DDF91B7D02F6}">
      <dgm:prSet/>
      <dgm:spPr/>
      <dgm:t>
        <a:bodyPr/>
        <a:lstStyle/>
        <a:p>
          <a:endParaRPr lang="en-US"/>
        </a:p>
      </dgm:t>
    </dgm:pt>
    <dgm:pt modelId="{EF764034-D457-4400-8293-B728ECC67BEE}">
      <dgm:prSet/>
      <dgm:spPr/>
      <dgm:t>
        <a:bodyPr/>
        <a:lstStyle/>
        <a:p>
          <a:r>
            <a:rPr lang="tr-TR"/>
            <a:t>Rekabet-Body Shop</a:t>
          </a:r>
          <a:endParaRPr lang="en-US"/>
        </a:p>
      </dgm:t>
    </dgm:pt>
    <dgm:pt modelId="{1357F9BD-6EC9-4044-AA56-76ECF50798C7}" type="parTrans" cxnId="{B529496D-7F89-49EB-B9BD-AD896337BFB1}">
      <dgm:prSet/>
      <dgm:spPr/>
      <dgm:t>
        <a:bodyPr/>
        <a:lstStyle/>
        <a:p>
          <a:endParaRPr lang="en-US"/>
        </a:p>
      </dgm:t>
    </dgm:pt>
    <dgm:pt modelId="{79F4922C-B32C-4A7F-8237-BB825100BDE9}" type="sibTrans" cxnId="{B529496D-7F89-49EB-B9BD-AD896337BFB1}">
      <dgm:prSet/>
      <dgm:spPr/>
      <dgm:t>
        <a:bodyPr/>
        <a:lstStyle/>
        <a:p>
          <a:endParaRPr lang="en-US"/>
        </a:p>
      </dgm:t>
    </dgm:pt>
    <dgm:pt modelId="{0E7DE4F7-E78C-4C36-BF38-724E769C5471}" type="pres">
      <dgm:prSet presAssocID="{51C4E6FD-0CB1-4B50-BD8D-D922361183AC}" presName="linear" presStyleCnt="0">
        <dgm:presLayoutVars>
          <dgm:animLvl val="lvl"/>
          <dgm:resizeHandles val="exact"/>
        </dgm:presLayoutVars>
      </dgm:prSet>
      <dgm:spPr/>
    </dgm:pt>
    <dgm:pt modelId="{603A8B80-C401-45E5-85C7-1D5856603058}" type="pres">
      <dgm:prSet presAssocID="{4C51AF3B-CA51-4496-902C-DDAFE430A449}" presName="parentText" presStyleLbl="node1" presStyleIdx="0" presStyleCnt="4">
        <dgm:presLayoutVars>
          <dgm:chMax val="0"/>
          <dgm:bulletEnabled val="1"/>
        </dgm:presLayoutVars>
      </dgm:prSet>
      <dgm:spPr/>
    </dgm:pt>
    <dgm:pt modelId="{BC56FA65-DDC4-4F29-8658-642F7C5C5367}" type="pres">
      <dgm:prSet presAssocID="{FE57BC65-4491-4BC6-8F0D-A1BDC93950C9}" presName="spacer" presStyleCnt="0"/>
      <dgm:spPr/>
    </dgm:pt>
    <dgm:pt modelId="{39DCB59E-ED27-4755-9886-19B329703A40}" type="pres">
      <dgm:prSet presAssocID="{FED6CD97-438C-4A6E-BAA3-88A62912CE0B}" presName="parentText" presStyleLbl="node1" presStyleIdx="1" presStyleCnt="4">
        <dgm:presLayoutVars>
          <dgm:chMax val="0"/>
          <dgm:bulletEnabled val="1"/>
        </dgm:presLayoutVars>
      </dgm:prSet>
      <dgm:spPr/>
    </dgm:pt>
    <dgm:pt modelId="{66A12419-3FC9-43C2-944B-9BB5B96EB6C8}" type="pres">
      <dgm:prSet presAssocID="{B8468EA1-C219-4499-8157-4439F4D1B230}" presName="spacer" presStyleCnt="0"/>
      <dgm:spPr/>
    </dgm:pt>
    <dgm:pt modelId="{6DA93AF3-52A8-439E-8164-3BBFC6996AFA}" type="pres">
      <dgm:prSet presAssocID="{0448CFF4-3D24-4269-82BD-AA1034BFB657}" presName="parentText" presStyleLbl="node1" presStyleIdx="2" presStyleCnt="4">
        <dgm:presLayoutVars>
          <dgm:chMax val="0"/>
          <dgm:bulletEnabled val="1"/>
        </dgm:presLayoutVars>
      </dgm:prSet>
      <dgm:spPr/>
    </dgm:pt>
    <dgm:pt modelId="{2C76FDDC-D6A3-4859-8F33-31FC595F7979}" type="pres">
      <dgm:prSet presAssocID="{43ABBC54-997F-49C3-8437-DC3A29035087}" presName="spacer" presStyleCnt="0"/>
      <dgm:spPr/>
    </dgm:pt>
    <dgm:pt modelId="{D7B56601-49E1-425A-A5E9-3FA1B72EFA82}" type="pres">
      <dgm:prSet presAssocID="{EF764034-D457-4400-8293-B728ECC67BEE}" presName="parentText" presStyleLbl="node1" presStyleIdx="3" presStyleCnt="4">
        <dgm:presLayoutVars>
          <dgm:chMax val="0"/>
          <dgm:bulletEnabled val="1"/>
        </dgm:presLayoutVars>
      </dgm:prSet>
      <dgm:spPr/>
    </dgm:pt>
  </dgm:ptLst>
  <dgm:cxnLst>
    <dgm:cxn modelId="{124D6F02-3840-44A8-93E5-E6591751BB2A}" srcId="{51C4E6FD-0CB1-4B50-BD8D-D922361183AC}" destId="{4C51AF3B-CA51-4496-902C-DDAFE430A449}" srcOrd="0" destOrd="0" parTransId="{A75598DA-AC7C-431F-B6DE-F37354813EC0}" sibTransId="{FE57BC65-4491-4BC6-8F0D-A1BDC93950C9}"/>
    <dgm:cxn modelId="{3B63CF09-66CF-403C-BC09-DDF91B7D02F6}" srcId="{51C4E6FD-0CB1-4B50-BD8D-D922361183AC}" destId="{0448CFF4-3D24-4269-82BD-AA1034BFB657}" srcOrd="2" destOrd="0" parTransId="{B3DED392-DB78-4895-B8A5-D97CE03BBAD2}" sibTransId="{43ABBC54-997F-49C3-8437-DC3A29035087}"/>
    <dgm:cxn modelId="{779AAE1C-5791-4ED8-BFE7-00B55D216EAF}" type="presOf" srcId="{51C4E6FD-0CB1-4B50-BD8D-D922361183AC}" destId="{0E7DE4F7-E78C-4C36-BF38-724E769C5471}" srcOrd="0" destOrd="0" presId="urn:microsoft.com/office/officeart/2005/8/layout/vList2"/>
    <dgm:cxn modelId="{CA32722A-8294-4282-A6F4-039C8B151732}" type="presOf" srcId="{0448CFF4-3D24-4269-82BD-AA1034BFB657}" destId="{6DA93AF3-52A8-439E-8164-3BBFC6996AFA}" srcOrd="0" destOrd="0" presId="urn:microsoft.com/office/officeart/2005/8/layout/vList2"/>
    <dgm:cxn modelId="{89BF4E67-659A-4840-A4FD-F14DC12E9DBD}" srcId="{51C4E6FD-0CB1-4B50-BD8D-D922361183AC}" destId="{FED6CD97-438C-4A6E-BAA3-88A62912CE0B}" srcOrd="1" destOrd="0" parTransId="{94E0CB4B-3D21-4DF9-8531-34EEF943DCB2}" sibTransId="{B8468EA1-C219-4499-8157-4439F4D1B230}"/>
    <dgm:cxn modelId="{B529496D-7F89-49EB-B9BD-AD896337BFB1}" srcId="{51C4E6FD-0CB1-4B50-BD8D-D922361183AC}" destId="{EF764034-D457-4400-8293-B728ECC67BEE}" srcOrd="3" destOrd="0" parTransId="{1357F9BD-6EC9-4044-AA56-76ECF50798C7}" sibTransId="{79F4922C-B32C-4A7F-8237-BB825100BDE9}"/>
    <dgm:cxn modelId="{DCF1B98A-844E-42C9-A6EB-3784EC6E6D25}" type="presOf" srcId="{EF764034-D457-4400-8293-B728ECC67BEE}" destId="{D7B56601-49E1-425A-A5E9-3FA1B72EFA82}" srcOrd="0" destOrd="0" presId="urn:microsoft.com/office/officeart/2005/8/layout/vList2"/>
    <dgm:cxn modelId="{E8B5B3DA-9161-425A-B673-8B15D9B91BAE}" type="presOf" srcId="{4C51AF3B-CA51-4496-902C-DDAFE430A449}" destId="{603A8B80-C401-45E5-85C7-1D5856603058}" srcOrd="0" destOrd="0" presId="urn:microsoft.com/office/officeart/2005/8/layout/vList2"/>
    <dgm:cxn modelId="{2216D6FD-46D5-4BED-88C3-82FC1CD19D79}" type="presOf" srcId="{FED6CD97-438C-4A6E-BAA3-88A62912CE0B}" destId="{39DCB59E-ED27-4755-9886-19B329703A40}" srcOrd="0" destOrd="0" presId="urn:microsoft.com/office/officeart/2005/8/layout/vList2"/>
    <dgm:cxn modelId="{7F0204BD-36F3-4B4A-9149-7BC6366B0F23}" type="presParOf" srcId="{0E7DE4F7-E78C-4C36-BF38-724E769C5471}" destId="{603A8B80-C401-45E5-85C7-1D5856603058}" srcOrd="0" destOrd="0" presId="urn:microsoft.com/office/officeart/2005/8/layout/vList2"/>
    <dgm:cxn modelId="{0F62B6B3-6954-46A2-B1B8-D616C9242B8D}" type="presParOf" srcId="{0E7DE4F7-E78C-4C36-BF38-724E769C5471}" destId="{BC56FA65-DDC4-4F29-8658-642F7C5C5367}" srcOrd="1" destOrd="0" presId="urn:microsoft.com/office/officeart/2005/8/layout/vList2"/>
    <dgm:cxn modelId="{7BDE2057-3314-4664-925D-06A146916902}" type="presParOf" srcId="{0E7DE4F7-E78C-4C36-BF38-724E769C5471}" destId="{39DCB59E-ED27-4755-9886-19B329703A40}" srcOrd="2" destOrd="0" presId="urn:microsoft.com/office/officeart/2005/8/layout/vList2"/>
    <dgm:cxn modelId="{0DCE8295-DD6E-48BF-8ECF-C6FEFA6552D3}" type="presParOf" srcId="{0E7DE4F7-E78C-4C36-BF38-724E769C5471}" destId="{66A12419-3FC9-43C2-944B-9BB5B96EB6C8}" srcOrd="3" destOrd="0" presId="urn:microsoft.com/office/officeart/2005/8/layout/vList2"/>
    <dgm:cxn modelId="{C20B7865-115B-4CFE-8AA0-2DF8F443AD2A}" type="presParOf" srcId="{0E7DE4F7-E78C-4C36-BF38-724E769C5471}" destId="{6DA93AF3-52A8-439E-8164-3BBFC6996AFA}" srcOrd="4" destOrd="0" presId="urn:microsoft.com/office/officeart/2005/8/layout/vList2"/>
    <dgm:cxn modelId="{C17CCC43-1F6E-4C5E-8B2C-06E643B63014}" type="presParOf" srcId="{0E7DE4F7-E78C-4C36-BF38-724E769C5471}" destId="{2C76FDDC-D6A3-4859-8F33-31FC595F7979}" srcOrd="5" destOrd="0" presId="urn:microsoft.com/office/officeart/2005/8/layout/vList2"/>
    <dgm:cxn modelId="{B0E2BCD9-E6F2-4DD3-90F6-209E3D62842F}" type="presParOf" srcId="{0E7DE4F7-E78C-4C36-BF38-724E769C5471}" destId="{D7B56601-49E1-425A-A5E9-3FA1B72EFA82}" srcOrd="6"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3.xml><?xml version="1.0" encoding="utf-8"?>
<dgm:dataModel xmlns:dgm="http://schemas.openxmlformats.org/drawingml/2006/diagram" xmlns:a="http://schemas.openxmlformats.org/drawingml/2006/main">
  <dgm:ptLst>
    <dgm:pt modelId="{9F782880-F32E-4102-9EF4-4E9537AEA972}" type="doc">
      <dgm:prSet loTypeId="urn:microsoft.com/office/officeart/2005/8/layout/list1" loCatId="list" qsTypeId="urn:microsoft.com/office/officeart/2005/8/quickstyle/simple5" qsCatId="simple" csTypeId="urn:microsoft.com/office/officeart/2005/8/colors/accent1_2" csCatId="accent1"/>
      <dgm:spPr/>
      <dgm:t>
        <a:bodyPr/>
        <a:lstStyle/>
        <a:p>
          <a:endParaRPr lang="en-US"/>
        </a:p>
      </dgm:t>
    </dgm:pt>
    <dgm:pt modelId="{BE016757-581E-49E7-AACF-50F509A07E2C}">
      <dgm:prSet/>
      <dgm:spPr/>
      <dgm:t>
        <a:bodyPr/>
        <a:lstStyle/>
        <a:p>
          <a:r>
            <a:rPr lang="tr-TR"/>
            <a:t>Küresel tüketici kültür konumlandırması</a:t>
          </a:r>
          <a:endParaRPr lang="en-US"/>
        </a:p>
      </dgm:t>
    </dgm:pt>
    <dgm:pt modelId="{4329EB7C-5EBF-4678-8DBE-00C4ABC30F98}" type="parTrans" cxnId="{3CE513CA-3FA5-4D1A-B85B-532B08F74B6B}">
      <dgm:prSet/>
      <dgm:spPr/>
      <dgm:t>
        <a:bodyPr/>
        <a:lstStyle/>
        <a:p>
          <a:endParaRPr lang="en-US"/>
        </a:p>
      </dgm:t>
    </dgm:pt>
    <dgm:pt modelId="{7EF89168-5573-48C4-A4EA-69EEB24CC4DC}" type="sibTrans" cxnId="{3CE513CA-3FA5-4D1A-B85B-532B08F74B6B}">
      <dgm:prSet/>
      <dgm:spPr/>
      <dgm:t>
        <a:bodyPr/>
        <a:lstStyle/>
        <a:p>
          <a:endParaRPr lang="en-US"/>
        </a:p>
      </dgm:t>
    </dgm:pt>
    <dgm:pt modelId="{533D2CA4-5FE1-4455-A323-023D77661CAE}">
      <dgm:prSet/>
      <dgm:spPr/>
      <dgm:t>
        <a:bodyPr/>
        <a:lstStyle/>
        <a:p>
          <a:r>
            <a:rPr lang="tr-TR"/>
            <a:t>Belirli bir küresel kültür ya da bölümün tanımlanması. Teknolojik ürünler.</a:t>
          </a:r>
          <a:r>
            <a:rPr lang="en-US"/>
            <a:t> United Colors of Benetton</a:t>
          </a:r>
          <a:r>
            <a:rPr lang="tr-TR"/>
            <a:t>, </a:t>
          </a:r>
          <a:r>
            <a:rPr lang="en-US"/>
            <a:t>Canon cameras, Adidas</a:t>
          </a:r>
          <a:r>
            <a:rPr lang="tr-TR"/>
            <a:t>, </a:t>
          </a:r>
          <a:r>
            <a:rPr lang="en-US"/>
            <a:t>Nescafe coffee.</a:t>
          </a:r>
        </a:p>
      </dgm:t>
    </dgm:pt>
    <dgm:pt modelId="{07BADA7A-098A-44AE-904D-E37872A43A57}" type="parTrans" cxnId="{547BACBC-5E58-4EB0-BE65-AF1D31BF69E7}">
      <dgm:prSet/>
      <dgm:spPr/>
      <dgm:t>
        <a:bodyPr/>
        <a:lstStyle/>
        <a:p>
          <a:endParaRPr lang="en-US"/>
        </a:p>
      </dgm:t>
    </dgm:pt>
    <dgm:pt modelId="{A494A114-5EF7-4A0B-AE6D-09E58BB797CD}" type="sibTrans" cxnId="{547BACBC-5E58-4EB0-BE65-AF1D31BF69E7}">
      <dgm:prSet/>
      <dgm:spPr/>
      <dgm:t>
        <a:bodyPr/>
        <a:lstStyle/>
        <a:p>
          <a:endParaRPr lang="en-US"/>
        </a:p>
      </dgm:t>
    </dgm:pt>
    <dgm:pt modelId="{A8718FFA-0FFB-49BD-905D-D8E8C3314A5F}">
      <dgm:prSet/>
      <dgm:spPr/>
      <dgm:t>
        <a:bodyPr/>
        <a:lstStyle/>
        <a:p>
          <a:r>
            <a:rPr lang="tr-TR"/>
            <a:t>Yabancı tüketici kültür konumlandırması</a:t>
          </a:r>
          <a:endParaRPr lang="en-US"/>
        </a:p>
      </dgm:t>
    </dgm:pt>
    <dgm:pt modelId="{ED607256-FE68-4B91-9FC2-4D56C106FFDA}" type="parTrans" cxnId="{985F22AA-7A37-48E4-A38F-13CD5869FEDE}">
      <dgm:prSet/>
      <dgm:spPr/>
      <dgm:t>
        <a:bodyPr/>
        <a:lstStyle/>
        <a:p>
          <a:endParaRPr lang="en-US"/>
        </a:p>
      </dgm:t>
    </dgm:pt>
    <dgm:pt modelId="{F80B07B6-3AEF-48E7-A8E2-EDB93656076B}" type="sibTrans" cxnId="{985F22AA-7A37-48E4-A38F-13CD5869FEDE}">
      <dgm:prSet/>
      <dgm:spPr/>
      <dgm:t>
        <a:bodyPr/>
        <a:lstStyle/>
        <a:p>
          <a:endParaRPr lang="en-US"/>
        </a:p>
      </dgm:t>
    </dgm:pt>
    <dgm:pt modelId="{FC1B5926-FB97-45E2-BCA1-76FE0E15822A}">
      <dgm:prSet/>
      <dgm:spPr/>
      <dgm:t>
        <a:bodyPr/>
        <a:lstStyle/>
        <a:p>
          <a:r>
            <a:rPr lang="tr-TR"/>
            <a:t>Yabancı ülkedeki marka kullanıcılarına, kullanma nedenlerine ya da imajına göre konumlandırılması.</a:t>
          </a:r>
          <a:r>
            <a:rPr lang="en-US"/>
            <a:t> </a:t>
          </a:r>
        </a:p>
      </dgm:t>
    </dgm:pt>
    <dgm:pt modelId="{AC8CFC62-29BB-4847-8BCA-667B598EC88D}" type="parTrans" cxnId="{83E0BB70-888B-47B8-BBE9-E3C39CEB051F}">
      <dgm:prSet/>
      <dgm:spPr/>
      <dgm:t>
        <a:bodyPr/>
        <a:lstStyle/>
        <a:p>
          <a:endParaRPr lang="en-US"/>
        </a:p>
      </dgm:t>
    </dgm:pt>
    <dgm:pt modelId="{F8B1C8BF-A40A-4BD8-B291-B2E8532C0DD8}" type="sibTrans" cxnId="{83E0BB70-888B-47B8-BBE9-E3C39CEB051F}">
      <dgm:prSet/>
      <dgm:spPr/>
      <dgm:t>
        <a:bodyPr/>
        <a:lstStyle/>
        <a:p>
          <a:endParaRPr lang="en-US"/>
        </a:p>
      </dgm:t>
    </dgm:pt>
    <dgm:pt modelId="{1919215D-0270-479F-9A7E-77A59A62A39D}">
      <dgm:prSet/>
      <dgm:spPr/>
      <dgm:t>
        <a:bodyPr/>
        <a:lstStyle/>
        <a:p>
          <a:r>
            <a:rPr lang="tr-TR"/>
            <a:t>Yerel tüketici kültür konumlandırması</a:t>
          </a:r>
          <a:endParaRPr lang="en-US"/>
        </a:p>
      </dgm:t>
    </dgm:pt>
    <dgm:pt modelId="{C5E48C80-E1FA-42A7-B310-BFD45BFDEE4E}" type="parTrans" cxnId="{156EA0B7-E563-47ED-BB16-B71042873F1B}">
      <dgm:prSet/>
      <dgm:spPr/>
      <dgm:t>
        <a:bodyPr/>
        <a:lstStyle/>
        <a:p>
          <a:endParaRPr lang="en-US"/>
        </a:p>
      </dgm:t>
    </dgm:pt>
    <dgm:pt modelId="{F6C0F7B2-F9BF-4FB4-AAA6-3FE7D4016F52}" type="sibTrans" cxnId="{156EA0B7-E563-47ED-BB16-B71042873F1B}">
      <dgm:prSet/>
      <dgm:spPr/>
      <dgm:t>
        <a:bodyPr/>
        <a:lstStyle/>
        <a:p>
          <a:endParaRPr lang="en-US"/>
        </a:p>
      </dgm:t>
    </dgm:pt>
    <dgm:pt modelId="{F58B9952-8E42-49FB-B0C9-509CF3D9172C}">
      <dgm:prSet/>
      <dgm:spPr/>
      <dgm:t>
        <a:bodyPr/>
        <a:lstStyle/>
        <a:p>
          <a:r>
            <a:rPr lang="tr-TR"/>
            <a:t>Yerel kültürün tanımlanması</a:t>
          </a:r>
          <a:endParaRPr lang="en-US"/>
        </a:p>
      </dgm:t>
    </dgm:pt>
    <dgm:pt modelId="{6666C939-444C-4524-B940-C1748518340B}" type="parTrans" cxnId="{2E399D65-C4C4-405D-A5EE-E7C893B12639}">
      <dgm:prSet/>
      <dgm:spPr/>
      <dgm:t>
        <a:bodyPr/>
        <a:lstStyle/>
        <a:p>
          <a:endParaRPr lang="en-US"/>
        </a:p>
      </dgm:t>
    </dgm:pt>
    <dgm:pt modelId="{8BC11344-0211-4D98-8FCC-D2DFC3F1F260}" type="sibTrans" cxnId="{2E399D65-C4C4-405D-A5EE-E7C893B12639}">
      <dgm:prSet/>
      <dgm:spPr/>
      <dgm:t>
        <a:bodyPr/>
        <a:lstStyle/>
        <a:p>
          <a:endParaRPr lang="en-US"/>
        </a:p>
      </dgm:t>
    </dgm:pt>
    <dgm:pt modelId="{7B0DA9D4-5C50-4964-A46E-63BEFE63CEE2}" type="pres">
      <dgm:prSet presAssocID="{9F782880-F32E-4102-9EF4-4E9537AEA972}" presName="linear" presStyleCnt="0">
        <dgm:presLayoutVars>
          <dgm:dir/>
          <dgm:animLvl val="lvl"/>
          <dgm:resizeHandles val="exact"/>
        </dgm:presLayoutVars>
      </dgm:prSet>
      <dgm:spPr/>
    </dgm:pt>
    <dgm:pt modelId="{7002E3C9-1A96-4AE1-932F-499959CFF8E6}" type="pres">
      <dgm:prSet presAssocID="{BE016757-581E-49E7-AACF-50F509A07E2C}" presName="parentLin" presStyleCnt="0"/>
      <dgm:spPr/>
    </dgm:pt>
    <dgm:pt modelId="{63A43DE0-48C8-4B62-8D8A-F8C4E7F61D38}" type="pres">
      <dgm:prSet presAssocID="{BE016757-581E-49E7-AACF-50F509A07E2C}" presName="parentLeftMargin" presStyleLbl="node1" presStyleIdx="0" presStyleCnt="3"/>
      <dgm:spPr/>
    </dgm:pt>
    <dgm:pt modelId="{B0D1EBE6-A8D0-4B72-9BF7-6E05D1FE1E72}" type="pres">
      <dgm:prSet presAssocID="{BE016757-581E-49E7-AACF-50F509A07E2C}" presName="parentText" presStyleLbl="node1" presStyleIdx="0" presStyleCnt="3">
        <dgm:presLayoutVars>
          <dgm:chMax val="0"/>
          <dgm:bulletEnabled val="1"/>
        </dgm:presLayoutVars>
      </dgm:prSet>
      <dgm:spPr/>
    </dgm:pt>
    <dgm:pt modelId="{5D8999A0-9B7C-44D7-9A2D-6256BCBE8279}" type="pres">
      <dgm:prSet presAssocID="{BE016757-581E-49E7-AACF-50F509A07E2C}" presName="negativeSpace" presStyleCnt="0"/>
      <dgm:spPr/>
    </dgm:pt>
    <dgm:pt modelId="{4655D1DB-EA18-4B5A-BC35-D09981094DBE}" type="pres">
      <dgm:prSet presAssocID="{BE016757-581E-49E7-AACF-50F509A07E2C}" presName="childText" presStyleLbl="conFgAcc1" presStyleIdx="0" presStyleCnt="3">
        <dgm:presLayoutVars>
          <dgm:bulletEnabled val="1"/>
        </dgm:presLayoutVars>
      </dgm:prSet>
      <dgm:spPr/>
    </dgm:pt>
    <dgm:pt modelId="{A3D2D49B-5621-4C05-BA5B-911379BB276F}" type="pres">
      <dgm:prSet presAssocID="{7EF89168-5573-48C4-A4EA-69EEB24CC4DC}" presName="spaceBetweenRectangles" presStyleCnt="0"/>
      <dgm:spPr/>
    </dgm:pt>
    <dgm:pt modelId="{37479EB8-B97B-4101-9E6A-2B7AE86A0E6E}" type="pres">
      <dgm:prSet presAssocID="{A8718FFA-0FFB-49BD-905D-D8E8C3314A5F}" presName="parentLin" presStyleCnt="0"/>
      <dgm:spPr/>
    </dgm:pt>
    <dgm:pt modelId="{A9EC4BA7-4F58-40B6-9628-7048E9E2D002}" type="pres">
      <dgm:prSet presAssocID="{A8718FFA-0FFB-49BD-905D-D8E8C3314A5F}" presName="parentLeftMargin" presStyleLbl="node1" presStyleIdx="0" presStyleCnt="3"/>
      <dgm:spPr/>
    </dgm:pt>
    <dgm:pt modelId="{F095BAA6-BEE2-486E-8D22-118001B6146B}" type="pres">
      <dgm:prSet presAssocID="{A8718FFA-0FFB-49BD-905D-D8E8C3314A5F}" presName="parentText" presStyleLbl="node1" presStyleIdx="1" presStyleCnt="3">
        <dgm:presLayoutVars>
          <dgm:chMax val="0"/>
          <dgm:bulletEnabled val="1"/>
        </dgm:presLayoutVars>
      </dgm:prSet>
      <dgm:spPr/>
    </dgm:pt>
    <dgm:pt modelId="{1F260F02-0DCE-46DF-BFCB-16E3EC446F7F}" type="pres">
      <dgm:prSet presAssocID="{A8718FFA-0FFB-49BD-905D-D8E8C3314A5F}" presName="negativeSpace" presStyleCnt="0"/>
      <dgm:spPr/>
    </dgm:pt>
    <dgm:pt modelId="{D80F19B4-7D77-400E-B4E9-21C3DE07CA4B}" type="pres">
      <dgm:prSet presAssocID="{A8718FFA-0FFB-49BD-905D-D8E8C3314A5F}" presName="childText" presStyleLbl="conFgAcc1" presStyleIdx="1" presStyleCnt="3">
        <dgm:presLayoutVars>
          <dgm:bulletEnabled val="1"/>
        </dgm:presLayoutVars>
      </dgm:prSet>
      <dgm:spPr/>
    </dgm:pt>
    <dgm:pt modelId="{092EC94A-6397-4BB0-81A3-EB31AC3F5A7B}" type="pres">
      <dgm:prSet presAssocID="{F80B07B6-3AEF-48E7-A8E2-EDB93656076B}" presName="spaceBetweenRectangles" presStyleCnt="0"/>
      <dgm:spPr/>
    </dgm:pt>
    <dgm:pt modelId="{9B3BA852-FA1C-4665-9302-988972345CF0}" type="pres">
      <dgm:prSet presAssocID="{1919215D-0270-479F-9A7E-77A59A62A39D}" presName="parentLin" presStyleCnt="0"/>
      <dgm:spPr/>
    </dgm:pt>
    <dgm:pt modelId="{03FB6B85-ED6F-4522-8306-18BC716B3DA7}" type="pres">
      <dgm:prSet presAssocID="{1919215D-0270-479F-9A7E-77A59A62A39D}" presName="parentLeftMargin" presStyleLbl="node1" presStyleIdx="1" presStyleCnt="3"/>
      <dgm:spPr/>
    </dgm:pt>
    <dgm:pt modelId="{1209F320-3D80-497D-8E5B-340C8D065D18}" type="pres">
      <dgm:prSet presAssocID="{1919215D-0270-479F-9A7E-77A59A62A39D}" presName="parentText" presStyleLbl="node1" presStyleIdx="2" presStyleCnt="3">
        <dgm:presLayoutVars>
          <dgm:chMax val="0"/>
          <dgm:bulletEnabled val="1"/>
        </dgm:presLayoutVars>
      </dgm:prSet>
      <dgm:spPr/>
    </dgm:pt>
    <dgm:pt modelId="{2D2857B9-3E9D-4239-A12B-50704CCAC656}" type="pres">
      <dgm:prSet presAssocID="{1919215D-0270-479F-9A7E-77A59A62A39D}" presName="negativeSpace" presStyleCnt="0"/>
      <dgm:spPr/>
    </dgm:pt>
    <dgm:pt modelId="{0BEF06F3-0274-4DB6-8503-90B93462914E}" type="pres">
      <dgm:prSet presAssocID="{1919215D-0270-479F-9A7E-77A59A62A39D}" presName="childText" presStyleLbl="conFgAcc1" presStyleIdx="2" presStyleCnt="3">
        <dgm:presLayoutVars>
          <dgm:bulletEnabled val="1"/>
        </dgm:presLayoutVars>
      </dgm:prSet>
      <dgm:spPr/>
    </dgm:pt>
  </dgm:ptLst>
  <dgm:cxnLst>
    <dgm:cxn modelId="{313A9006-B68D-4872-9235-B4881A2B2691}" type="presOf" srcId="{A8718FFA-0FFB-49BD-905D-D8E8C3314A5F}" destId="{F095BAA6-BEE2-486E-8D22-118001B6146B}" srcOrd="1" destOrd="0" presId="urn:microsoft.com/office/officeart/2005/8/layout/list1"/>
    <dgm:cxn modelId="{1B23E83D-4CCD-4A10-9F0C-0D960C9A8E62}" type="presOf" srcId="{BE016757-581E-49E7-AACF-50F509A07E2C}" destId="{63A43DE0-48C8-4B62-8D8A-F8C4E7F61D38}" srcOrd="0" destOrd="0" presId="urn:microsoft.com/office/officeart/2005/8/layout/list1"/>
    <dgm:cxn modelId="{D1FA703E-82A2-40D1-B298-8F1A7B328D8A}" type="presOf" srcId="{F58B9952-8E42-49FB-B0C9-509CF3D9172C}" destId="{0BEF06F3-0274-4DB6-8503-90B93462914E}" srcOrd="0" destOrd="0" presId="urn:microsoft.com/office/officeart/2005/8/layout/list1"/>
    <dgm:cxn modelId="{2E399D65-C4C4-405D-A5EE-E7C893B12639}" srcId="{1919215D-0270-479F-9A7E-77A59A62A39D}" destId="{F58B9952-8E42-49FB-B0C9-509CF3D9172C}" srcOrd="0" destOrd="0" parTransId="{6666C939-444C-4524-B940-C1748518340B}" sibTransId="{8BC11344-0211-4D98-8FCC-D2DFC3F1F260}"/>
    <dgm:cxn modelId="{83E0BB70-888B-47B8-BBE9-E3C39CEB051F}" srcId="{A8718FFA-0FFB-49BD-905D-D8E8C3314A5F}" destId="{FC1B5926-FB97-45E2-BCA1-76FE0E15822A}" srcOrd="0" destOrd="0" parTransId="{AC8CFC62-29BB-4847-8BCA-667B598EC88D}" sibTransId="{F8B1C8BF-A40A-4BD8-B291-B2E8532C0DD8}"/>
    <dgm:cxn modelId="{5B238354-6524-40C1-8802-3B5DDE3568CC}" type="presOf" srcId="{A8718FFA-0FFB-49BD-905D-D8E8C3314A5F}" destId="{A9EC4BA7-4F58-40B6-9628-7048E9E2D002}" srcOrd="0" destOrd="0" presId="urn:microsoft.com/office/officeart/2005/8/layout/list1"/>
    <dgm:cxn modelId="{28626F80-6401-4E41-BC75-F05E47187564}" type="presOf" srcId="{533D2CA4-5FE1-4455-A323-023D77661CAE}" destId="{4655D1DB-EA18-4B5A-BC35-D09981094DBE}" srcOrd="0" destOrd="0" presId="urn:microsoft.com/office/officeart/2005/8/layout/list1"/>
    <dgm:cxn modelId="{FD7758A6-CD71-475C-B7F5-083F12B64CE8}" type="presOf" srcId="{1919215D-0270-479F-9A7E-77A59A62A39D}" destId="{03FB6B85-ED6F-4522-8306-18BC716B3DA7}" srcOrd="0" destOrd="0" presId="urn:microsoft.com/office/officeart/2005/8/layout/list1"/>
    <dgm:cxn modelId="{985F22AA-7A37-48E4-A38F-13CD5869FEDE}" srcId="{9F782880-F32E-4102-9EF4-4E9537AEA972}" destId="{A8718FFA-0FFB-49BD-905D-D8E8C3314A5F}" srcOrd="1" destOrd="0" parTransId="{ED607256-FE68-4B91-9FC2-4D56C106FFDA}" sibTransId="{F80B07B6-3AEF-48E7-A8E2-EDB93656076B}"/>
    <dgm:cxn modelId="{156EA0B7-E563-47ED-BB16-B71042873F1B}" srcId="{9F782880-F32E-4102-9EF4-4E9537AEA972}" destId="{1919215D-0270-479F-9A7E-77A59A62A39D}" srcOrd="2" destOrd="0" parTransId="{C5E48C80-E1FA-42A7-B310-BFD45BFDEE4E}" sibTransId="{F6C0F7B2-F9BF-4FB4-AAA6-3FE7D4016F52}"/>
    <dgm:cxn modelId="{547BACBC-5E58-4EB0-BE65-AF1D31BF69E7}" srcId="{BE016757-581E-49E7-AACF-50F509A07E2C}" destId="{533D2CA4-5FE1-4455-A323-023D77661CAE}" srcOrd="0" destOrd="0" parTransId="{07BADA7A-098A-44AE-904D-E37872A43A57}" sibTransId="{A494A114-5EF7-4A0B-AE6D-09E58BB797CD}"/>
    <dgm:cxn modelId="{ADE26BC3-77A6-4126-A468-93E4383280DC}" type="presOf" srcId="{1919215D-0270-479F-9A7E-77A59A62A39D}" destId="{1209F320-3D80-497D-8E5B-340C8D065D18}" srcOrd="1" destOrd="0" presId="urn:microsoft.com/office/officeart/2005/8/layout/list1"/>
    <dgm:cxn modelId="{3CE513CA-3FA5-4D1A-B85B-532B08F74B6B}" srcId="{9F782880-F32E-4102-9EF4-4E9537AEA972}" destId="{BE016757-581E-49E7-AACF-50F509A07E2C}" srcOrd="0" destOrd="0" parTransId="{4329EB7C-5EBF-4678-8DBE-00C4ABC30F98}" sibTransId="{7EF89168-5573-48C4-A4EA-69EEB24CC4DC}"/>
    <dgm:cxn modelId="{C16247D0-BC07-425E-827C-B76A726D3386}" type="presOf" srcId="{FC1B5926-FB97-45E2-BCA1-76FE0E15822A}" destId="{D80F19B4-7D77-400E-B4E9-21C3DE07CA4B}" srcOrd="0" destOrd="0" presId="urn:microsoft.com/office/officeart/2005/8/layout/list1"/>
    <dgm:cxn modelId="{B89444D3-F93C-43AF-892F-C96BA2DA2802}" type="presOf" srcId="{BE016757-581E-49E7-AACF-50F509A07E2C}" destId="{B0D1EBE6-A8D0-4B72-9BF7-6E05D1FE1E72}" srcOrd="1" destOrd="0" presId="urn:microsoft.com/office/officeart/2005/8/layout/list1"/>
    <dgm:cxn modelId="{E0E866EA-D44B-48AD-9E84-41884CEFA602}" type="presOf" srcId="{9F782880-F32E-4102-9EF4-4E9537AEA972}" destId="{7B0DA9D4-5C50-4964-A46E-63BEFE63CEE2}" srcOrd="0" destOrd="0" presId="urn:microsoft.com/office/officeart/2005/8/layout/list1"/>
    <dgm:cxn modelId="{7956A093-23DD-4A7F-9854-458E5EFED5BD}" type="presParOf" srcId="{7B0DA9D4-5C50-4964-A46E-63BEFE63CEE2}" destId="{7002E3C9-1A96-4AE1-932F-499959CFF8E6}" srcOrd="0" destOrd="0" presId="urn:microsoft.com/office/officeart/2005/8/layout/list1"/>
    <dgm:cxn modelId="{19551A3E-9081-4E03-9CCA-9E5D38A0F177}" type="presParOf" srcId="{7002E3C9-1A96-4AE1-932F-499959CFF8E6}" destId="{63A43DE0-48C8-4B62-8D8A-F8C4E7F61D38}" srcOrd="0" destOrd="0" presId="urn:microsoft.com/office/officeart/2005/8/layout/list1"/>
    <dgm:cxn modelId="{AA354326-5224-41E8-8049-E4D4D494CB76}" type="presParOf" srcId="{7002E3C9-1A96-4AE1-932F-499959CFF8E6}" destId="{B0D1EBE6-A8D0-4B72-9BF7-6E05D1FE1E72}" srcOrd="1" destOrd="0" presId="urn:microsoft.com/office/officeart/2005/8/layout/list1"/>
    <dgm:cxn modelId="{3B42D5C3-E06F-4E2D-81E9-880AC523B9D2}" type="presParOf" srcId="{7B0DA9D4-5C50-4964-A46E-63BEFE63CEE2}" destId="{5D8999A0-9B7C-44D7-9A2D-6256BCBE8279}" srcOrd="1" destOrd="0" presId="urn:microsoft.com/office/officeart/2005/8/layout/list1"/>
    <dgm:cxn modelId="{7651E6B1-3DC2-4343-B95F-2A8239BB7084}" type="presParOf" srcId="{7B0DA9D4-5C50-4964-A46E-63BEFE63CEE2}" destId="{4655D1DB-EA18-4B5A-BC35-D09981094DBE}" srcOrd="2" destOrd="0" presId="urn:microsoft.com/office/officeart/2005/8/layout/list1"/>
    <dgm:cxn modelId="{1C8EF8B1-8CC5-4E0E-87C5-467B12D093AF}" type="presParOf" srcId="{7B0DA9D4-5C50-4964-A46E-63BEFE63CEE2}" destId="{A3D2D49B-5621-4C05-BA5B-911379BB276F}" srcOrd="3" destOrd="0" presId="urn:microsoft.com/office/officeart/2005/8/layout/list1"/>
    <dgm:cxn modelId="{9B67E798-8EAA-422E-8140-9F8AAA333D68}" type="presParOf" srcId="{7B0DA9D4-5C50-4964-A46E-63BEFE63CEE2}" destId="{37479EB8-B97B-4101-9E6A-2B7AE86A0E6E}" srcOrd="4" destOrd="0" presId="urn:microsoft.com/office/officeart/2005/8/layout/list1"/>
    <dgm:cxn modelId="{0CC5ACE1-2679-451A-8BF6-F97A78D3CED8}" type="presParOf" srcId="{37479EB8-B97B-4101-9E6A-2B7AE86A0E6E}" destId="{A9EC4BA7-4F58-40B6-9628-7048E9E2D002}" srcOrd="0" destOrd="0" presId="urn:microsoft.com/office/officeart/2005/8/layout/list1"/>
    <dgm:cxn modelId="{AAB34FDD-EFB9-478C-ADE0-DB27E1D00B16}" type="presParOf" srcId="{37479EB8-B97B-4101-9E6A-2B7AE86A0E6E}" destId="{F095BAA6-BEE2-486E-8D22-118001B6146B}" srcOrd="1" destOrd="0" presId="urn:microsoft.com/office/officeart/2005/8/layout/list1"/>
    <dgm:cxn modelId="{3E622331-9B73-498A-A6CE-40385B73E87C}" type="presParOf" srcId="{7B0DA9D4-5C50-4964-A46E-63BEFE63CEE2}" destId="{1F260F02-0DCE-46DF-BFCB-16E3EC446F7F}" srcOrd="5" destOrd="0" presId="urn:microsoft.com/office/officeart/2005/8/layout/list1"/>
    <dgm:cxn modelId="{84DCFE36-22E4-4280-823A-4D96A56DAC82}" type="presParOf" srcId="{7B0DA9D4-5C50-4964-A46E-63BEFE63CEE2}" destId="{D80F19B4-7D77-400E-B4E9-21C3DE07CA4B}" srcOrd="6" destOrd="0" presId="urn:microsoft.com/office/officeart/2005/8/layout/list1"/>
    <dgm:cxn modelId="{84A05A52-0257-496A-9BC1-396F3F267C90}" type="presParOf" srcId="{7B0DA9D4-5C50-4964-A46E-63BEFE63CEE2}" destId="{092EC94A-6397-4BB0-81A3-EB31AC3F5A7B}" srcOrd="7" destOrd="0" presId="urn:microsoft.com/office/officeart/2005/8/layout/list1"/>
    <dgm:cxn modelId="{10AB959D-4184-47DE-B172-E25B3C231BA0}" type="presParOf" srcId="{7B0DA9D4-5C50-4964-A46E-63BEFE63CEE2}" destId="{9B3BA852-FA1C-4665-9302-988972345CF0}" srcOrd="8" destOrd="0" presId="urn:microsoft.com/office/officeart/2005/8/layout/list1"/>
    <dgm:cxn modelId="{91665359-AFA4-44B2-9F07-DDEA17B33FDF}" type="presParOf" srcId="{9B3BA852-FA1C-4665-9302-988972345CF0}" destId="{03FB6B85-ED6F-4522-8306-18BC716B3DA7}" srcOrd="0" destOrd="0" presId="urn:microsoft.com/office/officeart/2005/8/layout/list1"/>
    <dgm:cxn modelId="{FCADC3CC-2453-4E8C-BCCD-68A80935A2C2}" type="presParOf" srcId="{9B3BA852-FA1C-4665-9302-988972345CF0}" destId="{1209F320-3D80-497D-8E5B-340C8D065D18}" srcOrd="1" destOrd="0" presId="urn:microsoft.com/office/officeart/2005/8/layout/list1"/>
    <dgm:cxn modelId="{070D59FE-70CF-4AB9-B410-1F65B6B7FEEB}" type="presParOf" srcId="{7B0DA9D4-5C50-4964-A46E-63BEFE63CEE2}" destId="{2D2857B9-3E9D-4239-A12B-50704CCAC656}" srcOrd="9" destOrd="0" presId="urn:microsoft.com/office/officeart/2005/8/layout/list1"/>
    <dgm:cxn modelId="{BB6245E5-6D9C-46F2-9456-E3D8402D71E8}" type="presParOf" srcId="{7B0DA9D4-5C50-4964-A46E-63BEFE63CEE2}" destId="{0BEF06F3-0274-4DB6-8503-90B93462914E}" srcOrd="10"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4.xml><?xml version="1.0" encoding="utf-8"?>
<dgm:dataModel xmlns:dgm="http://schemas.openxmlformats.org/drawingml/2006/diagram" xmlns:a="http://schemas.openxmlformats.org/drawingml/2006/main">
  <dgm:ptLst>
    <dgm:pt modelId="{90ACE63A-40D9-4CAB-B86C-B4C6C60653D9}" type="doc">
      <dgm:prSet loTypeId="urn:microsoft.com/office/officeart/2005/8/layout/matrix3" loCatId="matrix" qsTypeId="urn:microsoft.com/office/officeart/2005/8/quickstyle/simple4" qsCatId="simple" csTypeId="urn:microsoft.com/office/officeart/2005/8/colors/colorful1" csCatId="colorful"/>
      <dgm:spPr/>
      <dgm:t>
        <a:bodyPr/>
        <a:lstStyle/>
        <a:p>
          <a:endParaRPr lang="en-US"/>
        </a:p>
      </dgm:t>
    </dgm:pt>
    <dgm:pt modelId="{7566CCB9-93A3-40F0-BB5B-A83881535D84}">
      <dgm:prSet/>
      <dgm:spPr/>
      <dgm:t>
        <a:bodyPr/>
        <a:lstStyle/>
        <a:p>
          <a:r>
            <a:rPr lang="tr-TR"/>
            <a:t>Tüketicinin zihninde, imaj ve tecrübeler açısından çağrışımlar kurmak.</a:t>
          </a:r>
          <a:endParaRPr lang="en-US"/>
        </a:p>
      </dgm:t>
    </dgm:pt>
    <dgm:pt modelId="{3F06CB9F-F70B-444A-9B4C-BFB0B5B0B577}" type="parTrans" cxnId="{CCE7F605-C3F7-435C-9D12-7EC8C10120A4}">
      <dgm:prSet/>
      <dgm:spPr/>
      <dgm:t>
        <a:bodyPr/>
        <a:lstStyle/>
        <a:p>
          <a:endParaRPr lang="en-US"/>
        </a:p>
      </dgm:t>
    </dgm:pt>
    <dgm:pt modelId="{4CFF3E47-72C6-4D0B-B0FF-83F1EB0348FE}" type="sibTrans" cxnId="{CCE7F605-C3F7-435C-9D12-7EC8C10120A4}">
      <dgm:prSet/>
      <dgm:spPr/>
      <dgm:t>
        <a:bodyPr/>
        <a:lstStyle/>
        <a:p>
          <a:endParaRPr lang="en-US"/>
        </a:p>
      </dgm:t>
    </dgm:pt>
    <dgm:pt modelId="{1BB30C7C-AB94-476B-881C-1871A9582DD0}">
      <dgm:prSet/>
      <dgm:spPr/>
      <dgm:t>
        <a:bodyPr/>
        <a:lstStyle/>
        <a:p>
          <a:r>
            <a:rPr lang="tr-TR"/>
            <a:t>Belirli bir ürün için belirli bir sözün verilmesi.</a:t>
          </a:r>
          <a:endParaRPr lang="en-US"/>
        </a:p>
      </dgm:t>
    </dgm:pt>
    <dgm:pt modelId="{5386AB86-109B-45C8-BB75-9243CC078800}" type="parTrans" cxnId="{05169C48-2BDF-4E36-83CD-6B6548DAE2E8}">
      <dgm:prSet/>
      <dgm:spPr/>
      <dgm:t>
        <a:bodyPr/>
        <a:lstStyle/>
        <a:p>
          <a:endParaRPr lang="en-US"/>
        </a:p>
      </dgm:t>
    </dgm:pt>
    <dgm:pt modelId="{ECB40F89-FF2C-4962-A071-0C5AD575181A}" type="sibTrans" cxnId="{05169C48-2BDF-4E36-83CD-6B6548DAE2E8}">
      <dgm:prSet/>
      <dgm:spPr/>
      <dgm:t>
        <a:bodyPr/>
        <a:lstStyle/>
        <a:p>
          <a:endParaRPr lang="en-US"/>
        </a:p>
      </dgm:t>
    </dgm:pt>
    <dgm:pt modelId="{19932A64-B5F3-4CC5-9DB5-0AD008ED0FF9}">
      <dgm:prSet/>
      <dgm:spPr/>
      <dgm:t>
        <a:bodyPr/>
        <a:lstStyle/>
        <a:p>
          <a:r>
            <a:rPr lang="tr-TR"/>
            <a:t>Kalite sertifikaları</a:t>
          </a:r>
          <a:endParaRPr lang="en-US"/>
        </a:p>
      </dgm:t>
    </dgm:pt>
    <dgm:pt modelId="{241C4BF1-133F-477A-A6EC-C981637E2168}" type="parTrans" cxnId="{755BE038-6DEA-462A-BD5F-E26540010E9C}">
      <dgm:prSet/>
      <dgm:spPr/>
      <dgm:t>
        <a:bodyPr/>
        <a:lstStyle/>
        <a:p>
          <a:endParaRPr lang="en-US"/>
        </a:p>
      </dgm:t>
    </dgm:pt>
    <dgm:pt modelId="{728EFA1B-087C-4783-B3F7-9B8DB3C941FC}" type="sibTrans" cxnId="{755BE038-6DEA-462A-BD5F-E26540010E9C}">
      <dgm:prSet/>
      <dgm:spPr/>
      <dgm:t>
        <a:bodyPr/>
        <a:lstStyle/>
        <a:p>
          <a:endParaRPr lang="en-US"/>
        </a:p>
      </dgm:t>
    </dgm:pt>
    <dgm:pt modelId="{3EA2E2ED-C7DF-4E5C-99F4-85951E263B58}">
      <dgm:prSet/>
      <dgm:spPr/>
      <dgm:t>
        <a:bodyPr/>
        <a:lstStyle/>
        <a:p>
          <a:r>
            <a:rPr lang="tr-TR"/>
            <a:t>Rakip ürünlerden farklılaşma</a:t>
          </a:r>
          <a:endParaRPr lang="en-US"/>
        </a:p>
      </dgm:t>
    </dgm:pt>
    <dgm:pt modelId="{143DBAB2-DD8C-4C9E-B5C0-18BE5F02F0DB}" type="parTrans" cxnId="{7A25B612-1B73-40CB-A62B-948724CA0078}">
      <dgm:prSet/>
      <dgm:spPr/>
      <dgm:t>
        <a:bodyPr/>
        <a:lstStyle/>
        <a:p>
          <a:endParaRPr lang="en-US"/>
        </a:p>
      </dgm:t>
    </dgm:pt>
    <dgm:pt modelId="{3136A654-99A3-4FCA-995A-626E7E99DC01}" type="sibTrans" cxnId="{7A25B612-1B73-40CB-A62B-948724CA0078}">
      <dgm:prSet/>
      <dgm:spPr/>
      <dgm:t>
        <a:bodyPr/>
        <a:lstStyle/>
        <a:p>
          <a:endParaRPr lang="en-US"/>
        </a:p>
      </dgm:t>
    </dgm:pt>
    <dgm:pt modelId="{EBFE6F8B-45A3-499B-8DC8-9A6F259A8F73}" type="pres">
      <dgm:prSet presAssocID="{90ACE63A-40D9-4CAB-B86C-B4C6C60653D9}" presName="matrix" presStyleCnt="0">
        <dgm:presLayoutVars>
          <dgm:chMax val="1"/>
          <dgm:dir/>
          <dgm:resizeHandles val="exact"/>
        </dgm:presLayoutVars>
      </dgm:prSet>
      <dgm:spPr/>
    </dgm:pt>
    <dgm:pt modelId="{468AD689-04F3-4FFB-BB0F-2CE4339FF2C3}" type="pres">
      <dgm:prSet presAssocID="{90ACE63A-40D9-4CAB-B86C-B4C6C60653D9}" presName="diamond" presStyleLbl="bgShp" presStyleIdx="0" presStyleCnt="1"/>
      <dgm:spPr/>
    </dgm:pt>
    <dgm:pt modelId="{605E8658-2BE8-4407-8A5A-B36068E61AA4}" type="pres">
      <dgm:prSet presAssocID="{90ACE63A-40D9-4CAB-B86C-B4C6C60653D9}" presName="quad1" presStyleLbl="node1" presStyleIdx="0" presStyleCnt="4">
        <dgm:presLayoutVars>
          <dgm:chMax val="0"/>
          <dgm:chPref val="0"/>
          <dgm:bulletEnabled val="1"/>
        </dgm:presLayoutVars>
      </dgm:prSet>
      <dgm:spPr/>
    </dgm:pt>
    <dgm:pt modelId="{EF3AEB7C-B411-4098-8C86-66805136C230}" type="pres">
      <dgm:prSet presAssocID="{90ACE63A-40D9-4CAB-B86C-B4C6C60653D9}" presName="quad2" presStyleLbl="node1" presStyleIdx="1" presStyleCnt="4">
        <dgm:presLayoutVars>
          <dgm:chMax val="0"/>
          <dgm:chPref val="0"/>
          <dgm:bulletEnabled val="1"/>
        </dgm:presLayoutVars>
      </dgm:prSet>
      <dgm:spPr/>
    </dgm:pt>
    <dgm:pt modelId="{B67A2F0A-1965-4C03-92F7-C5F731C314BB}" type="pres">
      <dgm:prSet presAssocID="{90ACE63A-40D9-4CAB-B86C-B4C6C60653D9}" presName="quad3" presStyleLbl="node1" presStyleIdx="2" presStyleCnt="4">
        <dgm:presLayoutVars>
          <dgm:chMax val="0"/>
          <dgm:chPref val="0"/>
          <dgm:bulletEnabled val="1"/>
        </dgm:presLayoutVars>
      </dgm:prSet>
      <dgm:spPr/>
    </dgm:pt>
    <dgm:pt modelId="{C0237F45-4A11-4A0A-B6AC-6BB562D3F3CF}" type="pres">
      <dgm:prSet presAssocID="{90ACE63A-40D9-4CAB-B86C-B4C6C60653D9}" presName="quad4" presStyleLbl="node1" presStyleIdx="3" presStyleCnt="4">
        <dgm:presLayoutVars>
          <dgm:chMax val="0"/>
          <dgm:chPref val="0"/>
          <dgm:bulletEnabled val="1"/>
        </dgm:presLayoutVars>
      </dgm:prSet>
      <dgm:spPr/>
    </dgm:pt>
  </dgm:ptLst>
  <dgm:cxnLst>
    <dgm:cxn modelId="{4D516F01-1BB1-4643-B1D3-293D44EF447F}" type="presOf" srcId="{3EA2E2ED-C7DF-4E5C-99F4-85951E263B58}" destId="{C0237F45-4A11-4A0A-B6AC-6BB562D3F3CF}" srcOrd="0" destOrd="0" presId="urn:microsoft.com/office/officeart/2005/8/layout/matrix3"/>
    <dgm:cxn modelId="{CCE7F605-C3F7-435C-9D12-7EC8C10120A4}" srcId="{90ACE63A-40D9-4CAB-B86C-B4C6C60653D9}" destId="{7566CCB9-93A3-40F0-BB5B-A83881535D84}" srcOrd="0" destOrd="0" parTransId="{3F06CB9F-F70B-444A-9B4C-BFB0B5B0B577}" sibTransId="{4CFF3E47-72C6-4D0B-B0FF-83F1EB0348FE}"/>
    <dgm:cxn modelId="{24865C0D-985D-40C9-A172-E0A62EFAC2C6}" type="presOf" srcId="{1BB30C7C-AB94-476B-881C-1871A9582DD0}" destId="{EF3AEB7C-B411-4098-8C86-66805136C230}" srcOrd="0" destOrd="0" presId="urn:microsoft.com/office/officeart/2005/8/layout/matrix3"/>
    <dgm:cxn modelId="{7A25B612-1B73-40CB-A62B-948724CA0078}" srcId="{90ACE63A-40D9-4CAB-B86C-B4C6C60653D9}" destId="{3EA2E2ED-C7DF-4E5C-99F4-85951E263B58}" srcOrd="3" destOrd="0" parTransId="{143DBAB2-DD8C-4C9E-B5C0-18BE5F02F0DB}" sibTransId="{3136A654-99A3-4FCA-995A-626E7E99DC01}"/>
    <dgm:cxn modelId="{755BE038-6DEA-462A-BD5F-E26540010E9C}" srcId="{90ACE63A-40D9-4CAB-B86C-B4C6C60653D9}" destId="{19932A64-B5F3-4CC5-9DB5-0AD008ED0FF9}" srcOrd="2" destOrd="0" parTransId="{241C4BF1-133F-477A-A6EC-C981637E2168}" sibTransId="{728EFA1B-087C-4783-B3F7-9B8DB3C941FC}"/>
    <dgm:cxn modelId="{05169C48-2BDF-4E36-83CD-6B6548DAE2E8}" srcId="{90ACE63A-40D9-4CAB-B86C-B4C6C60653D9}" destId="{1BB30C7C-AB94-476B-881C-1871A9582DD0}" srcOrd="1" destOrd="0" parTransId="{5386AB86-109B-45C8-BB75-9243CC078800}" sibTransId="{ECB40F89-FF2C-4962-A071-0C5AD575181A}"/>
    <dgm:cxn modelId="{700C3F6E-C6F4-4E87-9BCA-12CEB581CA2C}" type="presOf" srcId="{90ACE63A-40D9-4CAB-B86C-B4C6C60653D9}" destId="{EBFE6F8B-45A3-499B-8DC8-9A6F259A8F73}" srcOrd="0" destOrd="0" presId="urn:microsoft.com/office/officeart/2005/8/layout/matrix3"/>
    <dgm:cxn modelId="{FFF3039D-015F-42D9-9506-3428AB11DBDA}" type="presOf" srcId="{7566CCB9-93A3-40F0-BB5B-A83881535D84}" destId="{605E8658-2BE8-4407-8A5A-B36068E61AA4}" srcOrd="0" destOrd="0" presId="urn:microsoft.com/office/officeart/2005/8/layout/matrix3"/>
    <dgm:cxn modelId="{8ECAF9FD-20DE-46F7-919B-42CFE7CFAB4B}" type="presOf" srcId="{19932A64-B5F3-4CC5-9DB5-0AD008ED0FF9}" destId="{B67A2F0A-1965-4C03-92F7-C5F731C314BB}" srcOrd="0" destOrd="0" presId="urn:microsoft.com/office/officeart/2005/8/layout/matrix3"/>
    <dgm:cxn modelId="{50B9E9CC-9426-498C-9BE9-B7782D13EE05}" type="presParOf" srcId="{EBFE6F8B-45A3-499B-8DC8-9A6F259A8F73}" destId="{468AD689-04F3-4FFB-BB0F-2CE4339FF2C3}" srcOrd="0" destOrd="0" presId="urn:microsoft.com/office/officeart/2005/8/layout/matrix3"/>
    <dgm:cxn modelId="{C88C0A48-1165-4BE0-ABC4-69B57354C937}" type="presParOf" srcId="{EBFE6F8B-45A3-499B-8DC8-9A6F259A8F73}" destId="{605E8658-2BE8-4407-8A5A-B36068E61AA4}" srcOrd="1" destOrd="0" presId="urn:microsoft.com/office/officeart/2005/8/layout/matrix3"/>
    <dgm:cxn modelId="{23CD541B-62A8-4B4E-A421-D226F13FC417}" type="presParOf" srcId="{EBFE6F8B-45A3-499B-8DC8-9A6F259A8F73}" destId="{EF3AEB7C-B411-4098-8C86-66805136C230}" srcOrd="2" destOrd="0" presId="urn:microsoft.com/office/officeart/2005/8/layout/matrix3"/>
    <dgm:cxn modelId="{C04E64EF-A0B9-4102-8D57-2D040C2181DA}" type="presParOf" srcId="{EBFE6F8B-45A3-499B-8DC8-9A6F259A8F73}" destId="{B67A2F0A-1965-4C03-92F7-C5F731C314BB}" srcOrd="3" destOrd="0" presId="urn:microsoft.com/office/officeart/2005/8/layout/matrix3"/>
    <dgm:cxn modelId="{D62CEC5D-05C8-4796-9F9F-3E1EB0217F70}" type="presParOf" srcId="{EBFE6F8B-45A3-499B-8DC8-9A6F259A8F73}" destId="{C0237F45-4A11-4A0A-B6AC-6BB562D3F3CF}" srcOrd="4" destOrd="0" presId="urn:microsoft.com/office/officeart/2005/8/layout/matrix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5.xml><?xml version="1.0" encoding="utf-8"?>
<dgm:dataModel xmlns:dgm="http://schemas.openxmlformats.org/drawingml/2006/diagram" xmlns:a="http://schemas.openxmlformats.org/drawingml/2006/main">
  <dgm:ptLst>
    <dgm:pt modelId="{2E707450-0AC2-4475-A831-E02B332911A7}"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DC58665A-26B5-40AD-99C8-BDA738E1910A}">
      <dgm:prSet/>
      <dgm:spPr/>
      <dgm:t>
        <a:bodyPr/>
        <a:lstStyle/>
        <a:p>
          <a:r>
            <a:rPr lang="tr-TR"/>
            <a:t>Zaman içerisinde müşteri ve marka arasında oluşan değeri yansıtan varlıktır. </a:t>
          </a:r>
          <a:endParaRPr lang="en-US"/>
        </a:p>
      </dgm:t>
    </dgm:pt>
    <dgm:pt modelId="{E9450667-5264-4C2F-9CDA-EBF6DB2AA1AF}" type="parTrans" cxnId="{36ADC4AC-F35D-4C37-9712-F7A5A421C42D}">
      <dgm:prSet/>
      <dgm:spPr/>
      <dgm:t>
        <a:bodyPr/>
        <a:lstStyle/>
        <a:p>
          <a:endParaRPr lang="en-US"/>
        </a:p>
      </dgm:t>
    </dgm:pt>
    <dgm:pt modelId="{6B8FF2F9-25B1-47BF-96C6-919C3B7B2CFE}" type="sibTrans" cxnId="{36ADC4AC-F35D-4C37-9712-F7A5A421C42D}">
      <dgm:prSet/>
      <dgm:spPr/>
      <dgm:t>
        <a:bodyPr/>
        <a:lstStyle/>
        <a:p>
          <a:endParaRPr lang="en-US"/>
        </a:p>
      </dgm:t>
    </dgm:pt>
    <dgm:pt modelId="{CA6832FE-57B7-424F-9E52-9C8D66110D8C}">
      <dgm:prSet/>
      <dgm:spPr/>
      <dgm:t>
        <a:bodyPr/>
        <a:lstStyle/>
        <a:p>
          <a:r>
            <a:rPr lang="en-US"/>
            <a:t>Coca-Cola and Marlboro</a:t>
          </a:r>
          <a:r>
            <a:rPr lang="tr-TR"/>
            <a:t>’nun marka değerleri toplam aktiflerinin çok üzerindedir.</a:t>
          </a:r>
          <a:endParaRPr lang="en-US"/>
        </a:p>
      </dgm:t>
    </dgm:pt>
    <dgm:pt modelId="{5CBFA232-296C-4B71-A6CC-A5733B30C062}" type="parTrans" cxnId="{A3168072-A1DE-4FA4-A9D4-0CBE94A4E979}">
      <dgm:prSet/>
      <dgm:spPr/>
      <dgm:t>
        <a:bodyPr/>
        <a:lstStyle/>
        <a:p>
          <a:endParaRPr lang="en-US"/>
        </a:p>
      </dgm:t>
    </dgm:pt>
    <dgm:pt modelId="{A2B57E84-E0CB-40D5-9FFD-81DBA70A62C3}" type="sibTrans" cxnId="{A3168072-A1DE-4FA4-A9D4-0CBE94A4E979}">
      <dgm:prSet/>
      <dgm:spPr/>
      <dgm:t>
        <a:bodyPr/>
        <a:lstStyle/>
        <a:p>
          <a:endParaRPr lang="en-US"/>
        </a:p>
      </dgm:t>
    </dgm:pt>
    <dgm:pt modelId="{92F4E127-1422-4CCC-A82E-81321164AD36}">
      <dgm:prSet/>
      <dgm:spPr/>
      <dgm:t>
        <a:bodyPr/>
        <a:lstStyle/>
        <a:p>
          <a:r>
            <a:rPr lang="tr-TR"/>
            <a:t>Marka Farkındalığı</a:t>
          </a:r>
          <a:endParaRPr lang="en-US"/>
        </a:p>
      </dgm:t>
    </dgm:pt>
    <dgm:pt modelId="{D7BCE1F6-D030-4AE6-82BE-28E289BACB30}" type="parTrans" cxnId="{590978E0-03FD-4C17-B352-AE515D94BB31}">
      <dgm:prSet/>
      <dgm:spPr/>
      <dgm:t>
        <a:bodyPr/>
        <a:lstStyle/>
        <a:p>
          <a:endParaRPr lang="en-US"/>
        </a:p>
      </dgm:t>
    </dgm:pt>
    <dgm:pt modelId="{84CC8D74-0BB2-44B8-8D8C-7AF2FCD5A173}" type="sibTrans" cxnId="{590978E0-03FD-4C17-B352-AE515D94BB31}">
      <dgm:prSet/>
      <dgm:spPr/>
      <dgm:t>
        <a:bodyPr/>
        <a:lstStyle/>
        <a:p>
          <a:endParaRPr lang="en-US"/>
        </a:p>
      </dgm:t>
    </dgm:pt>
    <dgm:pt modelId="{CBD84477-861B-4313-99EC-BB9436B39A94}">
      <dgm:prSet/>
      <dgm:spPr/>
      <dgm:t>
        <a:bodyPr/>
        <a:lstStyle/>
        <a:p>
          <a:r>
            <a:rPr lang="tr-TR"/>
            <a:t>Algılanan Kalite</a:t>
          </a:r>
          <a:endParaRPr lang="en-US"/>
        </a:p>
      </dgm:t>
    </dgm:pt>
    <dgm:pt modelId="{71B9D0F7-2470-47B8-8CBE-D56D52BA47B1}" type="parTrans" cxnId="{8092A556-276E-4DB6-B2D1-689B55BA3CF1}">
      <dgm:prSet/>
      <dgm:spPr/>
      <dgm:t>
        <a:bodyPr/>
        <a:lstStyle/>
        <a:p>
          <a:endParaRPr lang="en-US"/>
        </a:p>
      </dgm:t>
    </dgm:pt>
    <dgm:pt modelId="{9103FF9F-FC26-4C0E-B028-2218003DA006}" type="sibTrans" cxnId="{8092A556-276E-4DB6-B2D1-689B55BA3CF1}">
      <dgm:prSet/>
      <dgm:spPr/>
      <dgm:t>
        <a:bodyPr/>
        <a:lstStyle/>
        <a:p>
          <a:endParaRPr lang="en-US"/>
        </a:p>
      </dgm:t>
    </dgm:pt>
    <dgm:pt modelId="{C390778D-3190-4DA8-9799-DEDB5EEB1E4A}">
      <dgm:prSet/>
      <dgm:spPr/>
      <dgm:t>
        <a:bodyPr/>
        <a:lstStyle/>
        <a:p>
          <a:r>
            <a:rPr lang="tr-TR"/>
            <a:t>Müşteri Tatmini</a:t>
          </a:r>
          <a:endParaRPr lang="en-US"/>
        </a:p>
      </dgm:t>
    </dgm:pt>
    <dgm:pt modelId="{29A6F357-D049-4498-B907-33142E19AB40}" type="parTrans" cxnId="{A017DE88-587C-422D-80B1-07245FD53C5C}">
      <dgm:prSet/>
      <dgm:spPr/>
      <dgm:t>
        <a:bodyPr/>
        <a:lstStyle/>
        <a:p>
          <a:endParaRPr lang="en-US"/>
        </a:p>
      </dgm:t>
    </dgm:pt>
    <dgm:pt modelId="{975E982E-2DBA-4DFF-B979-BFBBFCF28D76}" type="sibTrans" cxnId="{A017DE88-587C-422D-80B1-07245FD53C5C}">
      <dgm:prSet/>
      <dgm:spPr/>
      <dgm:t>
        <a:bodyPr/>
        <a:lstStyle/>
        <a:p>
          <a:endParaRPr lang="en-US"/>
        </a:p>
      </dgm:t>
    </dgm:pt>
    <dgm:pt modelId="{EBBE6F73-77F1-4080-8564-0496C106E90C}">
      <dgm:prSet/>
      <dgm:spPr/>
      <dgm:t>
        <a:bodyPr/>
        <a:lstStyle/>
        <a:p>
          <a:r>
            <a:rPr lang="tr-TR"/>
            <a:t>Marka Sadakati</a:t>
          </a:r>
          <a:endParaRPr lang="en-US"/>
        </a:p>
      </dgm:t>
    </dgm:pt>
    <dgm:pt modelId="{A835B8A9-B4A3-4D19-9EC4-ADDACB2471BB}" type="parTrans" cxnId="{9631626A-0CFA-41FF-BFD8-B9CF7DA76F46}">
      <dgm:prSet/>
      <dgm:spPr/>
      <dgm:t>
        <a:bodyPr/>
        <a:lstStyle/>
        <a:p>
          <a:endParaRPr lang="en-US"/>
        </a:p>
      </dgm:t>
    </dgm:pt>
    <dgm:pt modelId="{E83DCE75-A52F-4509-851A-D38AE0C951DE}" type="sibTrans" cxnId="{9631626A-0CFA-41FF-BFD8-B9CF7DA76F46}">
      <dgm:prSet/>
      <dgm:spPr/>
      <dgm:t>
        <a:bodyPr/>
        <a:lstStyle/>
        <a:p>
          <a:endParaRPr lang="en-US"/>
        </a:p>
      </dgm:t>
    </dgm:pt>
    <dgm:pt modelId="{63B9A97B-9962-4F5C-B5D3-62BCCE11AB61}" type="pres">
      <dgm:prSet presAssocID="{2E707450-0AC2-4475-A831-E02B332911A7}" presName="linear" presStyleCnt="0">
        <dgm:presLayoutVars>
          <dgm:animLvl val="lvl"/>
          <dgm:resizeHandles val="exact"/>
        </dgm:presLayoutVars>
      </dgm:prSet>
      <dgm:spPr/>
    </dgm:pt>
    <dgm:pt modelId="{450B557C-B412-4911-92B5-F8160CEB6D59}" type="pres">
      <dgm:prSet presAssocID="{DC58665A-26B5-40AD-99C8-BDA738E1910A}" presName="parentText" presStyleLbl="node1" presStyleIdx="0" presStyleCnt="6">
        <dgm:presLayoutVars>
          <dgm:chMax val="0"/>
          <dgm:bulletEnabled val="1"/>
        </dgm:presLayoutVars>
      </dgm:prSet>
      <dgm:spPr/>
    </dgm:pt>
    <dgm:pt modelId="{CF7519A5-16D3-4D87-A8BB-AC419D68F4FE}" type="pres">
      <dgm:prSet presAssocID="{6B8FF2F9-25B1-47BF-96C6-919C3B7B2CFE}" presName="spacer" presStyleCnt="0"/>
      <dgm:spPr/>
    </dgm:pt>
    <dgm:pt modelId="{0517376D-5FD9-4A93-AC98-FB661ED901DC}" type="pres">
      <dgm:prSet presAssocID="{CA6832FE-57B7-424F-9E52-9C8D66110D8C}" presName="parentText" presStyleLbl="node1" presStyleIdx="1" presStyleCnt="6">
        <dgm:presLayoutVars>
          <dgm:chMax val="0"/>
          <dgm:bulletEnabled val="1"/>
        </dgm:presLayoutVars>
      </dgm:prSet>
      <dgm:spPr/>
    </dgm:pt>
    <dgm:pt modelId="{F02985E9-0B33-40D0-9BDF-17DADC7D4404}" type="pres">
      <dgm:prSet presAssocID="{A2B57E84-E0CB-40D5-9FFD-81DBA70A62C3}" presName="spacer" presStyleCnt="0"/>
      <dgm:spPr/>
    </dgm:pt>
    <dgm:pt modelId="{D58AFCB5-9E13-4725-A3B9-926D8C198FFF}" type="pres">
      <dgm:prSet presAssocID="{92F4E127-1422-4CCC-A82E-81321164AD36}" presName="parentText" presStyleLbl="node1" presStyleIdx="2" presStyleCnt="6">
        <dgm:presLayoutVars>
          <dgm:chMax val="0"/>
          <dgm:bulletEnabled val="1"/>
        </dgm:presLayoutVars>
      </dgm:prSet>
      <dgm:spPr/>
    </dgm:pt>
    <dgm:pt modelId="{1429E9BB-15AA-401F-98B0-FBF44461BA50}" type="pres">
      <dgm:prSet presAssocID="{84CC8D74-0BB2-44B8-8D8C-7AF2FCD5A173}" presName="spacer" presStyleCnt="0"/>
      <dgm:spPr/>
    </dgm:pt>
    <dgm:pt modelId="{F3BB74B7-667D-4BC3-BA19-27AC27E83941}" type="pres">
      <dgm:prSet presAssocID="{CBD84477-861B-4313-99EC-BB9436B39A94}" presName="parentText" presStyleLbl="node1" presStyleIdx="3" presStyleCnt="6">
        <dgm:presLayoutVars>
          <dgm:chMax val="0"/>
          <dgm:bulletEnabled val="1"/>
        </dgm:presLayoutVars>
      </dgm:prSet>
      <dgm:spPr/>
    </dgm:pt>
    <dgm:pt modelId="{F02B236B-CD8E-4625-91D6-009862E5E224}" type="pres">
      <dgm:prSet presAssocID="{9103FF9F-FC26-4C0E-B028-2218003DA006}" presName="spacer" presStyleCnt="0"/>
      <dgm:spPr/>
    </dgm:pt>
    <dgm:pt modelId="{C390F99F-5CBD-4E40-8323-751875B975D9}" type="pres">
      <dgm:prSet presAssocID="{C390778D-3190-4DA8-9799-DEDB5EEB1E4A}" presName="parentText" presStyleLbl="node1" presStyleIdx="4" presStyleCnt="6">
        <dgm:presLayoutVars>
          <dgm:chMax val="0"/>
          <dgm:bulletEnabled val="1"/>
        </dgm:presLayoutVars>
      </dgm:prSet>
      <dgm:spPr/>
    </dgm:pt>
    <dgm:pt modelId="{57EA7FF5-AED4-4254-B52A-5731F39CE5ED}" type="pres">
      <dgm:prSet presAssocID="{975E982E-2DBA-4DFF-B979-BFBBFCF28D76}" presName="spacer" presStyleCnt="0"/>
      <dgm:spPr/>
    </dgm:pt>
    <dgm:pt modelId="{A7E98653-A99A-4B12-8B77-9CDEDCC07823}" type="pres">
      <dgm:prSet presAssocID="{EBBE6F73-77F1-4080-8564-0496C106E90C}" presName="parentText" presStyleLbl="node1" presStyleIdx="5" presStyleCnt="6">
        <dgm:presLayoutVars>
          <dgm:chMax val="0"/>
          <dgm:bulletEnabled val="1"/>
        </dgm:presLayoutVars>
      </dgm:prSet>
      <dgm:spPr/>
    </dgm:pt>
  </dgm:ptLst>
  <dgm:cxnLst>
    <dgm:cxn modelId="{DDE4D932-1B91-442B-A196-8C3AEBA1BFCD}" type="presOf" srcId="{CA6832FE-57B7-424F-9E52-9C8D66110D8C}" destId="{0517376D-5FD9-4A93-AC98-FB661ED901DC}" srcOrd="0" destOrd="0" presId="urn:microsoft.com/office/officeart/2005/8/layout/vList2"/>
    <dgm:cxn modelId="{9631626A-0CFA-41FF-BFD8-B9CF7DA76F46}" srcId="{2E707450-0AC2-4475-A831-E02B332911A7}" destId="{EBBE6F73-77F1-4080-8564-0496C106E90C}" srcOrd="5" destOrd="0" parTransId="{A835B8A9-B4A3-4D19-9EC4-ADDACB2471BB}" sibTransId="{E83DCE75-A52F-4509-851A-D38AE0C951DE}"/>
    <dgm:cxn modelId="{A3168072-A1DE-4FA4-A9D4-0CBE94A4E979}" srcId="{2E707450-0AC2-4475-A831-E02B332911A7}" destId="{CA6832FE-57B7-424F-9E52-9C8D66110D8C}" srcOrd="1" destOrd="0" parTransId="{5CBFA232-296C-4B71-A6CC-A5733B30C062}" sibTransId="{A2B57E84-E0CB-40D5-9FFD-81DBA70A62C3}"/>
    <dgm:cxn modelId="{8092A556-276E-4DB6-B2D1-689B55BA3CF1}" srcId="{2E707450-0AC2-4475-A831-E02B332911A7}" destId="{CBD84477-861B-4313-99EC-BB9436B39A94}" srcOrd="3" destOrd="0" parTransId="{71B9D0F7-2470-47B8-8CBE-D56D52BA47B1}" sibTransId="{9103FF9F-FC26-4C0E-B028-2218003DA006}"/>
    <dgm:cxn modelId="{A017DE88-587C-422D-80B1-07245FD53C5C}" srcId="{2E707450-0AC2-4475-A831-E02B332911A7}" destId="{C390778D-3190-4DA8-9799-DEDB5EEB1E4A}" srcOrd="4" destOrd="0" parTransId="{29A6F357-D049-4498-B907-33142E19AB40}" sibTransId="{975E982E-2DBA-4DFF-B979-BFBBFCF28D76}"/>
    <dgm:cxn modelId="{F414FD97-D111-4343-A71E-EF007736B148}" type="presOf" srcId="{C390778D-3190-4DA8-9799-DEDB5EEB1E4A}" destId="{C390F99F-5CBD-4E40-8323-751875B975D9}" srcOrd="0" destOrd="0" presId="urn:microsoft.com/office/officeart/2005/8/layout/vList2"/>
    <dgm:cxn modelId="{DBD45EA7-59BA-41C3-9A0E-54AE708B3F8C}" type="presOf" srcId="{EBBE6F73-77F1-4080-8564-0496C106E90C}" destId="{A7E98653-A99A-4B12-8B77-9CDEDCC07823}" srcOrd="0" destOrd="0" presId="urn:microsoft.com/office/officeart/2005/8/layout/vList2"/>
    <dgm:cxn modelId="{CFE43CAB-ACDD-49E3-B7A4-6C96DF6BCE49}" type="presOf" srcId="{DC58665A-26B5-40AD-99C8-BDA738E1910A}" destId="{450B557C-B412-4911-92B5-F8160CEB6D59}" srcOrd="0" destOrd="0" presId="urn:microsoft.com/office/officeart/2005/8/layout/vList2"/>
    <dgm:cxn modelId="{36ADC4AC-F35D-4C37-9712-F7A5A421C42D}" srcId="{2E707450-0AC2-4475-A831-E02B332911A7}" destId="{DC58665A-26B5-40AD-99C8-BDA738E1910A}" srcOrd="0" destOrd="0" parTransId="{E9450667-5264-4C2F-9CDA-EBF6DB2AA1AF}" sibTransId="{6B8FF2F9-25B1-47BF-96C6-919C3B7B2CFE}"/>
    <dgm:cxn modelId="{788B89B2-7D6F-4B0F-B228-B307CB2B86E9}" type="presOf" srcId="{92F4E127-1422-4CCC-A82E-81321164AD36}" destId="{D58AFCB5-9E13-4725-A3B9-926D8C198FFF}" srcOrd="0" destOrd="0" presId="urn:microsoft.com/office/officeart/2005/8/layout/vList2"/>
    <dgm:cxn modelId="{590978E0-03FD-4C17-B352-AE515D94BB31}" srcId="{2E707450-0AC2-4475-A831-E02B332911A7}" destId="{92F4E127-1422-4CCC-A82E-81321164AD36}" srcOrd="2" destOrd="0" parTransId="{D7BCE1F6-D030-4AE6-82BE-28E289BACB30}" sibTransId="{84CC8D74-0BB2-44B8-8D8C-7AF2FCD5A173}"/>
    <dgm:cxn modelId="{297D7CEE-EB09-420B-BD0D-D2D52CB11874}" type="presOf" srcId="{CBD84477-861B-4313-99EC-BB9436B39A94}" destId="{F3BB74B7-667D-4BC3-BA19-27AC27E83941}" srcOrd="0" destOrd="0" presId="urn:microsoft.com/office/officeart/2005/8/layout/vList2"/>
    <dgm:cxn modelId="{38FF77F4-7151-41EE-8EEF-2C119AED378D}" type="presOf" srcId="{2E707450-0AC2-4475-A831-E02B332911A7}" destId="{63B9A97B-9962-4F5C-B5D3-62BCCE11AB61}" srcOrd="0" destOrd="0" presId="urn:microsoft.com/office/officeart/2005/8/layout/vList2"/>
    <dgm:cxn modelId="{919F9C00-29A5-4A41-9D2B-9786317A18E9}" type="presParOf" srcId="{63B9A97B-9962-4F5C-B5D3-62BCCE11AB61}" destId="{450B557C-B412-4911-92B5-F8160CEB6D59}" srcOrd="0" destOrd="0" presId="urn:microsoft.com/office/officeart/2005/8/layout/vList2"/>
    <dgm:cxn modelId="{9EA410A7-458A-4F4A-AEA8-C4DD034DFED2}" type="presParOf" srcId="{63B9A97B-9962-4F5C-B5D3-62BCCE11AB61}" destId="{CF7519A5-16D3-4D87-A8BB-AC419D68F4FE}" srcOrd="1" destOrd="0" presId="urn:microsoft.com/office/officeart/2005/8/layout/vList2"/>
    <dgm:cxn modelId="{4C343FD1-AB44-4BE6-A4B7-ACCD55601A22}" type="presParOf" srcId="{63B9A97B-9962-4F5C-B5D3-62BCCE11AB61}" destId="{0517376D-5FD9-4A93-AC98-FB661ED901DC}" srcOrd="2" destOrd="0" presId="urn:microsoft.com/office/officeart/2005/8/layout/vList2"/>
    <dgm:cxn modelId="{0276B3AC-988E-41C2-BF1C-E816FAE97933}" type="presParOf" srcId="{63B9A97B-9962-4F5C-B5D3-62BCCE11AB61}" destId="{F02985E9-0B33-40D0-9BDF-17DADC7D4404}" srcOrd="3" destOrd="0" presId="urn:microsoft.com/office/officeart/2005/8/layout/vList2"/>
    <dgm:cxn modelId="{CAA20908-A53D-46A9-86F5-6A36C952259D}" type="presParOf" srcId="{63B9A97B-9962-4F5C-B5D3-62BCCE11AB61}" destId="{D58AFCB5-9E13-4725-A3B9-926D8C198FFF}" srcOrd="4" destOrd="0" presId="urn:microsoft.com/office/officeart/2005/8/layout/vList2"/>
    <dgm:cxn modelId="{1E631FC7-67E1-4960-A71D-F14E6C6FA23C}" type="presParOf" srcId="{63B9A97B-9962-4F5C-B5D3-62BCCE11AB61}" destId="{1429E9BB-15AA-401F-98B0-FBF44461BA50}" srcOrd="5" destOrd="0" presId="urn:microsoft.com/office/officeart/2005/8/layout/vList2"/>
    <dgm:cxn modelId="{3857709E-F65D-461B-9628-C3A459A7D6DB}" type="presParOf" srcId="{63B9A97B-9962-4F5C-B5D3-62BCCE11AB61}" destId="{F3BB74B7-667D-4BC3-BA19-27AC27E83941}" srcOrd="6" destOrd="0" presId="urn:microsoft.com/office/officeart/2005/8/layout/vList2"/>
    <dgm:cxn modelId="{331A134E-F20B-4C55-A1C5-6C75C62D88D1}" type="presParOf" srcId="{63B9A97B-9962-4F5C-B5D3-62BCCE11AB61}" destId="{F02B236B-CD8E-4625-91D6-009862E5E224}" srcOrd="7" destOrd="0" presId="urn:microsoft.com/office/officeart/2005/8/layout/vList2"/>
    <dgm:cxn modelId="{659A88A2-4708-494C-803C-F7452F6CB7A8}" type="presParOf" srcId="{63B9A97B-9962-4F5C-B5D3-62BCCE11AB61}" destId="{C390F99F-5CBD-4E40-8323-751875B975D9}" srcOrd="8" destOrd="0" presId="urn:microsoft.com/office/officeart/2005/8/layout/vList2"/>
    <dgm:cxn modelId="{6F222B87-C676-44F9-9950-12291284E7BC}" type="presParOf" srcId="{63B9A97B-9962-4F5C-B5D3-62BCCE11AB61}" destId="{57EA7FF5-AED4-4254-B52A-5731F39CE5ED}" srcOrd="9" destOrd="0" presId="urn:microsoft.com/office/officeart/2005/8/layout/vList2"/>
    <dgm:cxn modelId="{91777ECE-FB3D-4DD2-B930-73AEC93372AD}" type="presParOf" srcId="{63B9A97B-9962-4F5C-B5D3-62BCCE11AB61}" destId="{A7E98653-A99A-4B12-8B77-9CDEDCC07823}" srcOrd="1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6.xml><?xml version="1.0" encoding="utf-8"?>
<dgm:dataModel xmlns:dgm="http://schemas.openxmlformats.org/drawingml/2006/diagram" xmlns:a="http://schemas.openxmlformats.org/drawingml/2006/main">
  <dgm:ptLst>
    <dgm:pt modelId="{7BB45998-6B63-4EB9-91B9-A82D651CAE55}" type="doc">
      <dgm:prSet loTypeId="urn:microsoft.com/office/officeart/2005/8/layout/arrow5" loCatId="relationship" qsTypeId="urn:microsoft.com/office/officeart/2005/8/quickstyle/simple4" qsCatId="simple" csTypeId="urn:microsoft.com/office/officeart/2005/8/colors/colorful1" csCatId="colorful"/>
      <dgm:spPr/>
      <dgm:t>
        <a:bodyPr/>
        <a:lstStyle/>
        <a:p>
          <a:endParaRPr lang="en-US"/>
        </a:p>
      </dgm:t>
    </dgm:pt>
    <dgm:pt modelId="{B28833DD-4FFC-415F-B022-E5787E71B9CB}">
      <dgm:prSet/>
      <dgm:spPr/>
      <dgm:t>
        <a:bodyPr/>
        <a:lstStyle/>
        <a:p>
          <a:r>
            <a:rPr lang="tr-TR"/>
            <a:t>Daha fazla sadık müşteri</a:t>
          </a:r>
          <a:endParaRPr lang="en-US"/>
        </a:p>
      </dgm:t>
    </dgm:pt>
    <dgm:pt modelId="{994C26B1-CB48-4159-A369-33A654AB99F5}" type="parTrans" cxnId="{6811E11E-D62B-4140-A2A4-0FCEE46DB3FB}">
      <dgm:prSet/>
      <dgm:spPr/>
      <dgm:t>
        <a:bodyPr/>
        <a:lstStyle/>
        <a:p>
          <a:endParaRPr lang="en-US"/>
        </a:p>
      </dgm:t>
    </dgm:pt>
    <dgm:pt modelId="{78A111E6-9627-4A4D-837B-91E3D98760B3}" type="sibTrans" cxnId="{6811E11E-D62B-4140-A2A4-0FCEE46DB3FB}">
      <dgm:prSet/>
      <dgm:spPr/>
      <dgm:t>
        <a:bodyPr/>
        <a:lstStyle/>
        <a:p>
          <a:endParaRPr lang="en-US"/>
        </a:p>
      </dgm:t>
    </dgm:pt>
    <dgm:pt modelId="{63B89E78-D084-4FB7-88A0-A07D483D3166}">
      <dgm:prSet/>
      <dgm:spPr/>
      <dgm:t>
        <a:bodyPr/>
        <a:lstStyle/>
        <a:p>
          <a:r>
            <a:rPr lang="tr-TR"/>
            <a:t>Pazarlama değişimlerine daha az hassasiyet</a:t>
          </a:r>
          <a:endParaRPr lang="en-US"/>
        </a:p>
      </dgm:t>
    </dgm:pt>
    <dgm:pt modelId="{D4080601-EC32-4A1A-8288-9DF0AFE8C768}" type="parTrans" cxnId="{6B2513A8-1118-4141-9650-1A050815F503}">
      <dgm:prSet/>
      <dgm:spPr/>
      <dgm:t>
        <a:bodyPr/>
        <a:lstStyle/>
        <a:p>
          <a:endParaRPr lang="en-US"/>
        </a:p>
      </dgm:t>
    </dgm:pt>
    <dgm:pt modelId="{A33D6A31-E7A8-477F-8332-D019A306A9F7}" type="sibTrans" cxnId="{6B2513A8-1118-4141-9650-1A050815F503}">
      <dgm:prSet/>
      <dgm:spPr/>
      <dgm:t>
        <a:bodyPr/>
        <a:lstStyle/>
        <a:p>
          <a:endParaRPr lang="en-US"/>
        </a:p>
      </dgm:t>
    </dgm:pt>
    <dgm:pt modelId="{2F2753C2-A9C8-4ED9-B6F0-BC985D989240}">
      <dgm:prSet/>
      <dgm:spPr/>
      <dgm:t>
        <a:bodyPr/>
        <a:lstStyle/>
        <a:p>
          <a:r>
            <a:rPr lang="tr-TR"/>
            <a:t>Yüksek kar marjı</a:t>
          </a:r>
          <a:endParaRPr lang="en-US"/>
        </a:p>
      </dgm:t>
    </dgm:pt>
    <dgm:pt modelId="{95AA155A-347D-45FA-90A0-4D06653EEAAF}" type="parTrans" cxnId="{04971E04-16B2-48A9-999B-2C80B72EBCFD}">
      <dgm:prSet/>
      <dgm:spPr/>
      <dgm:t>
        <a:bodyPr/>
        <a:lstStyle/>
        <a:p>
          <a:endParaRPr lang="en-US"/>
        </a:p>
      </dgm:t>
    </dgm:pt>
    <dgm:pt modelId="{941A39C7-7345-473E-AF10-8EF4D7B7091B}" type="sibTrans" cxnId="{04971E04-16B2-48A9-999B-2C80B72EBCFD}">
      <dgm:prSet/>
      <dgm:spPr/>
      <dgm:t>
        <a:bodyPr/>
        <a:lstStyle/>
        <a:p>
          <a:endParaRPr lang="en-US"/>
        </a:p>
      </dgm:t>
    </dgm:pt>
    <dgm:pt modelId="{89B0E1C6-610C-4439-A16F-6D97A9BF321F}">
      <dgm:prSet/>
      <dgm:spPr/>
      <dgm:t>
        <a:bodyPr/>
        <a:lstStyle/>
        <a:p>
          <a:r>
            <a:rPr lang="tr-TR"/>
            <a:t>Fiyat artışlarına karşı daha az tepki veren müşteri kazanımı</a:t>
          </a:r>
          <a:endParaRPr lang="en-US"/>
        </a:p>
      </dgm:t>
    </dgm:pt>
    <dgm:pt modelId="{952C6C9E-A77C-432F-8C6A-501AE7944A4E}" type="parTrans" cxnId="{0A82026A-9A0F-406F-9376-2198DB5C960B}">
      <dgm:prSet/>
      <dgm:spPr/>
      <dgm:t>
        <a:bodyPr/>
        <a:lstStyle/>
        <a:p>
          <a:endParaRPr lang="en-US"/>
        </a:p>
      </dgm:t>
    </dgm:pt>
    <dgm:pt modelId="{97D59BAD-CD92-49C6-B3C6-20C1D6184CBE}" type="sibTrans" cxnId="{0A82026A-9A0F-406F-9376-2198DB5C960B}">
      <dgm:prSet/>
      <dgm:spPr/>
      <dgm:t>
        <a:bodyPr/>
        <a:lstStyle/>
        <a:p>
          <a:endParaRPr lang="en-US"/>
        </a:p>
      </dgm:t>
    </dgm:pt>
    <dgm:pt modelId="{E6AB1CC7-B97B-4D99-8B44-91E78CC25CCA}">
      <dgm:prSet/>
      <dgm:spPr/>
      <dgm:t>
        <a:bodyPr/>
        <a:lstStyle/>
        <a:p>
          <a:r>
            <a:rPr lang="tr-TR"/>
            <a:t>Pazarlama iletişimi araçlarının etkinliğinde artış</a:t>
          </a:r>
          <a:endParaRPr lang="en-US"/>
        </a:p>
      </dgm:t>
    </dgm:pt>
    <dgm:pt modelId="{5564113C-DE9D-4B94-9A0C-366EBE6046D3}" type="parTrans" cxnId="{C9A11430-50FE-480A-A8BE-595E9077665D}">
      <dgm:prSet/>
      <dgm:spPr/>
      <dgm:t>
        <a:bodyPr/>
        <a:lstStyle/>
        <a:p>
          <a:endParaRPr lang="en-US"/>
        </a:p>
      </dgm:t>
    </dgm:pt>
    <dgm:pt modelId="{717F25E1-7081-4858-9555-D00AD2903285}" type="sibTrans" cxnId="{C9A11430-50FE-480A-A8BE-595E9077665D}">
      <dgm:prSet/>
      <dgm:spPr/>
      <dgm:t>
        <a:bodyPr/>
        <a:lstStyle/>
        <a:p>
          <a:endParaRPr lang="en-US"/>
        </a:p>
      </dgm:t>
    </dgm:pt>
    <dgm:pt modelId="{23A4E2F1-3582-469A-90D9-3079C17EC149}" type="pres">
      <dgm:prSet presAssocID="{7BB45998-6B63-4EB9-91B9-A82D651CAE55}" presName="diagram" presStyleCnt="0">
        <dgm:presLayoutVars>
          <dgm:dir/>
          <dgm:resizeHandles val="exact"/>
        </dgm:presLayoutVars>
      </dgm:prSet>
      <dgm:spPr/>
    </dgm:pt>
    <dgm:pt modelId="{676BAD52-0A2B-4ED1-ABBB-7341ADAC9F0F}" type="pres">
      <dgm:prSet presAssocID="{B28833DD-4FFC-415F-B022-E5787E71B9CB}" presName="arrow" presStyleLbl="node1" presStyleIdx="0" presStyleCnt="5">
        <dgm:presLayoutVars>
          <dgm:bulletEnabled val="1"/>
        </dgm:presLayoutVars>
      </dgm:prSet>
      <dgm:spPr/>
    </dgm:pt>
    <dgm:pt modelId="{37756633-AA22-4370-ACA8-5DA5A0AB49D9}" type="pres">
      <dgm:prSet presAssocID="{63B89E78-D084-4FB7-88A0-A07D483D3166}" presName="arrow" presStyleLbl="node1" presStyleIdx="1" presStyleCnt="5">
        <dgm:presLayoutVars>
          <dgm:bulletEnabled val="1"/>
        </dgm:presLayoutVars>
      </dgm:prSet>
      <dgm:spPr/>
    </dgm:pt>
    <dgm:pt modelId="{B514C38B-22A4-4A96-A98F-79CD91E9150E}" type="pres">
      <dgm:prSet presAssocID="{2F2753C2-A9C8-4ED9-B6F0-BC985D989240}" presName="arrow" presStyleLbl="node1" presStyleIdx="2" presStyleCnt="5">
        <dgm:presLayoutVars>
          <dgm:bulletEnabled val="1"/>
        </dgm:presLayoutVars>
      </dgm:prSet>
      <dgm:spPr/>
    </dgm:pt>
    <dgm:pt modelId="{9D315623-C609-4586-9495-A71299CDB33C}" type="pres">
      <dgm:prSet presAssocID="{89B0E1C6-610C-4439-A16F-6D97A9BF321F}" presName="arrow" presStyleLbl="node1" presStyleIdx="3" presStyleCnt="5">
        <dgm:presLayoutVars>
          <dgm:bulletEnabled val="1"/>
        </dgm:presLayoutVars>
      </dgm:prSet>
      <dgm:spPr/>
    </dgm:pt>
    <dgm:pt modelId="{91458ECA-4894-4186-A8B5-043E68ED09ED}" type="pres">
      <dgm:prSet presAssocID="{E6AB1CC7-B97B-4D99-8B44-91E78CC25CCA}" presName="arrow" presStyleLbl="node1" presStyleIdx="4" presStyleCnt="5">
        <dgm:presLayoutVars>
          <dgm:bulletEnabled val="1"/>
        </dgm:presLayoutVars>
      </dgm:prSet>
      <dgm:spPr/>
    </dgm:pt>
  </dgm:ptLst>
  <dgm:cxnLst>
    <dgm:cxn modelId="{04971E04-16B2-48A9-999B-2C80B72EBCFD}" srcId="{7BB45998-6B63-4EB9-91B9-A82D651CAE55}" destId="{2F2753C2-A9C8-4ED9-B6F0-BC985D989240}" srcOrd="2" destOrd="0" parTransId="{95AA155A-347D-45FA-90A0-4D06653EEAAF}" sibTransId="{941A39C7-7345-473E-AF10-8EF4D7B7091B}"/>
    <dgm:cxn modelId="{81F5170C-3557-4D85-9792-603CA9B4AB42}" type="presOf" srcId="{2F2753C2-A9C8-4ED9-B6F0-BC985D989240}" destId="{B514C38B-22A4-4A96-A98F-79CD91E9150E}" srcOrd="0" destOrd="0" presId="urn:microsoft.com/office/officeart/2005/8/layout/arrow5"/>
    <dgm:cxn modelId="{1671A50D-EBD0-489D-A7D2-8849025F1689}" type="presOf" srcId="{63B89E78-D084-4FB7-88A0-A07D483D3166}" destId="{37756633-AA22-4370-ACA8-5DA5A0AB49D9}" srcOrd="0" destOrd="0" presId="urn:microsoft.com/office/officeart/2005/8/layout/arrow5"/>
    <dgm:cxn modelId="{63EA1815-6504-443F-8256-F1F31B714AB8}" type="presOf" srcId="{B28833DD-4FFC-415F-B022-E5787E71B9CB}" destId="{676BAD52-0A2B-4ED1-ABBB-7341ADAC9F0F}" srcOrd="0" destOrd="0" presId="urn:microsoft.com/office/officeart/2005/8/layout/arrow5"/>
    <dgm:cxn modelId="{6D58FE16-51A0-4407-AE8A-524C020BBCE2}" type="presOf" srcId="{E6AB1CC7-B97B-4D99-8B44-91E78CC25CCA}" destId="{91458ECA-4894-4186-A8B5-043E68ED09ED}" srcOrd="0" destOrd="0" presId="urn:microsoft.com/office/officeart/2005/8/layout/arrow5"/>
    <dgm:cxn modelId="{6811E11E-D62B-4140-A2A4-0FCEE46DB3FB}" srcId="{7BB45998-6B63-4EB9-91B9-A82D651CAE55}" destId="{B28833DD-4FFC-415F-B022-E5787E71B9CB}" srcOrd="0" destOrd="0" parTransId="{994C26B1-CB48-4159-A369-33A654AB99F5}" sibTransId="{78A111E6-9627-4A4D-837B-91E3D98760B3}"/>
    <dgm:cxn modelId="{C9A11430-50FE-480A-A8BE-595E9077665D}" srcId="{7BB45998-6B63-4EB9-91B9-A82D651CAE55}" destId="{E6AB1CC7-B97B-4D99-8B44-91E78CC25CCA}" srcOrd="4" destOrd="0" parTransId="{5564113C-DE9D-4B94-9A0C-366EBE6046D3}" sibTransId="{717F25E1-7081-4858-9555-D00AD2903285}"/>
    <dgm:cxn modelId="{610D8245-6834-42DD-94A2-CB8550627AE2}" type="presOf" srcId="{89B0E1C6-610C-4439-A16F-6D97A9BF321F}" destId="{9D315623-C609-4586-9495-A71299CDB33C}" srcOrd="0" destOrd="0" presId="urn:microsoft.com/office/officeart/2005/8/layout/arrow5"/>
    <dgm:cxn modelId="{0A82026A-9A0F-406F-9376-2198DB5C960B}" srcId="{7BB45998-6B63-4EB9-91B9-A82D651CAE55}" destId="{89B0E1C6-610C-4439-A16F-6D97A9BF321F}" srcOrd="3" destOrd="0" parTransId="{952C6C9E-A77C-432F-8C6A-501AE7944A4E}" sibTransId="{97D59BAD-CD92-49C6-B3C6-20C1D6184CBE}"/>
    <dgm:cxn modelId="{4BE8CE4F-98A5-44FF-93B5-C45167E91418}" type="presOf" srcId="{7BB45998-6B63-4EB9-91B9-A82D651CAE55}" destId="{23A4E2F1-3582-469A-90D9-3079C17EC149}" srcOrd="0" destOrd="0" presId="urn:microsoft.com/office/officeart/2005/8/layout/arrow5"/>
    <dgm:cxn modelId="{6B2513A8-1118-4141-9650-1A050815F503}" srcId="{7BB45998-6B63-4EB9-91B9-A82D651CAE55}" destId="{63B89E78-D084-4FB7-88A0-A07D483D3166}" srcOrd="1" destOrd="0" parTransId="{D4080601-EC32-4A1A-8288-9DF0AFE8C768}" sibTransId="{A33D6A31-E7A8-477F-8332-D019A306A9F7}"/>
    <dgm:cxn modelId="{BA13C48D-D34B-4DDC-9A16-F58B91A3E07E}" type="presParOf" srcId="{23A4E2F1-3582-469A-90D9-3079C17EC149}" destId="{676BAD52-0A2B-4ED1-ABBB-7341ADAC9F0F}" srcOrd="0" destOrd="0" presId="urn:microsoft.com/office/officeart/2005/8/layout/arrow5"/>
    <dgm:cxn modelId="{D6E2C988-50BD-4247-B375-CBAF76788F32}" type="presParOf" srcId="{23A4E2F1-3582-469A-90D9-3079C17EC149}" destId="{37756633-AA22-4370-ACA8-5DA5A0AB49D9}" srcOrd="1" destOrd="0" presId="urn:microsoft.com/office/officeart/2005/8/layout/arrow5"/>
    <dgm:cxn modelId="{E794DAB9-9CE6-476B-8B7D-B00BDA84E91D}" type="presParOf" srcId="{23A4E2F1-3582-469A-90D9-3079C17EC149}" destId="{B514C38B-22A4-4A96-A98F-79CD91E9150E}" srcOrd="2" destOrd="0" presId="urn:microsoft.com/office/officeart/2005/8/layout/arrow5"/>
    <dgm:cxn modelId="{2BD3D3D7-C532-4B52-B532-BA83E71206A2}" type="presParOf" srcId="{23A4E2F1-3582-469A-90D9-3079C17EC149}" destId="{9D315623-C609-4586-9495-A71299CDB33C}" srcOrd="3" destOrd="0" presId="urn:microsoft.com/office/officeart/2005/8/layout/arrow5"/>
    <dgm:cxn modelId="{51F76FC7-9444-4D16-AF0F-E0F8FE186A90}" type="presParOf" srcId="{23A4E2F1-3582-469A-90D9-3079C17EC149}" destId="{91458ECA-4894-4186-A8B5-043E68ED09ED}" srcOrd="4" destOrd="0" presId="urn:microsoft.com/office/officeart/2005/8/layout/arrow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7.xml><?xml version="1.0" encoding="utf-8"?>
<dgm:dataModel xmlns:dgm="http://schemas.openxmlformats.org/drawingml/2006/diagram" xmlns:a="http://schemas.openxmlformats.org/drawingml/2006/main">
  <dgm:ptLst>
    <dgm:pt modelId="{B42494A8-1FCC-4C1B-B50C-D8FBDDA745C6}"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7DBF23F0-2B55-43B4-A377-72534B26F9D3}">
      <dgm:prSet/>
      <dgm:spPr/>
      <dgm:t>
        <a:bodyPr/>
        <a:lstStyle/>
        <a:p>
          <a:r>
            <a:rPr lang="en-US" i="1"/>
            <a:t>“</a:t>
          </a:r>
          <a:r>
            <a:rPr lang="tr-TR" i="1"/>
            <a:t>Çokulusluluk, farklı ülkelerde faaliyet göstermektir. Küresel firma, dünyayı tek bir ülke olarak görür. Elbette, Arjantin ve Fransa’nın birbirlerinden farklı olduklarını biliyoruz. Fakat ikisine de aynı davranıyoruz</a:t>
          </a:r>
          <a:r>
            <a:rPr lang="en-US" i="1"/>
            <a:t>. </a:t>
          </a:r>
          <a:r>
            <a:rPr lang="tr-TR" i="1"/>
            <a:t>Onlara aynı ürünler satıyor, aynı üretim yöntemlerini kullanıyor hatta aynı reklamı gösteriyoruz (Elbette kendi dillerinde)</a:t>
          </a:r>
          <a:endParaRPr lang="en-US"/>
        </a:p>
      </dgm:t>
    </dgm:pt>
    <dgm:pt modelId="{C40906F3-9422-4053-90A1-A5FFDFB4120E}" type="parTrans" cxnId="{57B33C9A-2BEF-4A85-B136-EF8B84723975}">
      <dgm:prSet/>
      <dgm:spPr/>
      <dgm:t>
        <a:bodyPr/>
        <a:lstStyle/>
        <a:p>
          <a:endParaRPr lang="en-US"/>
        </a:p>
      </dgm:t>
    </dgm:pt>
    <dgm:pt modelId="{4454E10B-D627-4BC0-B5BD-29EFA06F4128}" type="sibTrans" cxnId="{57B33C9A-2BEF-4A85-B136-EF8B84723975}">
      <dgm:prSet/>
      <dgm:spPr/>
      <dgm:t>
        <a:bodyPr/>
        <a:lstStyle/>
        <a:p>
          <a:endParaRPr lang="en-US"/>
        </a:p>
      </dgm:t>
    </dgm:pt>
    <dgm:pt modelId="{6344BCD2-4D8A-44CF-8DDD-1FD4F26A7F35}">
      <dgm:prSet/>
      <dgm:spPr/>
      <dgm:t>
        <a:bodyPr/>
        <a:lstStyle/>
        <a:p>
          <a:r>
            <a:rPr lang="en-US" i="1"/>
            <a:t>- </a:t>
          </a:r>
          <a:r>
            <a:rPr lang="en-US"/>
            <a:t>Alfred Zeien</a:t>
          </a:r>
          <a:r>
            <a:rPr lang="tr-TR"/>
            <a:t>,</a:t>
          </a:r>
          <a:r>
            <a:rPr lang="en-US"/>
            <a:t> </a:t>
          </a:r>
          <a:r>
            <a:rPr lang="tr-TR"/>
            <a:t>Former </a:t>
          </a:r>
          <a:r>
            <a:rPr lang="en-US"/>
            <a:t>Gillette CEO</a:t>
          </a:r>
        </a:p>
      </dgm:t>
    </dgm:pt>
    <dgm:pt modelId="{84F78F8A-1427-41E4-8A14-8B07E84FC3EA}" type="parTrans" cxnId="{6936C6EE-271B-44E9-86AF-39FB7FBD9F06}">
      <dgm:prSet/>
      <dgm:spPr/>
      <dgm:t>
        <a:bodyPr/>
        <a:lstStyle/>
        <a:p>
          <a:endParaRPr lang="en-US"/>
        </a:p>
      </dgm:t>
    </dgm:pt>
    <dgm:pt modelId="{AAAFA79B-D9FF-40E3-9135-4D63CF935E23}" type="sibTrans" cxnId="{6936C6EE-271B-44E9-86AF-39FB7FBD9F06}">
      <dgm:prSet/>
      <dgm:spPr/>
      <dgm:t>
        <a:bodyPr/>
        <a:lstStyle/>
        <a:p>
          <a:endParaRPr lang="en-US"/>
        </a:p>
      </dgm:t>
    </dgm:pt>
    <dgm:pt modelId="{D3E724FB-0B43-4E3B-A4A3-8FA1933B5314}" type="pres">
      <dgm:prSet presAssocID="{B42494A8-1FCC-4C1B-B50C-D8FBDDA745C6}" presName="linear" presStyleCnt="0">
        <dgm:presLayoutVars>
          <dgm:animLvl val="lvl"/>
          <dgm:resizeHandles val="exact"/>
        </dgm:presLayoutVars>
      </dgm:prSet>
      <dgm:spPr/>
    </dgm:pt>
    <dgm:pt modelId="{9705BB86-C6B2-4F47-8F08-080F126AA152}" type="pres">
      <dgm:prSet presAssocID="{7DBF23F0-2B55-43B4-A377-72534B26F9D3}" presName="parentText" presStyleLbl="node1" presStyleIdx="0" presStyleCnt="2">
        <dgm:presLayoutVars>
          <dgm:chMax val="0"/>
          <dgm:bulletEnabled val="1"/>
        </dgm:presLayoutVars>
      </dgm:prSet>
      <dgm:spPr/>
    </dgm:pt>
    <dgm:pt modelId="{D5192794-6675-44DB-A6D9-FCF429DBABDB}" type="pres">
      <dgm:prSet presAssocID="{4454E10B-D627-4BC0-B5BD-29EFA06F4128}" presName="spacer" presStyleCnt="0"/>
      <dgm:spPr/>
    </dgm:pt>
    <dgm:pt modelId="{A71D3CD2-36AF-431A-8894-8189E489FFBA}" type="pres">
      <dgm:prSet presAssocID="{6344BCD2-4D8A-44CF-8DDD-1FD4F26A7F35}" presName="parentText" presStyleLbl="node1" presStyleIdx="1" presStyleCnt="2">
        <dgm:presLayoutVars>
          <dgm:chMax val="0"/>
          <dgm:bulletEnabled val="1"/>
        </dgm:presLayoutVars>
      </dgm:prSet>
      <dgm:spPr/>
    </dgm:pt>
  </dgm:ptLst>
  <dgm:cxnLst>
    <dgm:cxn modelId="{55095E4B-46D8-4DF3-B125-40F39261F70A}" type="presOf" srcId="{7DBF23F0-2B55-43B4-A377-72534B26F9D3}" destId="{9705BB86-C6B2-4F47-8F08-080F126AA152}" srcOrd="0" destOrd="0" presId="urn:microsoft.com/office/officeart/2005/8/layout/vList2"/>
    <dgm:cxn modelId="{F974F18E-BCC8-4C88-8487-1AE1689608D2}" type="presOf" srcId="{6344BCD2-4D8A-44CF-8DDD-1FD4F26A7F35}" destId="{A71D3CD2-36AF-431A-8894-8189E489FFBA}" srcOrd="0" destOrd="0" presId="urn:microsoft.com/office/officeart/2005/8/layout/vList2"/>
    <dgm:cxn modelId="{57B33C9A-2BEF-4A85-B136-EF8B84723975}" srcId="{B42494A8-1FCC-4C1B-B50C-D8FBDDA745C6}" destId="{7DBF23F0-2B55-43B4-A377-72534B26F9D3}" srcOrd="0" destOrd="0" parTransId="{C40906F3-9422-4053-90A1-A5FFDFB4120E}" sibTransId="{4454E10B-D627-4BC0-B5BD-29EFA06F4128}"/>
    <dgm:cxn modelId="{A3EE3DC0-14C1-4DE0-9E73-E5AA483D5382}" type="presOf" srcId="{B42494A8-1FCC-4C1B-B50C-D8FBDDA745C6}" destId="{D3E724FB-0B43-4E3B-A4A3-8FA1933B5314}" srcOrd="0" destOrd="0" presId="urn:microsoft.com/office/officeart/2005/8/layout/vList2"/>
    <dgm:cxn modelId="{6936C6EE-271B-44E9-86AF-39FB7FBD9F06}" srcId="{B42494A8-1FCC-4C1B-B50C-D8FBDDA745C6}" destId="{6344BCD2-4D8A-44CF-8DDD-1FD4F26A7F35}" srcOrd="1" destOrd="0" parTransId="{84F78F8A-1427-41E4-8A14-8B07E84FC3EA}" sibTransId="{AAAFA79B-D9FF-40E3-9135-4D63CF935E23}"/>
    <dgm:cxn modelId="{42BB4AE4-5207-4A30-8C83-EEFD2B300BFC}" type="presParOf" srcId="{D3E724FB-0B43-4E3B-A4A3-8FA1933B5314}" destId="{9705BB86-C6B2-4F47-8F08-080F126AA152}" srcOrd="0" destOrd="0" presId="urn:microsoft.com/office/officeart/2005/8/layout/vList2"/>
    <dgm:cxn modelId="{495B4C8A-44F2-4D8F-AAD8-EC8D9C4B691B}" type="presParOf" srcId="{D3E724FB-0B43-4E3B-A4A3-8FA1933B5314}" destId="{D5192794-6675-44DB-A6D9-FCF429DBABDB}" srcOrd="1" destOrd="0" presId="urn:microsoft.com/office/officeart/2005/8/layout/vList2"/>
    <dgm:cxn modelId="{E61DED2E-8748-4CF7-AAA7-EF548489B093}" type="presParOf" srcId="{D3E724FB-0B43-4E3B-A4A3-8FA1933B5314}" destId="{A71D3CD2-36AF-431A-8894-8189E489FFBA}" srcOrd="2"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8.xml><?xml version="1.0" encoding="utf-8"?>
<dgm:dataModel xmlns:dgm="http://schemas.openxmlformats.org/drawingml/2006/diagram" xmlns:a="http://schemas.openxmlformats.org/drawingml/2006/main">
  <dgm:ptLst>
    <dgm:pt modelId="{3D70E2B2-0805-4E23-907D-26F321F692A2}"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81038805-4F9E-4E54-A567-FE56EF8D2DDD}">
      <dgm:prSet/>
      <dgm:spPr/>
      <dgm:t>
        <a:bodyPr/>
        <a:lstStyle/>
        <a:p>
          <a:r>
            <a:rPr lang="tr-TR"/>
            <a:t>Değer yaratmak</a:t>
          </a:r>
          <a:endParaRPr lang="en-US"/>
        </a:p>
      </dgm:t>
    </dgm:pt>
    <dgm:pt modelId="{60628189-FE2B-4A21-9D92-FAA7660C4BDB}" type="parTrans" cxnId="{1093656F-17E0-4407-861C-C04B9781E3AD}">
      <dgm:prSet/>
      <dgm:spPr/>
      <dgm:t>
        <a:bodyPr/>
        <a:lstStyle/>
        <a:p>
          <a:endParaRPr lang="en-US"/>
        </a:p>
      </dgm:t>
    </dgm:pt>
    <dgm:pt modelId="{64A9F00E-0123-4FB2-A83D-CBA6E8B22077}" type="sibTrans" cxnId="{1093656F-17E0-4407-861C-C04B9781E3AD}">
      <dgm:prSet/>
      <dgm:spPr/>
      <dgm:t>
        <a:bodyPr/>
        <a:lstStyle/>
        <a:p>
          <a:endParaRPr lang="en-US"/>
        </a:p>
      </dgm:t>
    </dgm:pt>
    <dgm:pt modelId="{93CF8127-BEE2-43B3-A1AC-4F0C2A6E9351}">
      <dgm:prSet/>
      <dgm:spPr/>
      <dgm:t>
        <a:bodyPr/>
        <a:lstStyle/>
        <a:p>
          <a:r>
            <a:rPr lang="tr-TR"/>
            <a:t>Uluslararasılaşmak için marka kimliği elemanlarının, marka isim, terim ve sembolün dikkatlice oluşturulması</a:t>
          </a:r>
          <a:endParaRPr lang="en-US"/>
        </a:p>
      </dgm:t>
    </dgm:pt>
    <dgm:pt modelId="{522EBA59-7FDD-4F57-90B1-2050F106819A}" type="parTrans" cxnId="{F94B00A0-1366-4C39-929E-C7230F6E88EE}">
      <dgm:prSet/>
      <dgm:spPr/>
      <dgm:t>
        <a:bodyPr/>
        <a:lstStyle/>
        <a:p>
          <a:endParaRPr lang="en-US"/>
        </a:p>
      </dgm:t>
    </dgm:pt>
    <dgm:pt modelId="{89F1D713-FE3B-433E-A8BC-5D75EFD03681}" type="sibTrans" cxnId="{F94B00A0-1366-4C39-929E-C7230F6E88EE}">
      <dgm:prSet/>
      <dgm:spPr/>
      <dgm:t>
        <a:bodyPr/>
        <a:lstStyle/>
        <a:p>
          <a:endParaRPr lang="en-US"/>
        </a:p>
      </dgm:t>
    </dgm:pt>
    <dgm:pt modelId="{57B54099-6FE2-49AF-B7C9-D5EEAEECB0F3}">
      <dgm:prSet/>
      <dgm:spPr/>
      <dgm:t>
        <a:bodyPr/>
        <a:lstStyle/>
        <a:p>
          <a:r>
            <a:rPr lang="tr-TR"/>
            <a:t>Ulusal markayı genişletmek mi yoksa uluslararası anlamda yeni bir marka kimliği için uyumlaştırmak mı? Sorusuna cevap aranması </a:t>
          </a:r>
          <a:endParaRPr lang="en-US"/>
        </a:p>
      </dgm:t>
    </dgm:pt>
    <dgm:pt modelId="{58F139D3-B138-44E9-B49E-1BD020896784}" type="parTrans" cxnId="{949C731A-2431-47CE-8CDD-D455F2F6CB55}">
      <dgm:prSet/>
      <dgm:spPr/>
      <dgm:t>
        <a:bodyPr/>
        <a:lstStyle/>
        <a:p>
          <a:endParaRPr lang="en-US"/>
        </a:p>
      </dgm:t>
    </dgm:pt>
    <dgm:pt modelId="{28D9C8C5-EE4D-40EA-84F9-D0638690B538}" type="sibTrans" cxnId="{949C731A-2431-47CE-8CDD-D455F2F6CB55}">
      <dgm:prSet/>
      <dgm:spPr/>
      <dgm:t>
        <a:bodyPr/>
        <a:lstStyle/>
        <a:p>
          <a:endParaRPr lang="en-US"/>
        </a:p>
      </dgm:t>
    </dgm:pt>
    <dgm:pt modelId="{EA62AEB0-06D0-4A3E-A498-6A1741943B3E}">
      <dgm:prSet/>
      <dgm:spPr/>
      <dgm:t>
        <a:bodyPr/>
        <a:lstStyle/>
        <a:p>
          <a:r>
            <a:rPr lang="tr-TR"/>
            <a:t>Marka geliştirme stratejilerinin tanımlanması</a:t>
          </a:r>
          <a:endParaRPr lang="en-US"/>
        </a:p>
      </dgm:t>
    </dgm:pt>
    <dgm:pt modelId="{ED157A67-64D9-4847-8215-06ECAF1FEFFD}" type="parTrans" cxnId="{84BD85BD-9A94-4DE7-800B-A2153B645BC4}">
      <dgm:prSet/>
      <dgm:spPr/>
      <dgm:t>
        <a:bodyPr/>
        <a:lstStyle/>
        <a:p>
          <a:endParaRPr lang="en-US"/>
        </a:p>
      </dgm:t>
    </dgm:pt>
    <dgm:pt modelId="{49E0034D-0186-456E-941D-6DCC81F9EC5C}" type="sibTrans" cxnId="{84BD85BD-9A94-4DE7-800B-A2153B645BC4}">
      <dgm:prSet/>
      <dgm:spPr/>
      <dgm:t>
        <a:bodyPr/>
        <a:lstStyle/>
        <a:p>
          <a:endParaRPr lang="en-US"/>
        </a:p>
      </dgm:t>
    </dgm:pt>
    <dgm:pt modelId="{EBD7EB4C-4A5A-46AF-BDB3-D7497BC69315}" type="pres">
      <dgm:prSet presAssocID="{3D70E2B2-0805-4E23-907D-26F321F692A2}" presName="linear" presStyleCnt="0">
        <dgm:presLayoutVars>
          <dgm:animLvl val="lvl"/>
          <dgm:resizeHandles val="exact"/>
        </dgm:presLayoutVars>
      </dgm:prSet>
      <dgm:spPr/>
    </dgm:pt>
    <dgm:pt modelId="{387EAFC4-6887-42B8-90E2-5BB3ADFC10EC}" type="pres">
      <dgm:prSet presAssocID="{81038805-4F9E-4E54-A567-FE56EF8D2DDD}" presName="parentText" presStyleLbl="node1" presStyleIdx="0" presStyleCnt="4">
        <dgm:presLayoutVars>
          <dgm:chMax val="0"/>
          <dgm:bulletEnabled val="1"/>
        </dgm:presLayoutVars>
      </dgm:prSet>
      <dgm:spPr/>
    </dgm:pt>
    <dgm:pt modelId="{FCF28DC3-71C9-4512-A1D6-DD90F3D879B8}" type="pres">
      <dgm:prSet presAssocID="{64A9F00E-0123-4FB2-A83D-CBA6E8B22077}" presName="spacer" presStyleCnt="0"/>
      <dgm:spPr/>
    </dgm:pt>
    <dgm:pt modelId="{0DC7CADA-9D59-4F0B-B8F9-A263C2662507}" type="pres">
      <dgm:prSet presAssocID="{93CF8127-BEE2-43B3-A1AC-4F0C2A6E9351}" presName="parentText" presStyleLbl="node1" presStyleIdx="1" presStyleCnt="4">
        <dgm:presLayoutVars>
          <dgm:chMax val="0"/>
          <dgm:bulletEnabled val="1"/>
        </dgm:presLayoutVars>
      </dgm:prSet>
      <dgm:spPr/>
    </dgm:pt>
    <dgm:pt modelId="{02636B7A-CDA3-4042-AE37-BD0B414823D6}" type="pres">
      <dgm:prSet presAssocID="{89F1D713-FE3B-433E-A8BC-5D75EFD03681}" presName="spacer" presStyleCnt="0"/>
      <dgm:spPr/>
    </dgm:pt>
    <dgm:pt modelId="{E99596E4-F7FD-444E-8834-BF7609620D3B}" type="pres">
      <dgm:prSet presAssocID="{57B54099-6FE2-49AF-B7C9-D5EEAEECB0F3}" presName="parentText" presStyleLbl="node1" presStyleIdx="2" presStyleCnt="4">
        <dgm:presLayoutVars>
          <dgm:chMax val="0"/>
          <dgm:bulletEnabled val="1"/>
        </dgm:presLayoutVars>
      </dgm:prSet>
      <dgm:spPr/>
    </dgm:pt>
    <dgm:pt modelId="{17C52972-8803-45B3-9790-7E361F866FE5}" type="pres">
      <dgm:prSet presAssocID="{28D9C8C5-EE4D-40EA-84F9-D0638690B538}" presName="spacer" presStyleCnt="0"/>
      <dgm:spPr/>
    </dgm:pt>
    <dgm:pt modelId="{B5B64316-B67B-4104-8B0D-F7FB7D1952A5}" type="pres">
      <dgm:prSet presAssocID="{EA62AEB0-06D0-4A3E-A498-6A1741943B3E}" presName="parentText" presStyleLbl="node1" presStyleIdx="3" presStyleCnt="4">
        <dgm:presLayoutVars>
          <dgm:chMax val="0"/>
          <dgm:bulletEnabled val="1"/>
        </dgm:presLayoutVars>
      </dgm:prSet>
      <dgm:spPr/>
    </dgm:pt>
  </dgm:ptLst>
  <dgm:cxnLst>
    <dgm:cxn modelId="{949C731A-2431-47CE-8CDD-D455F2F6CB55}" srcId="{3D70E2B2-0805-4E23-907D-26F321F692A2}" destId="{57B54099-6FE2-49AF-B7C9-D5EEAEECB0F3}" srcOrd="2" destOrd="0" parTransId="{58F139D3-B138-44E9-B49E-1BD020896784}" sibTransId="{28D9C8C5-EE4D-40EA-84F9-D0638690B538}"/>
    <dgm:cxn modelId="{D670E447-0D7D-442E-962A-D3E79736B7D8}" type="presOf" srcId="{3D70E2B2-0805-4E23-907D-26F321F692A2}" destId="{EBD7EB4C-4A5A-46AF-BDB3-D7497BC69315}" srcOrd="0" destOrd="0" presId="urn:microsoft.com/office/officeart/2005/8/layout/vList2"/>
    <dgm:cxn modelId="{1093656F-17E0-4407-861C-C04B9781E3AD}" srcId="{3D70E2B2-0805-4E23-907D-26F321F692A2}" destId="{81038805-4F9E-4E54-A567-FE56EF8D2DDD}" srcOrd="0" destOrd="0" parTransId="{60628189-FE2B-4A21-9D92-FAA7660C4BDB}" sibTransId="{64A9F00E-0123-4FB2-A83D-CBA6E8B22077}"/>
    <dgm:cxn modelId="{F94B00A0-1366-4C39-929E-C7230F6E88EE}" srcId="{3D70E2B2-0805-4E23-907D-26F321F692A2}" destId="{93CF8127-BEE2-43B3-A1AC-4F0C2A6E9351}" srcOrd="1" destOrd="0" parTransId="{522EBA59-7FDD-4F57-90B1-2050F106819A}" sibTransId="{89F1D713-FE3B-433E-A8BC-5D75EFD03681}"/>
    <dgm:cxn modelId="{84BD85BD-9A94-4DE7-800B-A2153B645BC4}" srcId="{3D70E2B2-0805-4E23-907D-26F321F692A2}" destId="{EA62AEB0-06D0-4A3E-A498-6A1741943B3E}" srcOrd="3" destOrd="0" parTransId="{ED157A67-64D9-4847-8215-06ECAF1FEFFD}" sibTransId="{49E0034D-0186-456E-941D-6DCC81F9EC5C}"/>
    <dgm:cxn modelId="{AF3293BD-010D-46C4-BD49-847000377442}" type="presOf" srcId="{81038805-4F9E-4E54-A567-FE56EF8D2DDD}" destId="{387EAFC4-6887-42B8-90E2-5BB3ADFC10EC}" srcOrd="0" destOrd="0" presId="urn:microsoft.com/office/officeart/2005/8/layout/vList2"/>
    <dgm:cxn modelId="{60A184D3-6756-4293-B3D2-6BE573E26B60}" type="presOf" srcId="{EA62AEB0-06D0-4A3E-A498-6A1741943B3E}" destId="{B5B64316-B67B-4104-8B0D-F7FB7D1952A5}" srcOrd="0" destOrd="0" presId="urn:microsoft.com/office/officeart/2005/8/layout/vList2"/>
    <dgm:cxn modelId="{6C456BDB-A1A1-41E8-A70A-EB7B74CA0AB9}" type="presOf" srcId="{93CF8127-BEE2-43B3-A1AC-4F0C2A6E9351}" destId="{0DC7CADA-9D59-4F0B-B8F9-A263C2662507}" srcOrd="0" destOrd="0" presId="urn:microsoft.com/office/officeart/2005/8/layout/vList2"/>
    <dgm:cxn modelId="{A1ABD8FD-3476-4FB2-A8B4-E976413D61CC}" type="presOf" srcId="{57B54099-6FE2-49AF-B7C9-D5EEAEECB0F3}" destId="{E99596E4-F7FD-444E-8834-BF7609620D3B}" srcOrd="0" destOrd="0" presId="urn:microsoft.com/office/officeart/2005/8/layout/vList2"/>
    <dgm:cxn modelId="{ED5408DE-C9F8-4A38-B782-CB2B2F44CE98}" type="presParOf" srcId="{EBD7EB4C-4A5A-46AF-BDB3-D7497BC69315}" destId="{387EAFC4-6887-42B8-90E2-5BB3ADFC10EC}" srcOrd="0" destOrd="0" presId="urn:microsoft.com/office/officeart/2005/8/layout/vList2"/>
    <dgm:cxn modelId="{B3668C7A-F03B-410D-B52F-FD73247DE372}" type="presParOf" srcId="{EBD7EB4C-4A5A-46AF-BDB3-D7497BC69315}" destId="{FCF28DC3-71C9-4512-A1D6-DD90F3D879B8}" srcOrd="1" destOrd="0" presId="urn:microsoft.com/office/officeart/2005/8/layout/vList2"/>
    <dgm:cxn modelId="{7AC72059-868B-499D-AD36-73408642ECE1}" type="presParOf" srcId="{EBD7EB4C-4A5A-46AF-BDB3-D7497BC69315}" destId="{0DC7CADA-9D59-4F0B-B8F9-A263C2662507}" srcOrd="2" destOrd="0" presId="urn:microsoft.com/office/officeart/2005/8/layout/vList2"/>
    <dgm:cxn modelId="{E768E55C-36FA-4F80-A34B-957D22F5A218}" type="presParOf" srcId="{EBD7EB4C-4A5A-46AF-BDB3-D7497BC69315}" destId="{02636B7A-CDA3-4042-AE37-BD0B414823D6}" srcOrd="3" destOrd="0" presId="urn:microsoft.com/office/officeart/2005/8/layout/vList2"/>
    <dgm:cxn modelId="{D319B771-2AF0-495C-9F10-E961B66F4D85}" type="presParOf" srcId="{EBD7EB4C-4A5A-46AF-BDB3-D7497BC69315}" destId="{E99596E4-F7FD-444E-8834-BF7609620D3B}" srcOrd="4" destOrd="0" presId="urn:microsoft.com/office/officeart/2005/8/layout/vList2"/>
    <dgm:cxn modelId="{358E3633-8B5D-471D-AE42-9161551019F4}" type="presParOf" srcId="{EBD7EB4C-4A5A-46AF-BDB3-D7497BC69315}" destId="{17C52972-8803-45B3-9790-7E361F866FE5}" srcOrd="5" destOrd="0" presId="urn:microsoft.com/office/officeart/2005/8/layout/vList2"/>
    <dgm:cxn modelId="{FCCFB2C1-E735-4639-9428-39007F898CB2}" type="presParOf" srcId="{EBD7EB4C-4A5A-46AF-BDB3-D7497BC69315}" destId="{B5B64316-B67B-4104-8B0D-F7FB7D1952A5}" srcOrd="6"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9.xml><?xml version="1.0" encoding="utf-8"?>
<dgm:dataModel xmlns:dgm="http://schemas.openxmlformats.org/drawingml/2006/diagram" xmlns:a="http://schemas.openxmlformats.org/drawingml/2006/main">
  <dgm:ptLst>
    <dgm:pt modelId="{0C0D9948-26FD-42D7-A27D-8E0EBFF79F63}"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96859370-F3CB-46BF-9A94-70DA64876455}">
      <dgm:prSet/>
      <dgm:spPr/>
      <dgm:t>
        <a:bodyPr/>
        <a:lstStyle/>
        <a:p>
          <a:r>
            <a:rPr lang="tr-TR"/>
            <a:t>Ambalajlama, ürünlerin tüketicilere ulaştırılması aşamasında, taşınması, korunması, saklanması ve satışa sunulmasını sağlayan özelliktir.</a:t>
          </a:r>
          <a:endParaRPr lang="en-US"/>
        </a:p>
      </dgm:t>
    </dgm:pt>
    <dgm:pt modelId="{DC9A7B4E-2571-452D-AE97-DAE44FD1BA4D}" type="parTrans" cxnId="{1635865D-E906-43EE-BF65-15C9D257EC5B}">
      <dgm:prSet/>
      <dgm:spPr/>
      <dgm:t>
        <a:bodyPr/>
        <a:lstStyle/>
        <a:p>
          <a:endParaRPr lang="en-US"/>
        </a:p>
      </dgm:t>
    </dgm:pt>
    <dgm:pt modelId="{5BB28482-2FB7-4F3D-AC24-904EC47487B0}" type="sibTrans" cxnId="{1635865D-E906-43EE-BF65-15C9D257EC5B}">
      <dgm:prSet/>
      <dgm:spPr/>
      <dgm:t>
        <a:bodyPr/>
        <a:lstStyle/>
        <a:p>
          <a:endParaRPr lang="en-US"/>
        </a:p>
      </dgm:t>
    </dgm:pt>
    <dgm:pt modelId="{03CBD94D-86CF-455B-AC48-BE5B54C000EA}">
      <dgm:prSet/>
      <dgm:spPr/>
      <dgm:t>
        <a:bodyPr/>
        <a:lstStyle/>
        <a:p>
          <a:r>
            <a:rPr lang="tr-TR"/>
            <a:t>Çevreye duyarlı ambalajlama (</a:t>
          </a:r>
          <a:r>
            <a:rPr lang="en-US"/>
            <a:t>Eco-Packaging</a:t>
          </a:r>
          <a:r>
            <a:rPr lang="tr-TR"/>
            <a:t>), çevreye duyarlı pazarlar açısından oldukça önemlidir. Ayrıca işletmenin çevreye karşı sorumluluğundan gelmektedir.</a:t>
          </a:r>
          <a:endParaRPr lang="en-US"/>
        </a:p>
      </dgm:t>
    </dgm:pt>
    <dgm:pt modelId="{04B5F133-1D6D-4247-9A11-57B3473A2D4B}" type="parTrans" cxnId="{B4C25359-5188-49CB-A284-44B7DF37B978}">
      <dgm:prSet/>
      <dgm:spPr/>
      <dgm:t>
        <a:bodyPr/>
        <a:lstStyle/>
        <a:p>
          <a:endParaRPr lang="en-US"/>
        </a:p>
      </dgm:t>
    </dgm:pt>
    <dgm:pt modelId="{19846B7A-5901-4278-99C4-404BD19D6DE8}" type="sibTrans" cxnId="{B4C25359-5188-49CB-A284-44B7DF37B978}">
      <dgm:prSet/>
      <dgm:spPr/>
      <dgm:t>
        <a:bodyPr/>
        <a:lstStyle/>
        <a:p>
          <a:endParaRPr lang="en-US"/>
        </a:p>
      </dgm:t>
    </dgm:pt>
    <dgm:pt modelId="{2C78C4C7-DCE9-4517-84FB-244433A6339C}">
      <dgm:prSet/>
      <dgm:spPr/>
      <dgm:t>
        <a:bodyPr/>
        <a:lstStyle/>
        <a:p>
          <a:r>
            <a:rPr lang="tr-TR"/>
            <a:t>Ambalajlama fonksiyonel faydasının yanı sıra, tüketicilere satın alma süreçlerinde iletişim kurmayı da sağlamaktadır. </a:t>
          </a:r>
          <a:endParaRPr lang="en-US"/>
        </a:p>
      </dgm:t>
    </dgm:pt>
    <dgm:pt modelId="{54B2CBF9-4E67-4A5C-821E-7CB0D6E42339}" type="parTrans" cxnId="{4D25FEDF-4C92-4857-84D9-4CD35C003527}">
      <dgm:prSet/>
      <dgm:spPr/>
      <dgm:t>
        <a:bodyPr/>
        <a:lstStyle/>
        <a:p>
          <a:endParaRPr lang="en-US"/>
        </a:p>
      </dgm:t>
    </dgm:pt>
    <dgm:pt modelId="{1E8405C9-9F19-4AF2-8B38-151796F1C7AA}" type="sibTrans" cxnId="{4D25FEDF-4C92-4857-84D9-4CD35C003527}">
      <dgm:prSet/>
      <dgm:spPr/>
      <dgm:t>
        <a:bodyPr/>
        <a:lstStyle/>
        <a:p>
          <a:endParaRPr lang="en-US"/>
        </a:p>
      </dgm:t>
    </dgm:pt>
    <dgm:pt modelId="{4E369395-3F83-42B6-BD95-DF71E256B186}" type="pres">
      <dgm:prSet presAssocID="{0C0D9948-26FD-42D7-A27D-8E0EBFF79F63}" presName="linear" presStyleCnt="0">
        <dgm:presLayoutVars>
          <dgm:animLvl val="lvl"/>
          <dgm:resizeHandles val="exact"/>
        </dgm:presLayoutVars>
      </dgm:prSet>
      <dgm:spPr/>
    </dgm:pt>
    <dgm:pt modelId="{50ABF388-60EA-4A45-BA20-F42F4345BD00}" type="pres">
      <dgm:prSet presAssocID="{96859370-F3CB-46BF-9A94-70DA64876455}" presName="parentText" presStyleLbl="node1" presStyleIdx="0" presStyleCnt="3">
        <dgm:presLayoutVars>
          <dgm:chMax val="0"/>
          <dgm:bulletEnabled val="1"/>
        </dgm:presLayoutVars>
      </dgm:prSet>
      <dgm:spPr/>
    </dgm:pt>
    <dgm:pt modelId="{0B92BAB6-BD05-457F-A009-1F5F07EA6F1C}" type="pres">
      <dgm:prSet presAssocID="{5BB28482-2FB7-4F3D-AC24-904EC47487B0}" presName="spacer" presStyleCnt="0"/>
      <dgm:spPr/>
    </dgm:pt>
    <dgm:pt modelId="{3457B76C-70EA-4A11-833C-7A9333E6C79A}" type="pres">
      <dgm:prSet presAssocID="{03CBD94D-86CF-455B-AC48-BE5B54C000EA}" presName="parentText" presStyleLbl="node1" presStyleIdx="1" presStyleCnt="3">
        <dgm:presLayoutVars>
          <dgm:chMax val="0"/>
          <dgm:bulletEnabled val="1"/>
        </dgm:presLayoutVars>
      </dgm:prSet>
      <dgm:spPr/>
    </dgm:pt>
    <dgm:pt modelId="{E9588D95-86DD-486C-B51E-0C10B94887AD}" type="pres">
      <dgm:prSet presAssocID="{19846B7A-5901-4278-99C4-404BD19D6DE8}" presName="spacer" presStyleCnt="0"/>
      <dgm:spPr/>
    </dgm:pt>
    <dgm:pt modelId="{C61E44CA-8721-4CF1-AFBE-8EDC6C56143C}" type="pres">
      <dgm:prSet presAssocID="{2C78C4C7-DCE9-4517-84FB-244433A6339C}" presName="parentText" presStyleLbl="node1" presStyleIdx="2" presStyleCnt="3">
        <dgm:presLayoutVars>
          <dgm:chMax val="0"/>
          <dgm:bulletEnabled val="1"/>
        </dgm:presLayoutVars>
      </dgm:prSet>
      <dgm:spPr/>
    </dgm:pt>
  </dgm:ptLst>
  <dgm:cxnLst>
    <dgm:cxn modelId="{1635865D-E906-43EE-BF65-15C9D257EC5B}" srcId="{0C0D9948-26FD-42D7-A27D-8E0EBFF79F63}" destId="{96859370-F3CB-46BF-9A94-70DA64876455}" srcOrd="0" destOrd="0" parTransId="{DC9A7B4E-2571-452D-AE97-DAE44FD1BA4D}" sibTransId="{5BB28482-2FB7-4F3D-AC24-904EC47487B0}"/>
    <dgm:cxn modelId="{B4C25359-5188-49CB-A284-44B7DF37B978}" srcId="{0C0D9948-26FD-42D7-A27D-8E0EBFF79F63}" destId="{03CBD94D-86CF-455B-AC48-BE5B54C000EA}" srcOrd="1" destOrd="0" parTransId="{04B5F133-1D6D-4247-9A11-57B3473A2D4B}" sibTransId="{19846B7A-5901-4278-99C4-404BD19D6DE8}"/>
    <dgm:cxn modelId="{F554E6BD-D136-4FA9-8796-7C701BD70556}" type="presOf" srcId="{0C0D9948-26FD-42D7-A27D-8E0EBFF79F63}" destId="{4E369395-3F83-42B6-BD95-DF71E256B186}" srcOrd="0" destOrd="0" presId="urn:microsoft.com/office/officeart/2005/8/layout/vList2"/>
    <dgm:cxn modelId="{E15B18BE-7D19-487A-8FD8-E002E33EDE33}" type="presOf" srcId="{2C78C4C7-DCE9-4517-84FB-244433A6339C}" destId="{C61E44CA-8721-4CF1-AFBE-8EDC6C56143C}" srcOrd="0" destOrd="0" presId="urn:microsoft.com/office/officeart/2005/8/layout/vList2"/>
    <dgm:cxn modelId="{3DD270CA-7C40-4301-8EE7-450B4AFEF3AA}" type="presOf" srcId="{03CBD94D-86CF-455B-AC48-BE5B54C000EA}" destId="{3457B76C-70EA-4A11-833C-7A9333E6C79A}" srcOrd="0" destOrd="0" presId="urn:microsoft.com/office/officeart/2005/8/layout/vList2"/>
    <dgm:cxn modelId="{224C82DD-F144-42A6-B4AC-9427C1C4980F}" type="presOf" srcId="{96859370-F3CB-46BF-9A94-70DA64876455}" destId="{50ABF388-60EA-4A45-BA20-F42F4345BD00}" srcOrd="0" destOrd="0" presId="urn:microsoft.com/office/officeart/2005/8/layout/vList2"/>
    <dgm:cxn modelId="{4D25FEDF-4C92-4857-84D9-4CD35C003527}" srcId="{0C0D9948-26FD-42D7-A27D-8E0EBFF79F63}" destId="{2C78C4C7-DCE9-4517-84FB-244433A6339C}" srcOrd="2" destOrd="0" parTransId="{54B2CBF9-4E67-4A5C-821E-7CB0D6E42339}" sibTransId="{1E8405C9-9F19-4AF2-8B38-151796F1C7AA}"/>
    <dgm:cxn modelId="{448FC549-B306-4E93-85BD-D50DECEA61B3}" type="presParOf" srcId="{4E369395-3F83-42B6-BD95-DF71E256B186}" destId="{50ABF388-60EA-4A45-BA20-F42F4345BD00}" srcOrd="0" destOrd="0" presId="urn:microsoft.com/office/officeart/2005/8/layout/vList2"/>
    <dgm:cxn modelId="{DDAB5020-4922-4EEA-B90D-0196E60AF01A}" type="presParOf" srcId="{4E369395-3F83-42B6-BD95-DF71E256B186}" destId="{0B92BAB6-BD05-457F-A009-1F5F07EA6F1C}" srcOrd="1" destOrd="0" presId="urn:microsoft.com/office/officeart/2005/8/layout/vList2"/>
    <dgm:cxn modelId="{9DF9AAB6-A287-4111-882F-3569330CE038}" type="presParOf" srcId="{4E369395-3F83-42B6-BD95-DF71E256B186}" destId="{3457B76C-70EA-4A11-833C-7A9333E6C79A}" srcOrd="2" destOrd="0" presId="urn:microsoft.com/office/officeart/2005/8/layout/vList2"/>
    <dgm:cxn modelId="{787E8FC5-229D-4D01-8977-AC5EDD6517F5}" type="presParOf" srcId="{4E369395-3F83-42B6-BD95-DF71E256B186}" destId="{E9588D95-86DD-486C-B51E-0C10B94887AD}" srcOrd="3" destOrd="0" presId="urn:microsoft.com/office/officeart/2005/8/layout/vList2"/>
    <dgm:cxn modelId="{513310C3-0161-46E6-88A6-88040DC5FCE5}" type="presParOf" srcId="{4E369395-3F83-42B6-BD95-DF71E256B186}" destId="{C61E44CA-8721-4CF1-AFBE-8EDC6C56143C}" srcOrd="4"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B40336E-18C3-468B-87FC-B43C309A12E9}"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0C52F52D-D037-4A6A-8565-119200D705F4}">
      <dgm:prSet/>
      <dgm:spPr/>
      <dgm:t>
        <a:bodyPr/>
        <a:lstStyle/>
        <a:p>
          <a:r>
            <a:rPr lang="tr-TR"/>
            <a:t>Modern pazarlamanın tüm özellikleri uluslararası pazarlama için geçerlidir. Ancak, ikincisi küresel müşterilerin ihtiyaçlarını karşılamayı amaçlamaktadır. Yani sınırların ötesinde gerçekleşir.</a:t>
          </a:r>
          <a:endParaRPr lang="en-US"/>
        </a:p>
      </dgm:t>
    </dgm:pt>
    <dgm:pt modelId="{961EDC74-6B1A-40A4-9089-F6224189CA01}" type="parTrans" cxnId="{3C18ACED-8195-41FF-AC22-65683C1AE571}">
      <dgm:prSet/>
      <dgm:spPr/>
      <dgm:t>
        <a:bodyPr/>
        <a:lstStyle/>
        <a:p>
          <a:endParaRPr lang="en-US"/>
        </a:p>
      </dgm:t>
    </dgm:pt>
    <dgm:pt modelId="{5B7FAA3B-DA55-4F69-AC0A-21F1983369BF}" type="sibTrans" cxnId="{3C18ACED-8195-41FF-AC22-65683C1AE571}">
      <dgm:prSet/>
      <dgm:spPr/>
      <dgm:t>
        <a:bodyPr/>
        <a:lstStyle/>
        <a:p>
          <a:endParaRPr lang="en-US"/>
        </a:p>
      </dgm:t>
    </dgm:pt>
    <dgm:pt modelId="{83097059-FF4E-4807-A0AA-6834E694CB9B}">
      <dgm:prSet/>
      <dgm:spPr/>
      <dgm:t>
        <a:bodyPr/>
        <a:lstStyle/>
        <a:p>
          <a:r>
            <a:rPr lang="tr-TR"/>
            <a:t>Sonuç olarak, uluslararası pazarlamanın aşağıdakiler gibi belirli özellikleri vardır:</a:t>
          </a:r>
          <a:endParaRPr lang="en-US"/>
        </a:p>
      </dgm:t>
    </dgm:pt>
    <dgm:pt modelId="{8D0D13B7-CB03-4EF2-9CD2-D174EE4B7475}" type="parTrans" cxnId="{44BD4839-413B-48A5-92EB-8CC7473E3DB0}">
      <dgm:prSet/>
      <dgm:spPr/>
      <dgm:t>
        <a:bodyPr/>
        <a:lstStyle/>
        <a:p>
          <a:endParaRPr lang="en-US"/>
        </a:p>
      </dgm:t>
    </dgm:pt>
    <dgm:pt modelId="{20F2B527-3907-47E5-83E0-BC6BE0E378D6}" type="sibTrans" cxnId="{44BD4839-413B-48A5-92EB-8CC7473E3DB0}">
      <dgm:prSet/>
      <dgm:spPr/>
      <dgm:t>
        <a:bodyPr/>
        <a:lstStyle/>
        <a:p>
          <a:endParaRPr lang="en-US"/>
        </a:p>
      </dgm:t>
    </dgm:pt>
    <dgm:pt modelId="{52DFE38B-C4B3-4115-98DB-7DD41C5081A4}">
      <dgm:prSet/>
      <dgm:spPr/>
      <dgm:t>
        <a:bodyPr/>
        <a:lstStyle/>
        <a:p>
          <a:r>
            <a:rPr lang="tr-TR"/>
            <a:t>İki veya daha fazla ülkeyi kapsar</a:t>
          </a:r>
          <a:endParaRPr lang="en-US"/>
        </a:p>
      </dgm:t>
    </dgm:pt>
    <dgm:pt modelId="{770DA1B4-4075-4FD6-938A-499F03439E69}" type="parTrans" cxnId="{89743F19-CB2C-4F01-B0E3-4A9D1BB36737}">
      <dgm:prSet/>
      <dgm:spPr/>
      <dgm:t>
        <a:bodyPr/>
        <a:lstStyle/>
        <a:p>
          <a:endParaRPr lang="en-US"/>
        </a:p>
      </dgm:t>
    </dgm:pt>
    <dgm:pt modelId="{0D14BC67-1A38-4DE3-B1AB-6EDACC761C1D}" type="sibTrans" cxnId="{89743F19-CB2C-4F01-B0E3-4A9D1BB36737}">
      <dgm:prSet/>
      <dgm:spPr/>
      <dgm:t>
        <a:bodyPr/>
        <a:lstStyle/>
        <a:p>
          <a:endParaRPr lang="en-US"/>
        </a:p>
      </dgm:t>
    </dgm:pt>
    <dgm:pt modelId="{B8FA7D07-D1E7-4FF6-936C-B084D1D7DEDE}">
      <dgm:prSet/>
      <dgm:spPr/>
      <dgm:t>
        <a:bodyPr/>
        <a:lstStyle/>
        <a:p>
          <a:r>
            <a:rPr lang="tr-TR"/>
            <a:t>Belirli ülkeler için benzersiz pazarlama stratejileri</a:t>
          </a:r>
          <a:endParaRPr lang="en-US"/>
        </a:p>
      </dgm:t>
    </dgm:pt>
    <dgm:pt modelId="{847D7730-AC7C-4D21-B96C-B00819FC663A}" type="parTrans" cxnId="{FADDC31C-A435-4284-AB00-BF0FA6A958E3}">
      <dgm:prSet/>
      <dgm:spPr/>
      <dgm:t>
        <a:bodyPr/>
        <a:lstStyle/>
        <a:p>
          <a:endParaRPr lang="en-US"/>
        </a:p>
      </dgm:t>
    </dgm:pt>
    <dgm:pt modelId="{68E68D2B-05BB-4010-866F-24AC63587AAB}" type="sibTrans" cxnId="{FADDC31C-A435-4284-AB00-BF0FA6A958E3}">
      <dgm:prSet/>
      <dgm:spPr/>
      <dgm:t>
        <a:bodyPr/>
        <a:lstStyle/>
        <a:p>
          <a:endParaRPr lang="en-US"/>
        </a:p>
      </dgm:t>
    </dgm:pt>
    <dgm:pt modelId="{84F2EC69-3EA7-46E3-8D8C-5C44E6D2AF13}">
      <dgm:prSet/>
      <dgm:spPr/>
      <dgm:t>
        <a:bodyPr/>
        <a:lstStyle/>
        <a:p>
          <a:r>
            <a:rPr lang="tr-TR"/>
            <a:t>Bir şirket ile yabancı müşteriler arasında alışverişi sağlar</a:t>
          </a:r>
          <a:endParaRPr lang="en-US"/>
        </a:p>
      </dgm:t>
    </dgm:pt>
    <dgm:pt modelId="{B19C7B15-9CFA-4024-A986-487FB0792394}" type="parTrans" cxnId="{D87BE432-9209-42AB-9300-DB6C5F2709A7}">
      <dgm:prSet/>
      <dgm:spPr/>
      <dgm:t>
        <a:bodyPr/>
        <a:lstStyle/>
        <a:p>
          <a:endParaRPr lang="en-US"/>
        </a:p>
      </dgm:t>
    </dgm:pt>
    <dgm:pt modelId="{103388A5-6EEF-4108-B6EE-68BAAEFDCD77}" type="sibTrans" cxnId="{D87BE432-9209-42AB-9300-DB6C5F2709A7}">
      <dgm:prSet/>
      <dgm:spPr/>
      <dgm:t>
        <a:bodyPr/>
        <a:lstStyle/>
        <a:p>
          <a:endParaRPr lang="en-US"/>
        </a:p>
      </dgm:t>
    </dgm:pt>
    <dgm:pt modelId="{C1AA508A-1DCA-4C00-87C0-BC90FC0F77A3}">
      <dgm:prSet/>
      <dgm:spPr/>
      <dgm:t>
        <a:bodyPr/>
        <a:lstStyle/>
        <a:p>
          <a:r>
            <a:rPr lang="tr-TR"/>
            <a:t>Kararlar küresel iş ortamı referans alınarak alınır</a:t>
          </a:r>
          <a:endParaRPr lang="en-US"/>
        </a:p>
      </dgm:t>
    </dgm:pt>
    <dgm:pt modelId="{BBD05641-3870-4FD8-A638-E829A6772A52}" type="parTrans" cxnId="{1391A0E7-5422-44F7-8147-6BFB7296E856}">
      <dgm:prSet/>
      <dgm:spPr/>
      <dgm:t>
        <a:bodyPr/>
        <a:lstStyle/>
        <a:p>
          <a:endParaRPr lang="en-US"/>
        </a:p>
      </dgm:t>
    </dgm:pt>
    <dgm:pt modelId="{3AAD0D32-0FC5-4E78-BFBA-BC794F5849E5}" type="sibTrans" cxnId="{1391A0E7-5422-44F7-8147-6BFB7296E856}">
      <dgm:prSet/>
      <dgm:spPr/>
      <dgm:t>
        <a:bodyPr/>
        <a:lstStyle/>
        <a:p>
          <a:endParaRPr lang="en-US"/>
        </a:p>
      </dgm:t>
    </dgm:pt>
    <dgm:pt modelId="{F445DCCA-16F6-4DE7-AE2A-89EEE3FCD184}" type="pres">
      <dgm:prSet presAssocID="{6B40336E-18C3-468B-87FC-B43C309A12E9}" presName="linear" presStyleCnt="0">
        <dgm:presLayoutVars>
          <dgm:animLvl val="lvl"/>
          <dgm:resizeHandles val="exact"/>
        </dgm:presLayoutVars>
      </dgm:prSet>
      <dgm:spPr/>
    </dgm:pt>
    <dgm:pt modelId="{992F26A2-28FD-4F57-B53B-3B85D6FFABD0}" type="pres">
      <dgm:prSet presAssocID="{0C52F52D-D037-4A6A-8565-119200D705F4}" presName="parentText" presStyleLbl="node1" presStyleIdx="0" presStyleCnt="6">
        <dgm:presLayoutVars>
          <dgm:chMax val="0"/>
          <dgm:bulletEnabled val="1"/>
        </dgm:presLayoutVars>
      </dgm:prSet>
      <dgm:spPr/>
    </dgm:pt>
    <dgm:pt modelId="{CF53C27E-6DDC-4720-BBD0-5784E9E58466}" type="pres">
      <dgm:prSet presAssocID="{5B7FAA3B-DA55-4F69-AC0A-21F1983369BF}" presName="spacer" presStyleCnt="0"/>
      <dgm:spPr/>
    </dgm:pt>
    <dgm:pt modelId="{DAEA5F76-553A-4755-87D7-46C564EE51E7}" type="pres">
      <dgm:prSet presAssocID="{83097059-FF4E-4807-A0AA-6834E694CB9B}" presName="parentText" presStyleLbl="node1" presStyleIdx="1" presStyleCnt="6">
        <dgm:presLayoutVars>
          <dgm:chMax val="0"/>
          <dgm:bulletEnabled val="1"/>
        </dgm:presLayoutVars>
      </dgm:prSet>
      <dgm:spPr/>
    </dgm:pt>
    <dgm:pt modelId="{8BFF65EF-70F2-4402-A1DF-0FBE978E7AD3}" type="pres">
      <dgm:prSet presAssocID="{20F2B527-3907-47E5-83E0-BC6BE0E378D6}" presName="spacer" presStyleCnt="0"/>
      <dgm:spPr/>
    </dgm:pt>
    <dgm:pt modelId="{2384326B-6017-48D5-A0B5-F95E12749A61}" type="pres">
      <dgm:prSet presAssocID="{52DFE38B-C4B3-4115-98DB-7DD41C5081A4}" presName="parentText" presStyleLbl="node1" presStyleIdx="2" presStyleCnt="6">
        <dgm:presLayoutVars>
          <dgm:chMax val="0"/>
          <dgm:bulletEnabled val="1"/>
        </dgm:presLayoutVars>
      </dgm:prSet>
      <dgm:spPr/>
    </dgm:pt>
    <dgm:pt modelId="{A66E3D5A-DE45-4310-9972-AAEC8F6DFEE8}" type="pres">
      <dgm:prSet presAssocID="{0D14BC67-1A38-4DE3-B1AB-6EDACC761C1D}" presName="spacer" presStyleCnt="0"/>
      <dgm:spPr/>
    </dgm:pt>
    <dgm:pt modelId="{9AAF5586-1EBA-4E42-8408-D779D1A0FED1}" type="pres">
      <dgm:prSet presAssocID="{B8FA7D07-D1E7-4FF6-936C-B084D1D7DEDE}" presName="parentText" presStyleLbl="node1" presStyleIdx="3" presStyleCnt="6">
        <dgm:presLayoutVars>
          <dgm:chMax val="0"/>
          <dgm:bulletEnabled val="1"/>
        </dgm:presLayoutVars>
      </dgm:prSet>
      <dgm:spPr/>
    </dgm:pt>
    <dgm:pt modelId="{22E0982B-2320-41D6-AB9B-5F5446404677}" type="pres">
      <dgm:prSet presAssocID="{68E68D2B-05BB-4010-866F-24AC63587AAB}" presName="spacer" presStyleCnt="0"/>
      <dgm:spPr/>
    </dgm:pt>
    <dgm:pt modelId="{E633FD61-FD03-4997-BF9D-B24B7C83D5BB}" type="pres">
      <dgm:prSet presAssocID="{84F2EC69-3EA7-46E3-8D8C-5C44E6D2AF13}" presName="parentText" presStyleLbl="node1" presStyleIdx="4" presStyleCnt="6">
        <dgm:presLayoutVars>
          <dgm:chMax val="0"/>
          <dgm:bulletEnabled val="1"/>
        </dgm:presLayoutVars>
      </dgm:prSet>
      <dgm:spPr/>
    </dgm:pt>
    <dgm:pt modelId="{8DB02C0C-8D36-4F93-B7B6-E8C44403EC0B}" type="pres">
      <dgm:prSet presAssocID="{103388A5-6EEF-4108-B6EE-68BAAEFDCD77}" presName="spacer" presStyleCnt="0"/>
      <dgm:spPr/>
    </dgm:pt>
    <dgm:pt modelId="{43E96A08-72DA-4799-A179-4C62BAACA5BA}" type="pres">
      <dgm:prSet presAssocID="{C1AA508A-1DCA-4C00-87C0-BC90FC0F77A3}" presName="parentText" presStyleLbl="node1" presStyleIdx="5" presStyleCnt="6">
        <dgm:presLayoutVars>
          <dgm:chMax val="0"/>
          <dgm:bulletEnabled val="1"/>
        </dgm:presLayoutVars>
      </dgm:prSet>
      <dgm:spPr/>
    </dgm:pt>
  </dgm:ptLst>
  <dgm:cxnLst>
    <dgm:cxn modelId="{661B010A-6DF6-4CD7-99D4-0F1F5A29829A}" type="presOf" srcId="{0C52F52D-D037-4A6A-8565-119200D705F4}" destId="{992F26A2-28FD-4F57-B53B-3B85D6FFABD0}" srcOrd="0" destOrd="0" presId="urn:microsoft.com/office/officeart/2005/8/layout/vList2"/>
    <dgm:cxn modelId="{E364C911-CA61-4AAF-B35E-BC81DD2E8C85}" type="presOf" srcId="{6B40336E-18C3-468B-87FC-B43C309A12E9}" destId="{F445DCCA-16F6-4DE7-AE2A-89EEE3FCD184}" srcOrd="0" destOrd="0" presId="urn:microsoft.com/office/officeart/2005/8/layout/vList2"/>
    <dgm:cxn modelId="{89743F19-CB2C-4F01-B0E3-4A9D1BB36737}" srcId="{6B40336E-18C3-468B-87FC-B43C309A12E9}" destId="{52DFE38B-C4B3-4115-98DB-7DD41C5081A4}" srcOrd="2" destOrd="0" parTransId="{770DA1B4-4075-4FD6-938A-499F03439E69}" sibTransId="{0D14BC67-1A38-4DE3-B1AB-6EDACC761C1D}"/>
    <dgm:cxn modelId="{FADDC31C-A435-4284-AB00-BF0FA6A958E3}" srcId="{6B40336E-18C3-468B-87FC-B43C309A12E9}" destId="{B8FA7D07-D1E7-4FF6-936C-B084D1D7DEDE}" srcOrd="3" destOrd="0" parTransId="{847D7730-AC7C-4D21-B96C-B00819FC663A}" sibTransId="{68E68D2B-05BB-4010-866F-24AC63587AAB}"/>
    <dgm:cxn modelId="{D87BE432-9209-42AB-9300-DB6C5F2709A7}" srcId="{6B40336E-18C3-468B-87FC-B43C309A12E9}" destId="{84F2EC69-3EA7-46E3-8D8C-5C44E6D2AF13}" srcOrd="4" destOrd="0" parTransId="{B19C7B15-9CFA-4024-A986-487FB0792394}" sibTransId="{103388A5-6EEF-4108-B6EE-68BAAEFDCD77}"/>
    <dgm:cxn modelId="{44BD4839-413B-48A5-92EB-8CC7473E3DB0}" srcId="{6B40336E-18C3-468B-87FC-B43C309A12E9}" destId="{83097059-FF4E-4807-A0AA-6834E694CB9B}" srcOrd="1" destOrd="0" parTransId="{8D0D13B7-CB03-4EF2-9CD2-D174EE4B7475}" sibTransId="{20F2B527-3907-47E5-83E0-BC6BE0E378D6}"/>
    <dgm:cxn modelId="{5051705B-3893-401E-840E-86091E42675D}" type="presOf" srcId="{84F2EC69-3EA7-46E3-8D8C-5C44E6D2AF13}" destId="{E633FD61-FD03-4997-BF9D-B24B7C83D5BB}" srcOrd="0" destOrd="0" presId="urn:microsoft.com/office/officeart/2005/8/layout/vList2"/>
    <dgm:cxn modelId="{76E2FE49-F6E7-47CB-8348-86545445705F}" type="presOf" srcId="{83097059-FF4E-4807-A0AA-6834E694CB9B}" destId="{DAEA5F76-553A-4755-87D7-46C564EE51E7}" srcOrd="0" destOrd="0" presId="urn:microsoft.com/office/officeart/2005/8/layout/vList2"/>
    <dgm:cxn modelId="{48269A90-5EB5-45C7-84CF-98D514BBC033}" type="presOf" srcId="{B8FA7D07-D1E7-4FF6-936C-B084D1D7DEDE}" destId="{9AAF5586-1EBA-4E42-8408-D779D1A0FED1}" srcOrd="0" destOrd="0" presId="urn:microsoft.com/office/officeart/2005/8/layout/vList2"/>
    <dgm:cxn modelId="{E22C519A-CE92-45BA-B47B-823B41B5929F}" type="presOf" srcId="{52DFE38B-C4B3-4115-98DB-7DD41C5081A4}" destId="{2384326B-6017-48D5-A0B5-F95E12749A61}" srcOrd="0" destOrd="0" presId="urn:microsoft.com/office/officeart/2005/8/layout/vList2"/>
    <dgm:cxn modelId="{0CA707A0-AA50-46F1-8C84-4A2F6D335EA6}" type="presOf" srcId="{C1AA508A-1DCA-4C00-87C0-BC90FC0F77A3}" destId="{43E96A08-72DA-4799-A179-4C62BAACA5BA}" srcOrd="0" destOrd="0" presId="urn:microsoft.com/office/officeart/2005/8/layout/vList2"/>
    <dgm:cxn modelId="{1391A0E7-5422-44F7-8147-6BFB7296E856}" srcId="{6B40336E-18C3-468B-87FC-B43C309A12E9}" destId="{C1AA508A-1DCA-4C00-87C0-BC90FC0F77A3}" srcOrd="5" destOrd="0" parTransId="{BBD05641-3870-4FD8-A638-E829A6772A52}" sibTransId="{3AAD0D32-0FC5-4E78-BFBA-BC794F5849E5}"/>
    <dgm:cxn modelId="{3C18ACED-8195-41FF-AC22-65683C1AE571}" srcId="{6B40336E-18C3-468B-87FC-B43C309A12E9}" destId="{0C52F52D-D037-4A6A-8565-119200D705F4}" srcOrd="0" destOrd="0" parTransId="{961EDC74-6B1A-40A4-9089-F6224189CA01}" sibTransId="{5B7FAA3B-DA55-4F69-AC0A-21F1983369BF}"/>
    <dgm:cxn modelId="{16F85581-8CD5-49EA-9608-891EDC5B81C3}" type="presParOf" srcId="{F445DCCA-16F6-4DE7-AE2A-89EEE3FCD184}" destId="{992F26A2-28FD-4F57-B53B-3B85D6FFABD0}" srcOrd="0" destOrd="0" presId="urn:microsoft.com/office/officeart/2005/8/layout/vList2"/>
    <dgm:cxn modelId="{FD2FDFE3-2352-4C4D-93EF-A48E83A38923}" type="presParOf" srcId="{F445DCCA-16F6-4DE7-AE2A-89EEE3FCD184}" destId="{CF53C27E-6DDC-4720-BBD0-5784E9E58466}" srcOrd="1" destOrd="0" presId="urn:microsoft.com/office/officeart/2005/8/layout/vList2"/>
    <dgm:cxn modelId="{073C96A3-D265-4199-A08A-90A4BD23406B}" type="presParOf" srcId="{F445DCCA-16F6-4DE7-AE2A-89EEE3FCD184}" destId="{DAEA5F76-553A-4755-87D7-46C564EE51E7}" srcOrd="2" destOrd="0" presId="urn:microsoft.com/office/officeart/2005/8/layout/vList2"/>
    <dgm:cxn modelId="{8B4105B6-23A2-4B6D-8416-D36487CBB5A6}" type="presParOf" srcId="{F445DCCA-16F6-4DE7-AE2A-89EEE3FCD184}" destId="{8BFF65EF-70F2-4402-A1DF-0FBE978E7AD3}" srcOrd="3" destOrd="0" presId="urn:microsoft.com/office/officeart/2005/8/layout/vList2"/>
    <dgm:cxn modelId="{2B560184-28F0-4B9A-9B49-7AF2E9D18A22}" type="presParOf" srcId="{F445DCCA-16F6-4DE7-AE2A-89EEE3FCD184}" destId="{2384326B-6017-48D5-A0B5-F95E12749A61}" srcOrd="4" destOrd="0" presId="urn:microsoft.com/office/officeart/2005/8/layout/vList2"/>
    <dgm:cxn modelId="{16522D46-D305-4B94-8F03-0E3150E49CDA}" type="presParOf" srcId="{F445DCCA-16F6-4DE7-AE2A-89EEE3FCD184}" destId="{A66E3D5A-DE45-4310-9972-AAEC8F6DFEE8}" srcOrd="5" destOrd="0" presId="urn:microsoft.com/office/officeart/2005/8/layout/vList2"/>
    <dgm:cxn modelId="{B48E6079-7D82-4F7C-9534-BC52248CBDEA}" type="presParOf" srcId="{F445DCCA-16F6-4DE7-AE2A-89EEE3FCD184}" destId="{9AAF5586-1EBA-4E42-8408-D779D1A0FED1}" srcOrd="6" destOrd="0" presId="urn:microsoft.com/office/officeart/2005/8/layout/vList2"/>
    <dgm:cxn modelId="{AD644745-1C5F-40A1-AE62-86A7BB83DED4}" type="presParOf" srcId="{F445DCCA-16F6-4DE7-AE2A-89EEE3FCD184}" destId="{22E0982B-2320-41D6-AB9B-5F5446404677}" srcOrd="7" destOrd="0" presId="urn:microsoft.com/office/officeart/2005/8/layout/vList2"/>
    <dgm:cxn modelId="{60B64CF9-5A86-4E95-94B5-BFCC49429832}" type="presParOf" srcId="{F445DCCA-16F6-4DE7-AE2A-89EEE3FCD184}" destId="{E633FD61-FD03-4997-BF9D-B24B7C83D5BB}" srcOrd="8" destOrd="0" presId="urn:microsoft.com/office/officeart/2005/8/layout/vList2"/>
    <dgm:cxn modelId="{1A415784-0D3D-4D64-B889-74AC3B5F9E48}" type="presParOf" srcId="{F445DCCA-16F6-4DE7-AE2A-89EEE3FCD184}" destId="{8DB02C0C-8D36-4F93-B7B6-E8C44403EC0B}" srcOrd="9" destOrd="0" presId="urn:microsoft.com/office/officeart/2005/8/layout/vList2"/>
    <dgm:cxn modelId="{1044E7BB-5EED-43CA-B794-53EF13592E65}" type="presParOf" srcId="{F445DCCA-16F6-4DE7-AE2A-89EEE3FCD184}" destId="{43E96A08-72DA-4799-A179-4C62BAACA5BA}"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0.xml><?xml version="1.0" encoding="utf-8"?>
<dgm:dataModel xmlns:dgm="http://schemas.openxmlformats.org/drawingml/2006/diagram" xmlns:a="http://schemas.openxmlformats.org/drawingml/2006/main">
  <dgm:ptLst>
    <dgm:pt modelId="{CF63FD83-11B8-420A-8CF6-74D644938206}" type="doc">
      <dgm:prSet loTypeId="urn:microsoft.com/office/officeart/2008/layout/LinedList" loCatId="list" qsTypeId="urn:microsoft.com/office/officeart/2005/8/quickstyle/simple5" qsCatId="simple" csTypeId="urn:microsoft.com/office/officeart/2005/8/colors/accent0_3" csCatId="mainScheme"/>
      <dgm:spPr/>
      <dgm:t>
        <a:bodyPr/>
        <a:lstStyle/>
        <a:p>
          <a:endParaRPr lang="en-US"/>
        </a:p>
      </dgm:t>
    </dgm:pt>
    <dgm:pt modelId="{BB995DE3-D2EF-46AB-B8E6-DA1C3C379F65}">
      <dgm:prSet/>
      <dgm:spPr/>
      <dgm:t>
        <a:bodyPr/>
        <a:lstStyle/>
        <a:p>
          <a:r>
            <a:rPr lang="tr-TR"/>
            <a:t>Pazarlama yöneticileri, görsel estetiğin önemini mutlaka anlamalıdır</a:t>
          </a:r>
          <a:endParaRPr lang="en-US"/>
        </a:p>
      </dgm:t>
    </dgm:pt>
    <dgm:pt modelId="{5E913B32-8DAB-45CE-8B0D-58D9749EE29E}" type="parTrans" cxnId="{C1F8100E-A9F1-4DDA-9C65-30846944B528}">
      <dgm:prSet/>
      <dgm:spPr/>
      <dgm:t>
        <a:bodyPr/>
        <a:lstStyle/>
        <a:p>
          <a:endParaRPr lang="en-US"/>
        </a:p>
      </dgm:t>
    </dgm:pt>
    <dgm:pt modelId="{DDDB9EDD-E845-49A0-871B-89EDEC4FC728}" type="sibTrans" cxnId="{C1F8100E-A9F1-4DDA-9C65-30846944B528}">
      <dgm:prSet/>
      <dgm:spPr/>
      <dgm:t>
        <a:bodyPr/>
        <a:lstStyle/>
        <a:p>
          <a:endParaRPr lang="en-US"/>
        </a:p>
      </dgm:t>
    </dgm:pt>
    <dgm:pt modelId="{29672CC6-7FEC-4024-9A07-515F2A1DBEDC}">
      <dgm:prSet/>
      <dgm:spPr/>
      <dgm:t>
        <a:bodyPr/>
        <a:lstStyle/>
        <a:p>
          <a:r>
            <a:rPr lang="tr-TR"/>
            <a:t>Estetik stiller, dünya genelinde farklılık gösterir</a:t>
          </a:r>
          <a:endParaRPr lang="en-US"/>
        </a:p>
      </dgm:t>
    </dgm:pt>
    <dgm:pt modelId="{3301B1C0-EBA4-4424-965C-A6A023442363}" type="parTrans" cxnId="{7D9EDFF6-E7BE-40A3-A139-1D338F74711D}">
      <dgm:prSet/>
      <dgm:spPr/>
      <dgm:t>
        <a:bodyPr/>
        <a:lstStyle/>
        <a:p>
          <a:endParaRPr lang="en-US"/>
        </a:p>
      </dgm:t>
    </dgm:pt>
    <dgm:pt modelId="{41AC31AA-4DDC-461C-860C-EEC839CE743C}" type="sibTrans" cxnId="{7D9EDFF6-E7BE-40A3-A139-1D338F74711D}">
      <dgm:prSet/>
      <dgm:spPr/>
      <dgm:t>
        <a:bodyPr/>
        <a:lstStyle/>
        <a:p>
          <a:endParaRPr lang="en-US"/>
        </a:p>
      </dgm:t>
    </dgm:pt>
    <dgm:pt modelId="{09D61275-B915-4169-8A48-6A41F93B0B03}">
      <dgm:prSet/>
      <dgm:spPr/>
      <dgm:t>
        <a:bodyPr/>
        <a:lstStyle/>
        <a:p>
          <a:r>
            <a:rPr lang="tr-TR"/>
            <a:t>Kırmızı</a:t>
          </a:r>
          <a:r>
            <a:rPr lang="en-US"/>
            <a:t>:  </a:t>
          </a:r>
          <a:r>
            <a:rPr lang="tr-TR"/>
            <a:t>Güney Afrika</a:t>
          </a:r>
          <a:r>
            <a:rPr lang="en-US"/>
            <a:t>= </a:t>
          </a:r>
          <a:r>
            <a:rPr lang="tr-TR"/>
            <a:t>yas</a:t>
          </a:r>
          <a:r>
            <a:rPr lang="en-US"/>
            <a:t>; </a:t>
          </a:r>
          <a:r>
            <a:rPr lang="tr-TR"/>
            <a:t>Hindistan</a:t>
          </a:r>
          <a:r>
            <a:rPr lang="en-US"/>
            <a:t> = </a:t>
          </a:r>
          <a:r>
            <a:rPr lang="tr-TR"/>
            <a:t>saflık</a:t>
          </a:r>
          <a:r>
            <a:rPr lang="en-US"/>
            <a:t>; </a:t>
          </a:r>
          <a:r>
            <a:rPr lang="tr-TR"/>
            <a:t>Çin</a:t>
          </a:r>
          <a:r>
            <a:rPr lang="en-US"/>
            <a:t> = </a:t>
          </a:r>
          <a:r>
            <a:rPr lang="tr-TR"/>
            <a:t>kutlama</a:t>
          </a:r>
          <a:r>
            <a:rPr lang="en-US"/>
            <a:t>, </a:t>
          </a:r>
          <a:r>
            <a:rPr lang="tr-TR"/>
            <a:t>iyi şans</a:t>
          </a:r>
          <a:r>
            <a:rPr lang="en-US"/>
            <a:t>; R</a:t>
          </a:r>
          <a:r>
            <a:rPr lang="tr-TR"/>
            <a:t>usya</a:t>
          </a:r>
          <a:r>
            <a:rPr lang="en-US"/>
            <a:t> = </a:t>
          </a:r>
          <a:r>
            <a:rPr lang="tr-TR"/>
            <a:t>Eski, kominizim, Batı</a:t>
          </a:r>
          <a:r>
            <a:rPr lang="en-US"/>
            <a:t> = </a:t>
          </a:r>
          <a:r>
            <a:rPr lang="tr-TR"/>
            <a:t>heyecan, eğlence.</a:t>
          </a:r>
          <a:endParaRPr lang="en-US"/>
        </a:p>
      </dgm:t>
    </dgm:pt>
    <dgm:pt modelId="{EE505FC0-4B79-43C0-A928-9162173E2D99}" type="parTrans" cxnId="{67B18054-837C-4B6D-9DEF-7888BA19BA5B}">
      <dgm:prSet/>
      <dgm:spPr/>
      <dgm:t>
        <a:bodyPr/>
        <a:lstStyle/>
        <a:p>
          <a:endParaRPr lang="en-US"/>
        </a:p>
      </dgm:t>
    </dgm:pt>
    <dgm:pt modelId="{D652C756-05C0-4A27-A8F7-D886A71CECA8}" type="sibTrans" cxnId="{67B18054-837C-4B6D-9DEF-7888BA19BA5B}">
      <dgm:prSet/>
      <dgm:spPr/>
      <dgm:t>
        <a:bodyPr/>
        <a:lstStyle/>
        <a:p>
          <a:endParaRPr lang="en-US"/>
        </a:p>
      </dgm:t>
    </dgm:pt>
    <dgm:pt modelId="{AD2789D0-BF3E-452D-87ED-D2220FD7B289}">
      <dgm:prSet/>
      <dgm:spPr/>
      <dgm:t>
        <a:bodyPr/>
        <a:lstStyle/>
        <a:p>
          <a:r>
            <a:rPr lang="tr-TR"/>
            <a:t>Sarı</a:t>
          </a:r>
          <a:r>
            <a:rPr lang="en-US"/>
            <a:t>:  </a:t>
          </a:r>
          <a:r>
            <a:rPr lang="tr-TR"/>
            <a:t>Çin</a:t>
          </a:r>
          <a:r>
            <a:rPr lang="en-US"/>
            <a:t> = </a:t>
          </a:r>
          <a:r>
            <a:rPr lang="tr-TR"/>
            <a:t>sağlıklı</a:t>
          </a:r>
          <a:r>
            <a:rPr lang="en-US"/>
            <a:t>; </a:t>
          </a:r>
          <a:r>
            <a:rPr lang="tr-TR"/>
            <a:t>Mısır</a:t>
          </a:r>
          <a:r>
            <a:rPr lang="en-US"/>
            <a:t> = </a:t>
          </a:r>
          <a:r>
            <a:rPr lang="tr-TR"/>
            <a:t>Yas</a:t>
          </a:r>
          <a:r>
            <a:rPr lang="en-US"/>
            <a:t>; </a:t>
          </a:r>
          <a:r>
            <a:rPr lang="tr-TR"/>
            <a:t>Batı</a:t>
          </a:r>
          <a:r>
            <a:rPr lang="en-US"/>
            <a:t> = </a:t>
          </a:r>
          <a:r>
            <a:rPr lang="tr-TR"/>
            <a:t>uyarı, umut.</a:t>
          </a:r>
          <a:endParaRPr lang="en-US"/>
        </a:p>
      </dgm:t>
    </dgm:pt>
    <dgm:pt modelId="{272E469E-511C-4C22-8D8E-B8C27172FE4B}" type="parTrans" cxnId="{FC8F7C20-2C86-40F0-B0BC-FC3555254B92}">
      <dgm:prSet/>
      <dgm:spPr/>
      <dgm:t>
        <a:bodyPr/>
        <a:lstStyle/>
        <a:p>
          <a:endParaRPr lang="en-US"/>
        </a:p>
      </dgm:t>
    </dgm:pt>
    <dgm:pt modelId="{CC613DA7-17A5-4DEC-BAD8-4DF924B5BF33}" type="sibTrans" cxnId="{FC8F7C20-2C86-40F0-B0BC-FC3555254B92}">
      <dgm:prSet/>
      <dgm:spPr/>
      <dgm:t>
        <a:bodyPr/>
        <a:lstStyle/>
        <a:p>
          <a:endParaRPr lang="en-US"/>
        </a:p>
      </dgm:t>
    </dgm:pt>
    <dgm:pt modelId="{DD6CA640-5F33-4C2A-ACAB-55F87C6F9B75}">
      <dgm:prSet/>
      <dgm:spPr/>
      <dgm:t>
        <a:bodyPr/>
        <a:lstStyle/>
        <a:p>
          <a:r>
            <a:rPr lang="tr-TR"/>
            <a:t>Yeşil</a:t>
          </a:r>
          <a:r>
            <a:rPr lang="en-US"/>
            <a:t>:  </a:t>
          </a:r>
          <a:r>
            <a:rPr lang="tr-TR"/>
            <a:t>Hindistan</a:t>
          </a:r>
          <a:r>
            <a:rPr lang="en-US"/>
            <a:t> = </a:t>
          </a:r>
          <a:r>
            <a:rPr lang="tr-TR"/>
            <a:t>İslam</a:t>
          </a:r>
          <a:r>
            <a:rPr lang="en-US"/>
            <a:t>; </a:t>
          </a:r>
          <a:r>
            <a:rPr lang="tr-TR"/>
            <a:t>Batı</a:t>
          </a:r>
          <a:r>
            <a:rPr lang="en-US"/>
            <a:t> = </a:t>
          </a:r>
          <a:r>
            <a:rPr lang="tr-TR"/>
            <a:t>Bahar ve çevre</a:t>
          </a:r>
          <a:endParaRPr lang="en-US"/>
        </a:p>
      </dgm:t>
    </dgm:pt>
    <dgm:pt modelId="{821324F2-89F9-4C52-9A06-573057921A14}" type="parTrans" cxnId="{714A615D-7271-4C94-B2A6-EE6FA34BC888}">
      <dgm:prSet/>
      <dgm:spPr/>
      <dgm:t>
        <a:bodyPr/>
        <a:lstStyle/>
        <a:p>
          <a:endParaRPr lang="en-US"/>
        </a:p>
      </dgm:t>
    </dgm:pt>
    <dgm:pt modelId="{B7399B68-3F66-4009-ADDF-F16E205D943F}" type="sibTrans" cxnId="{714A615D-7271-4C94-B2A6-EE6FA34BC888}">
      <dgm:prSet/>
      <dgm:spPr/>
      <dgm:t>
        <a:bodyPr/>
        <a:lstStyle/>
        <a:p>
          <a:endParaRPr lang="en-US"/>
        </a:p>
      </dgm:t>
    </dgm:pt>
    <dgm:pt modelId="{D4DCD74D-E8F2-4F51-9444-9DB6F095E895}">
      <dgm:prSet/>
      <dgm:spPr/>
      <dgm:t>
        <a:bodyPr/>
        <a:lstStyle/>
        <a:p>
          <a:r>
            <a:rPr lang="tr-TR"/>
            <a:t>Beyaz</a:t>
          </a:r>
          <a:r>
            <a:rPr lang="en-US"/>
            <a:t>:  </a:t>
          </a:r>
          <a:r>
            <a:rPr lang="tr-TR"/>
            <a:t>Doğu</a:t>
          </a:r>
          <a:r>
            <a:rPr lang="en-US"/>
            <a:t> = </a:t>
          </a:r>
          <a:r>
            <a:rPr lang="tr-TR"/>
            <a:t>cenaze</a:t>
          </a:r>
          <a:r>
            <a:rPr lang="en-US"/>
            <a:t>; </a:t>
          </a:r>
          <a:r>
            <a:rPr lang="tr-TR"/>
            <a:t>Batı</a:t>
          </a:r>
          <a:r>
            <a:rPr lang="en-US"/>
            <a:t> = </a:t>
          </a:r>
          <a:r>
            <a:rPr lang="tr-TR"/>
            <a:t>barış, düğün</a:t>
          </a:r>
          <a:endParaRPr lang="en-US"/>
        </a:p>
      </dgm:t>
    </dgm:pt>
    <dgm:pt modelId="{B4C03B51-6706-4B61-9A8B-CDA0539213F9}" type="parTrans" cxnId="{3F8755BB-4542-41F6-8750-FF2B6BD1453B}">
      <dgm:prSet/>
      <dgm:spPr/>
      <dgm:t>
        <a:bodyPr/>
        <a:lstStyle/>
        <a:p>
          <a:endParaRPr lang="en-US"/>
        </a:p>
      </dgm:t>
    </dgm:pt>
    <dgm:pt modelId="{660C4ECF-0B20-4E16-8056-425D034E7A8E}" type="sibTrans" cxnId="{3F8755BB-4542-41F6-8750-FF2B6BD1453B}">
      <dgm:prSet/>
      <dgm:spPr/>
      <dgm:t>
        <a:bodyPr/>
        <a:lstStyle/>
        <a:p>
          <a:endParaRPr lang="en-US"/>
        </a:p>
      </dgm:t>
    </dgm:pt>
    <dgm:pt modelId="{9A3CB142-0448-4FAC-8DFC-63259E3994D7}" type="pres">
      <dgm:prSet presAssocID="{CF63FD83-11B8-420A-8CF6-74D644938206}" presName="vert0" presStyleCnt="0">
        <dgm:presLayoutVars>
          <dgm:dir/>
          <dgm:animOne val="branch"/>
          <dgm:animLvl val="lvl"/>
        </dgm:presLayoutVars>
      </dgm:prSet>
      <dgm:spPr/>
    </dgm:pt>
    <dgm:pt modelId="{A7DA9341-30B4-49CC-8256-F6138F282FDA}" type="pres">
      <dgm:prSet presAssocID="{BB995DE3-D2EF-46AB-B8E6-DA1C3C379F65}" presName="thickLine" presStyleLbl="alignNode1" presStyleIdx="0" presStyleCnt="6"/>
      <dgm:spPr/>
    </dgm:pt>
    <dgm:pt modelId="{FADC440C-C652-4173-A307-0CB0F9013BDF}" type="pres">
      <dgm:prSet presAssocID="{BB995DE3-D2EF-46AB-B8E6-DA1C3C379F65}" presName="horz1" presStyleCnt="0"/>
      <dgm:spPr/>
    </dgm:pt>
    <dgm:pt modelId="{E2A8535F-F46F-461D-8D39-F2A2BCAC82AA}" type="pres">
      <dgm:prSet presAssocID="{BB995DE3-D2EF-46AB-B8E6-DA1C3C379F65}" presName="tx1" presStyleLbl="revTx" presStyleIdx="0" presStyleCnt="6"/>
      <dgm:spPr/>
    </dgm:pt>
    <dgm:pt modelId="{BE855DEF-DC24-4BB0-B173-4EB07D6D44DD}" type="pres">
      <dgm:prSet presAssocID="{BB995DE3-D2EF-46AB-B8E6-DA1C3C379F65}" presName="vert1" presStyleCnt="0"/>
      <dgm:spPr/>
    </dgm:pt>
    <dgm:pt modelId="{DF82F027-E189-48CA-85C4-6C18F1362417}" type="pres">
      <dgm:prSet presAssocID="{29672CC6-7FEC-4024-9A07-515F2A1DBEDC}" presName="thickLine" presStyleLbl="alignNode1" presStyleIdx="1" presStyleCnt="6"/>
      <dgm:spPr/>
    </dgm:pt>
    <dgm:pt modelId="{242C7B02-E1EB-44CE-BC1E-979AB654B58C}" type="pres">
      <dgm:prSet presAssocID="{29672CC6-7FEC-4024-9A07-515F2A1DBEDC}" presName="horz1" presStyleCnt="0"/>
      <dgm:spPr/>
    </dgm:pt>
    <dgm:pt modelId="{820E83EC-89B3-4067-AC74-CA6B3E77CC09}" type="pres">
      <dgm:prSet presAssocID="{29672CC6-7FEC-4024-9A07-515F2A1DBEDC}" presName="tx1" presStyleLbl="revTx" presStyleIdx="1" presStyleCnt="6"/>
      <dgm:spPr/>
    </dgm:pt>
    <dgm:pt modelId="{8D9D678E-4D71-4013-B088-0FB605A5B0C6}" type="pres">
      <dgm:prSet presAssocID="{29672CC6-7FEC-4024-9A07-515F2A1DBEDC}" presName="vert1" presStyleCnt="0"/>
      <dgm:spPr/>
    </dgm:pt>
    <dgm:pt modelId="{9D3D75A9-94E3-4BB3-B5A3-D895F5074912}" type="pres">
      <dgm:prSet presAssocID="{09D61275-B915-4169-8A48-6A41F93B0B03}" presName="thickLine" presStyleLbl="alignNode1" presStyleIdx="2" presStyleCnt="6"/>
      <dgm:spPr/>
    </dgm:pt>
    <dgm:pt modelId="{2486AFE0-9FA8-451D-B6ED-AEAE29A1BAAE}" type="pres">
      <dgm:prSet presAssocID="{09D61275-B915-4169-8A48-6A41F93B0B03}" presName="horz1" presStyleCnt="0"/>
      <dgm:spPr/>
    </dgm:pt>
    <dgm:pt modelId="{144A9198-D58C-42E2-BBF7-427DD95B1BF9}" type="pres">
      <dgm:prSet presAssocID="{09D61275-B915-4169-8A48-6A41F93B0B03}" presName="tx1" presStyleLbl="revTx" presStyleIdx="2" presStyleCnt="6"/>
      <dgm:spPr/>
    </dgm:pt>
    <dgm:pt modelId="{4C328D1F-E28B-43CF-B050-1D855C9C3A11}" type="pres">
      <dgm:prSet presAssocID="{09D61275-B915-4169-8A48-6A41F93B0B03}" presName="vert1" presStyleCnt="0"/>
      <dgm:spPr/>
    </dgm:pt>
    <dgm:pt modelId="{8EF76FDF-3A1A-4AA0-AB0F-7EA181873D3D}" type="pres">
      <dgm:prSet presAssocID="{AD2789D0-BF3E-452D-87ED-D2220FD7B289}" presName="thickLine" presStyleLbl="alignNode1" presStyleIdx="3" presStyleCnt="6"/>
      <dgm:spPr/>
    </dgm:pt>
    <dgm:pt modelId="{426C0BDE-9F3F-488B-8561-5A073A1495AC}" type="pres">
      <dgm:prSet presAssocID="{AD2789D0-BF3E-452D-87ED-D2220FD7B289}" presName="horz1" presStyleCnt="0"/>
      <dgm:spPr/>
    </dgm:pt>
    <dgm:pt modelId="{1809AF7D-6BEB-43BE-8C5A-34440B1070A9}" type="pres">
      <dgm:prSet presAssocID="{AD2789D0-BF3E-452D-87ED-D2220FD7B289}" presName="tx1" presStyleLbl="revTx" presStyleIdx="3" presStyleCnt="6"/>
      <dgm:spPr/>
    </dgm:pt>
    <dgm:pt modelId="{EB1F48C8-56AD-4C05-B3FE-16460A43E10A}" type="pres">
      <dgm:prSet presAssocID="{AD2789D0-BF3E-452D-87ED-D2220FD7B289}" presName="vert1" presStyleCnt="0"/>
      <dgm:spPr/>
    </dgm:pt>
    <dgm:pt modelId="{DEB7D48E-8628-4687-848A-39FEF6BC5DAE}" type="pres">
      <dgm:prSet presAssocID="{DD6CA640-5F33-4C2A-ACAB-55F87C6F9B75}" presName="thickLine" presStyleLbl="alignNode1" presStyleIdx="4" presStyleCnt="6"/>
      <dgm:spPr/>
    </dgm:pt>
    <dgm:pt modelId="{2FB809F8-B3FC-4DE1-839D-3071CA37AC49}" type="pres">
      <dgm:prSet presAssocID="{DD6CA640-5F33-4C2A-ACAB-55F87C6F9B75}" presName="horz1" presStyleCnt="0"/>
      <dgm:spPr/>
    </dgm:pt>
    <dgm:pt modelId="{5C16E6AE-601F-4517-B3D7-273DCE8E91E0}" type="pres">
      <dgm:prSet presAssocID="{DD6CA640-5F33-4C2A-ACAB-55F87C6F9B75}" presName="tx1" presStyleLbl="revTx" presStyleIdx="4" presStyleCnt="6"/>
      <dgm:spPr/>
    </dgm:pt>
    <dgm:pt modelId="{84D288B5-7694-4120-97C1-C977E993A42A}" type="pres">
      <dgm:prSet presAssocID="{DD6CA640-5F33-4C2A-ACAB-55F87C6F9B75}" presName="vert1" presStyleCnt="0"/>
      <dgm:spPr/>
    </dgm:pt>
    <dgm:pt modelId="{296C6EB1-2A5D-478C-9C6C-5266DE638CF1}" type="pres">
      <dgm:prSet presAssocID="{D4DCD74D-E8F2-4F51-9444-9DB6F095E895}" presName="thickLine" presStyleLbl="alignNode1" presStyleIdx="5" presStyleCnt="6"/>
      <dgm:spPr/>
    </dgm:pt>
    <dgm:pt modelId="{5CC0AA26-89F3-4D33-B7BD-382AE0626ADB}" type="pres">
      <dgm:prSet presAssocID="{D4DCD74D-E8F2-4F51-9444-9DB6F095E895}" presName="horz1" presStyleCnt="0"/>
      <dgm:spPr/>
    </dgm:pt>
    <dgm:pt modelId="{2AFB224E-D8DC-4139-8674-F779AF9C8700}" type="pres">
      <dgm:prSet presAssocID="{D4DCD74D-E8F2-4F51-9444-9DB6F095E895}" presName="tx1" presStyleLbl="revTx" presStyleIdx="5" presStyleCnt="6"/>
      <dgm:spPr/>
    </dgm:pt>
    <dgm:pt modelId="{721496A4-461D-4D43-8F6B-F3614A2B9139}" type="pres">
      <dgm:prSet presAssocID="{D4DCD74D-E8F2-4F51-9444-9DB6F095E895}" presName="vert1" presStyleCnt="0"/>
      <dgm:spPr/>
    </dgm:pt>
  </dgm:ptLst>
  <dgm:cxnLst>
    <dgm:cxn modelId="{C1F8100E-A9F1-4DDA-9C65-30846944B528}" srcId="{CF63FD83-11B8-420A-8CF6-74D644938206}" destId="{BB995DE3-D2EF-46AB-B8E6-DA1C3C379F65}" srcOrd="0" destOrd="0" parTransId="{5E913B32-8DAB-45CE-8B0D-58D9749EE29E}" sibTransId="{DDDB9EDD-E845-49A0-871B-89EDEC4FC728}"/>
    <dgm:cxn modelId="{32F40D14-B1CA-4F2A-9886-4284425C639A}" type="presOf" srcId="{BB995DE3-D2EF-46AB-B8E6-DA1C3C379F65}" destId="{E2A8535F-F46F-461D-8D39-F2A2BCAC82AA}" srcOrd="0" destOrd="0" presId="urn:microsoft.com/office/officeart/2008/layout/LinedList"/>
    <dgm:cxn modelId="{F897341B-3972-4C32-BC33-304D54ECA747}" type="presOf" srcId="{AD2789D0-BF3E-452D-87ED-D2220FD7B289}" destId="{1809AF7D-6BEB-43BE-8C5A-34440B1070A9}" srcOrd="0" destOrd="0" presId="urn:microsoft.com/office/officeart/2008/layout/LinedList"/>
    <dgm:cxn modelId="{FC8F7C20-2C86-40F0-B0BC-FC3555254B92}" srcId="{CF63FD83-11B8-420A-8CF6-74D644938206}" destId="{AD2789D0-BF3E-452D-87ED-D2220FD7B289}" srcOrd="3" destOrd="0" parTransId="{272E469E-511C-4C22-8D8E-B8C27172FE4B}" sibTransId="{CC613DA7-17A5-4DEC-BAD8-4DF924B5BF33}"/>
    <dgm:cxn modelId="{D4C8B528-A237-4EB3-A658-15D17176691C}" type="presOf" srcId="{29672CC6-7FEC-4024-9A07-515F2A1DBEDC}" destId="{820E83EC-89B3-4067-AC74-CA6B3E77CC09}" srcOrd="0" destOrd="0" presId="urn:microsoft.com/office/officeart/2008/layout/LinedList"/>
    <dgm:cxn modelId="{714A615D-7271-4C94-B2A6-EE6FA34BC888}" srcId="{CF63FD83-11B8-420A-8CF6-74D644938206}" destId="{DD6CA640-5F33-4C2A-ACAB-55F87C6F9B75}" srcOrd="4" destOrd="0" parTransId="{821324F2-89F9-4C52-9A06-573057921A14}" sibTransId="{B7399B68-3F66-4009-ADDF-F16E205D943F}"/>
    <dgm:cxn modelId="{67B18054-837C-4B6D-9DEF-7888BA19BA5B}" srcId="{CF63FD83-11B8-420A-8CF6-74D644938206}" destId="{09D61275-B915-4169-8A48-6A41F93B0B03}" srcOrd="2" destOrd="0" parTransId="{EE505FC0-4B79-43C0-A928-9162173E2D99}" sibTransId="{D652C756-05C0-4A27-A8F7-D886A71CECA8}"/>
    <dgm:cxn modelId="{9232F495-10B5-4E65-B2D5-938A1DF1A1A2}" type="presOf" srcId="{D4DCD74D-E8F2-4F51-9444-9DB6F095E895}" destId="{2AFB224E-D8DC-4139-8674-F779AF9C8700}" srcOrd="0" destOrd="0" presId="urn:microsoft.com/office/officeart/2008/layout/LinedList"/>
    <dgm:cxn modelId="{8E616F9A-D800-44B3-8125-60AF0C2B5ADC}" type="presOf" srcId="{DD6CA640-5F33-4C2A-ACAB-55F87C6F9B75}" destId="{5C16E6AE-601F-4517-B3D7-273DCE8E91E0}" srcOrd="0" destOrd="0" presId="urn:microsoft.com/office/officeart/2008/layout/LinedList"/>
    <dgm:cxn modelId="{304EA9AA-7F6C-4D22-BAE0-535CB0AA2A64}" type="presOf" srcId="{09D61275-B915-4169-8A48-6A41F93B0B03}" destId="{144A9198-D58C-42E2-BBF7-427DD95B1BF9}" srcOrd="0" destOrd="0" presId="urn:microsoft.com/office/officeart/2008/layout/LinedList"/>
    <dgm:cxn modelId="{3F8755BB-4542-41F6-8750-FF2B6BD1453B}" srcId="{CF63FD83-11B8-420A-8CF6-74D644938206}" destId="{D4DCD74D-E8F2-4F51-9444-9DB6F095E895}" srcOrd="5" destOrd="0" parTransId="{B4C03B51-6706-4B61-9A8B-CDA0539213F9}" sibTransId="{660C4ECF-0B20-4E16-8056-425D034E7A8E}"/>
    <dgm:cxn modelId="{BD82F1E8-71F1-477D-B3BE-B77792885C8D}" type="presOf" srcId="{CF63FD83-11B8-420A-8CF6-74D644938206}" destId="{9A3CB142-0448-4FAC-8DFC-63259E3994D7}" srcOrd="0" destOrd="0" presId="urn:microsoft.com/office/officeart/2008/layout/LinedList"/>
    <dgm:cxn modelId="{7D9EDFF6-E7BE-40A3-A139-1D338F74711D}" srcId="{CF63FD83-11B8-420A-8CF6-74D644938206}" destId="{29672CC6-7FEC-4024-9A07-515F2A1DBEDC}" srcOrd="1" destOrd="0" parTransId="{3301B1C0-EBA4-4424-965C-A6A023442363}" sibTransId="{41AC31AA-4DDC-461C-860C-EEC839CE743C}"/>
    <dgm:cxn modelId="{676A16B0-702D-4267-B7D9-BAFAE9E2F9AC}" type="presParOf" srcId="{9A3CB142-0448-4FAC-8DFC-63259E3994D7}" destId="{A7DA9341-30B4-49CC-8256-F6138F282FDA}" srcOrd="0" destOrd="0" presId="urn:microsoft.com/office/officeart/2008/layout/LinedList"/>
    <dgm:cxn modelId="{36F79E2B-E1C7-4481-9306-D57E9F061966}" type="presParOf" srcId="{9A3CB142-0448-4FAC-8DFC-63259E3994D7}" destId="{FADC440C-C652-4173-A307-0CB0F9013BDF}" srcOrd="1" destOrd="0" presId="urn:microsoft.com/office/officeart/2008/layout/LinedList"/>
    <dgm:cxn modelId="{DC7220AE-56F2-41C6-8894-4CB1F6A121E0}" type="presParOf" srcId="{FADC440C-C652-4173-A307-0CB0F9013BDF}" destId="{E2A8535F-F46F-461D-8D39-F2A2BCAC82AA}" srcOrd="0" destOrd="0" presId="urn:microsoft.com/office/officeart/2008/layout/LinedList"/>
    <dgm:cxn modelId="{22BC7AD6-FFCA-4429-BEB8-3ECCEBE0D037}" type="presParOf" srcId="{FADC440C-C652-4173-A307-0CB0F9013BDF}" destId="{BE855DEF-DC24-4BB0-B173-4EB07D6D44DD}" srcOrd="1" destOrd="0" presId="urn:microsoft.com/office/officeart/2008/layout/LinedList"/>
    <dgm:cxn modelId="{EBD6A81F-073A-41CC-AD11-06D50074165C}" type="presParOf" srcId="{9A3CB142-0448-4FAC-8DFC-63259E3994D7}" destId="{DF82F027-E189-48CA-85C4-6C18F1362417}" srcOrd="2" destOrd="0" presId="urn:microsoft.com/office/officeart/2008/layout/LinedList"/>
    <dgm:cxn modelId="{9F0776E1-C35A-4FFF-BA4D-D5CD40D94691}" type="presParOf" srcId="{9A3CB142-0448-4FAC-8DFC-63259E3994D7}" destId="{242C7B02-E1EB-44CE-BC1E-979AB654B58C}" srcOrd="3" destOrd="0" presId="urn:microsoft.com/office/officeart/2008/layout/LinedList"/>
    <dgm:cxn modelId="{10FFECBB-F3E0-429E-82CA-2A5BBF0A2584}" type="presParOf" srcId="{242C7B02-E1EB-44CE-BC1E-979AB654B58C}" destId="{820E83EC-89B3-4067-AC74-CA6B3E77CC09}" srcOrd="0" destOrd="0" presId="urn:microsoft.com/office/officeart/2008/layout/LinedList"/>
    <dgm:cxn modelId="{409F3CEB-DB75-4A7C-960D-34E9C1BAC19A}" type="presParOf" srcId="{242C7B02-E1EB-44CE-BC1E-979AB654B58C}" destId="{8D9D678E-4D71-4013-B088-0FB605A5B0C6}" srcOrd="1" destOrd="0" presId="urn:microsoft.com/office/officeart/2008/layout/LinedList"/>
    <dgm:cxn modelId="{0DF4FEAA-7D56-4538-9026-7C763AE1B54F}" type="presParOf" srcId="{9A3CB142-0448-4FAC-8DFC-63259E3994D7}" destId="{9D3D75A9-94E3-4BB3-B5A3-D895F5074912}" srcOrd="4" destOrd="0" presId="urn:microsoft.com/office/officeart/2008/layout/LinedList"/>
    <dgm:cxn modelId="{D3C36375-9717-4578-9C77-FB851E1DCC7F}" type="presParOf" srcId="{9A3CB142-0448-4FAC-8DFC-63259E3994D7}" destId="{2486AFE0-9FA8-451D-B6ED-AEAE29A1BAAE}" srcOrd="5" destOrd="0" presId="urn:microsoft.com/office/officeart/2008/layout/LinedList"/>
    <dgm:cxn modelId="{BBFCBCFA-ACB2-4D87-9683-E5D133370E2E}" type="presParOf" srcId="{2486AFE0-9FA8-451D-B6ED-AEAE29A1BAAE}" destId="{144A9198-D58C-42E2-BBF7-427DD95B1BF9}" srcOrd="0" destOrd="0" presId="urn:microsoft.com/office/officeart/2008/layout/LinedList"/>
    <dgm:cxn modelId="{C7FCC849-4AB2-44DF-B921-5F9D9373E36B}" type="presParOf" srcId="{2486AFE0-9FA8-451D-B6ED-AEAE29A1BAAE}" destId="{4C328D1F-E28B-43CF-B050-1D855C9C3A11}" srcOrd="1" destOrd="0" presId="urn:microsoft.com/office/officeart/2008/layout/LinedList"/>
    <dgm:cxn modelId="{97871924-7F82-474D-8E6A-DC4184A3D264}" type="presParOf" srcId="{9A3CB142-0448-4FAC-8DFC-63259E3994D7}" destId="{8EF76FDF-3A1A-4AA0-AB0F-7EA181873D3D}" srcOrd="6" destOrd="0" presId="urn:microsoft.com/office/officeart/2008/layout/LinedList"/>
    <dgm:cxn modelId="{D67987E4-9981-41CB-B5B1-C9450BBC7742}" type="presParOf" srcId="{9A3CB142-0448-4FAC-8DFC-63259E3994D7}" destId="{426C0BDE-9F3F-488B-8561-5A073A1495AC}" srcOrd="7" destOrd="0" presId="urn:microsoft.com/office/officeart/2008/layout/LinedList"/>
    <dgm:cxn modelId="{319E21A6-296B-475F-B17F-7DBA7D154EF9}" type="presParOf" srcId="{426C0BDE-9F3F-488B-8561-5A073A1495AC}" destId="{1809AF7D-6BEB-43BE-8C5A-34440B1070A9}" srcOrd="0" destOrd="0" presId="urn:microsoft.com/office/officeart/2008/layout/LinedList"/>
    <dgm:cxn modelId="{436B9494-71F0-4103-BE63-5FACACE18000}" type="presParOf" srcId="{426C0BDE-9F3F-488B-8561-5A073A1495AC}" destId="{EB1F48C8-56AD-4C05-B3FE-16460A43E10A}" srcOrd="1" destOrd="0" presId="urn:microsoft.com/office/officeart/2008/layout/LinedList"/>
    <dgm:cxn modelId="{885C01A0-122A-4311-AEA2-A3CF3479149A}" type="presParOf" srcId="{9A3CB142-0448-4FAC-8DFC-63259E3994D7}" destId="{DEB7D48E-8628-4687-848A-39FEF6BC5DAE}" srcOrd="8" destOrd="0" presId="urn:microsoft.com/office/officeart/2008/layout/LinedList"/>
    <dgm:cxn modelId="{A89EB93B-82EA-4568-9007-FA9F888B7393}" type="presParOf" srcId="{9A3CB142-0448-4FAC-8DFC-63259E3994D7}" destId="{2FB809F8-B3FC-4DE1-839D-3071CA37AC49}" srcOrd="9" destOrd="0" presId="urn:microsoft.com/office/officeart/2008/layout/LinedList"/>
    <dgm:cxn modelId="{25D0BF26-7BA6-4252-8810-82AC5C036559}" type="presParOf" srcId="{2FB809F8-B3FC-4DE1-839D-3071CA37AC49}" destId="{5C16E6AE-601F-4517-B3D7-273DCE8E91E0}" srcOrd="0" destOrd="0" presId="urn:microsoft.com/office/officeart/2008/layout/LinedList"/>
    <dgm:cxn modelId="{EEB5A830-E33A-4143-9F8F-7B6E841AEC70}" type="presParOf" srcId="{2FB809F8-B3FC-4DE1-839D-3071CA37AC49}" destId="{84D288B5-7694-4120-97C1-C977E993A42A}" srcOrd="1" destOrd="0" presId="urn:microsoft.com/office/officeart/2008/layout/LinedList"/>
    <dgm:cxn modelId="{1176C500-E3ED-4357-B53E-C4C5B7DEECAA}" type="presParOf" srcId="{9A3CB142-0448-4FAC-8DFC-63259E3994D7}" destId="{296C6EB1-2A5D-478C-9C6C-5266DE638CF1}" srcOrd="10" destOrd="0" presId="urn:microsoft.com/office/officeart/2008/layout/LinedList"/>
    <dgm:cxn modelId="{725CBEFB-CBB5-4AF3-AB64-29ABD9B5765C}" type="presParOf" srcId="{9A3CB142-0448-4FAC-8DFC-63259E3994D7}" destId="{5CC0AA26-89F3-4D33-B7BD-382AE0626ADB}" srcOrd="11" destOrd="0" presId="urn:microsoft.com/office/officeart/2008/layout/LinedList"/>
    <dgm:cxn modelId="{13FA7BAC-D0CA-4A12-875B-31F7189AD930}" type="presParOf" srcId="{5CC0AA26-89F3-4D33-B7BD-382AE0626ADB}" destId="{2AFB224E-D8DC-4139-8674-F779AF9C8700}" srcOrd="0" destOrd="0" presId="urn:microsoft.com/office/officeart/2008/layout/LinedList"/>
    <dgm:cxn modelId="{2D2CABE7-149F-45C8-801F-2C14DCD273A1}" type="presParOf" srcId="{5CC0AA26-89F3-4D33-B7BD-382AE0626ADB}" destId="{721496A4-461D-4D43-8F6B-F3614A2B9139}" srcOrd="1"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91.xml><?xml version="1.0" encoding="utf-8"?>
<dgm:dataModel xmlns:dgm="http://schemas.openxmlformats.org/drawingml/2006/diagram" xmlns:a="http://schemas.openxmlformats.org/drawingml/2006/main">
  <dgm:ptLst>
    <dgm:pt modelId="{AF03CE96-C479-4C25-A5E0-081D5918722A}"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3EF05532-538D-465C-A7A8-94487D39E349}">
      <dgm:prSet/>
      <dgm:spPr/>
      <dgm:t>
        <a:bodyPr/>
        <a:lstStyle/>
        <a:p>
          <a:r>
            <a:rPr lang="tr-TR"/>
            <a:t>Genişleme</a:t>
          </a:r>
          <a:r>
            <a:rPr lang="en-US"/>
            <a:t> – </a:t>
          </a:r>
          <a:r>
            <a:rPr lang="tr-TR"/>
            <a:t>yerel ülkedeki pazardaki ürünün yatay olarak diğer pazarlara sunulmasıdır. </a:t>
          </a:r>
          <a:endParaRPr lang="en-US"/>
        </a:p>
      </dgm:t>
    </dgm:pt>
    <dgm:pt modelId="{AC1E7BEC-185F-4E87-BCA4-81E24FE758EF}" type="parTrans" cxnId="{3895E86E-5D31-45FE-9608-D57C4AEC7580}">
      <dgm:prSet/>
      <dgm:spPr/>
      <dgm:t>
        <a:bodyPr/>
        <a:lstStyle/>
        <a:p>
          <a:endParaRPr lang="en-US"/>
        </a:p>
      </dgm:t>
    </dgm:pt>
    <dgm:pt modelId="{2AEF3469-CD90-4DE3-B37C-189686D9BDB0}" type="sibTrans" cxnId="{3895E86E-5D31-45FE-9608-D57C4AEC7580}">
      <dgm:prSet/>
      <dgm:spPr/>
      <dgm:t>
        <a:bodyPr/>
        <a:lstStyle/>
        <a:p>
          <a:endParaRPr lang="en-US"/>
        </a:p>
      </dgm:t>
    </dgm:pt>
    <dgm:pt modelId="{A6EB5487-E70F-44AF-8F91-12CAC60117F3}">
      <dgm:prSet/>
      <dgm:spPr/>
      <dgm:t>
        <a:bodyPr/>
        <a:lstStyle/>
        <a:p>
          <a:r>
            <a:rPr lang="en-US"/>
            <a:t>A</a:t>
          </a:r>
          <a:r>
            <a:rPr lang="tr-TR"/>
            <a:t>daptasyon</a:t>
          </a:r>
          <a:r>
            <a:rPr lang="en-US"/>
            <a:t> – </a:t>
          </a:r>
          <a:r>
            <a:rPr lang="tr-TR"/>
            <a:t>farklı ülkelerdeki ihtiyaçlara göre; tasarım, fonksiyon ve ambalajlamada değişikliklere gidilmesidir. </a:t>
          </a:r>
          <a:endParaRPr lang="en-US"/>
        </a:p>
      </dgm:t>
    </dgm:pt>
    <dgm:pt modelId="{F5571CDF-045A-493A-BB09-C52F36DFECBE}" type="parTrans" cxnId="{14CFB71E-46F6-4A7F-95A7-7992127B0E6D}">
      <dgm:prSet/>
      <dgm:spPr/>
      <dgm:t>
        <a:bodyPr/>
        <a:lstStyle/>
        <a:p>
          <a:endParaRPr lang="en-US"/>
        </a:p>
      </dgm:t>
    </dgm:pt>
    <dgm:pt modelId="{4CE3B68E-1746-41E0-8D92-4BD9D8282B23}" type="sibTrans" cxnId="{14CFB71E-46F6-4A7F-95A7-7992127B0E6D}">
      <dgm:prSet/>
      <dgm:spPr/>
      <dgm:t>
        <a:bodyPr/>
        <a:lstStyle/>
        <a:p>
          <a:endParaRPr lang="en-US"/>
        </a:p>
      </dgm:t>
    </dgm:pt>
    <dgm:pt modelId="{3D34BE25-E05F-4363-9730-120EEFC06E94}">
      <dgm:prSet/>
      <dgm:spPr/>
      <dgm:t>
        <a:bodyPr/>
        <a:lstStyle/>
        <a:p>
          <a:r>
            <a:rPr lang="tr-TR"/>
            <a:t>Yeni ürün/hizmet</a:t>
          </a:r>
          <a:r>
            <a:rPr lang="en-US"/>
            <a:t> – </a:t>
          </a:r>
          <a:r>
            <a:rPr lang="tr-TR"/>
            <a:t>uluslararası pazarlar için yeni ürün/hizmet geliştirme</a:t>
          </a:r>
          <a:endParaRPr lang="en-US"/>
        </a:p>
      </dgm:t>
    </dgm:pt>
    <dgm:pt modelId="{502913BF-6463-4786-8196-D65C4B39103D}" type="parTrans" cxnId="{33D1E5EC-27FB-4382-9FCF-CBBF8F97E6E1}">
      <dgm:prSet/>
      <dgm:spPr/>
      <dgm:t>
        <a:bodyPr/>
        <a:lstStyle/>
        <a:p>
          <a:endParaRPr lang="en-US"/>
        </a:p>
      </dgm:t>
    </dgm:pt>
    <dgm:pt modelId="{1E0AA618-142E-4D75-9ECA-A478F6DD95E9}" type="sibTrans" cxnId="{33D1E5EC-27FB-4382-9FCF-CBBF8F97E6E1}">
      <dgm:prSet/>
      <dgm:spPr/>
      <dgm:t>
        <a:bodyPr/>
        <a:lstStyle/>
        <a:p>
          <a:endParaRPr lang="en-US"/>
        </a:p>
      </dgm:t>
    </dgm:pt>
    <dgm:pt modelId="{276E0701-D56A-4F20-B889-954EF141C7D5}" type="pres">
      <dgm:prSet presAssocID="{AF03CE96-C479-4C25-A5E0-081D5918722A}" presName="hierChild1" presStyleCnt="0">
        <dgm:presLayoutVars>
          <dgm:chPref val="1"/>
          <dgm:dir/>
          <dgm:animOne val="branch"/>
          <dgm:animLvl val="lvl"/>
          <dgm:resizeHandles/>
        </dgm:presLayoutVars>
      </dgm:prSet>
      <dgm:spPr/>
    </dgm:pt>
    <dgm:pt modelId="{D71D9ACD-B6CC-4387-B00D-7E1ACB5D1AEE}" type="pres">
      <dgm:prSet presAssocID="{3EF05532-538D-465C-A7A8-94487D39E349}" presName="hierRoot1" presStyleCnt="0"/>
      <dgm:spPr/>
    </dgm:pt>
    <dgm:pt modelId="{F49E2015-8441-4C1B-B48D-2EB291DE82E9}" type="pres">
      <dgm:prSet presAssocID="{3EF05532-538D-465C-A7A8-94487D39E349}" presName="composite" presStyleCnt="0"/>
      <dgm:spPr/>
    </dgm:pt>
    <dgm:pt modelId="{692EA5A5-60D4-4BB0-B554-179E975197C3}" type="pres">
      <dgm:prSet presAssocID="{3EF05532-538D-465C-A7A8-94487D39E349}" presName="background" presStyleLbl="node0" presStyleIdx="0" presStyleCnt="3"/>
      <dgm:spPr/>
    </dgm:pt>
    <dgm:pt modelId="{C3E50421-5C6D-4BF1-BFE6-219E1F2E6208}" type="pres">
      <dgm:prSet presAssocID="{3EF05532-538D-465C-A7A8-94487D39E349}" presName="text" presStyleLbl="fgAcc0" presStyleIdx="0" presStyleCnt="3">
        <dgm:presLayoutVars>
          <dgm:chPref val="3"/>
        </dgm:presLayoutVars>
      </dgm:prSet>
      <dgm:spPr/>
    </dgm:pt>
    <dgm:pt modelId="{CE9FC318-658F-4925-931E-B86F05EB6C3A}" type="pres">
      <dgm:prSet presAssocID="{3EF05532-538D-465C-A7A8-94487D39E349}" presName="hierChild2" presStyleCnt="0"/>
      <dgm:spPr/>
    </dgm:pt>
    <dgm:pt modelId="{86F143B8-DD7D-47F9-BE3D-14E6016DCAE5}" type="pres">
      <dgm:prSet presAssocID="{A6EB5487-E70F-44AF-8F91-12CAC60117F3}" presName="hierRoot1" presStyleCnt="0"/>
      <dgm:spPr/>
    </dgm:pt>
    <dgm:pt modelId="{E68E2221-F3E4-4CDA-B5F1-55AEAEB58E47}" type="pres">
      <dgm:prSet presAssocID="{A6EB5487-E70F-44AF-8F91-12CAC60117F3}" presName="composite" presStyleCnt="0"/>
      <dgm:spPr/>
    </dgm:pt>
    <dgm:pt modelId="{FA827A0C-32E6-4116-B0A5-1265D4E7A94A}" type="pres">
      <dgm:prSet presAssocID="{A6EB5487-E70F-44AF-8F91-12CAC60117F3}" presName="background" presStyleLbl="node0" presStyleIdx="1" presStyleCnt="3"/>
      <dgm:spPr/>
    </dgm:pt>
    <dgm:pt modelId="{2F3AE0BA-EEBF-4B42-A988-4021E9EEC716}" type="pres">
      <dgm:prSet presAssocID="{A6EB5487-E70F-44AF-8F91-12CAC60117F3}" presName="text" presStyleLbl="fgAcc0" presStyleIdx="1" presStyleCnt="3">
        <dgm:presLayoutVars>
          <dgm:chPref val="3"/>
        </dgm:presLayoutVars>
      </dgm:prSet>
      <dgm:spPr/>
    </dgm:pt>
    <dgm:pt modelId="{3D9BF649-F773-425A-85AE-6413D35EDE01}" type="pres">
      <dgm:prSet presAssocID="{A6EB5487-E70F-44AF-8F91-12CAC60117F3}" presName="hierChild2" presStyleCnt="0"/>
      <dgm:spPr/>
    </dgm:pt>
    <dgm:pt modelId="{4C0A1040-CE70-4C50-9FF2-5C1719F965E2}" type="pres">
      <dgm:prSet presAssocID="{3D34BE25-E05F-4363-9730-120EEFC06E94}" presName="hierRoot1" presStyleCnt="0"/>
      <dgm:spPr/>
    </dgm:pt>
    <dgm:pt modelId="{B6FF271D-D535-4ABD-8927-3853DD4FF442}" type="pres">
      <dgm:prSet presAssocID="{3D34BE25-E05F-4363-9730-120EEFC06E94}" presName="composite" presStyleCnt="0"/>
      <dgm:spPr/>
    </dgm:pt>
    <dgm:pt modelId="{24D7D002-FBD2-4258-A58A-F20ABA938FC8}" type="pres">
      <dgm:prSet presAssocID="{3D34BE25-E05F-4363-9730-120EEFC06E94}" presName="background" presStyleLbl="node0" presStyleIdx="2" presStyleCnt="3"/>
      <dgm:spPr/>
    </dgm:pt>
    <dgm:pt modelId="{FF1DE380-C7E1-4C98-909B-64D0B1C6C7B2}" type="pres">
      <dgm:prSet presAssocID="{3D34BE25-E05F-4363-9730-120EEFC06E94}" presName="text" presStyleLbl="fgAcc0" presStyleIdx="2" presStyleCnt="3">
        <dgm:presLayoutVars>
          <dgm:chPref val="3"/>
        </dgm:presLayoutVars>
      </dgm:prSet>
      <dgm:spPr/>
    </dgm:pt>
    <dgm:pt modelId="{5D1077DF-CB52-4CDC-A8AD-099FC429A795}" type="pres">
      <dgm:prSet presAssocID="{3D34BE25-E05F-4363-9730-120EEFC06E94}" presName="hierChild2" presStyleCnt="0"/>
      <dgm:spPr/>
    </dgm:pt>
  </dgm:ptLst>
  <dgm:cxnLst>
    <dgm:cxn modelId="{14CFB71E-46F6-4A7F-95A7-7992127B0E6D}" srcId="{AF03CE96-C479-4C25-A5E0-081D5918722A}" destId="{A6EB5487-E70F-44AF-8F91-12CAC60117F3}" srcOrd="1" destOrd="0" parTransId="{F5571CDF-045A-493A-BB09-C52F36DFECBE}" sibTransId="{4CE3B68E-1746-41E0-8D92-4BD9D8282B23}"/>
    <dgm:cxn modelId="{300FD75F-9879-4BA9-8B10-B0F716017CCD}" type="presOf" srcId="{3D34BE25-E05F-4363-9730-120EEFC06E94}" destId="{FF1DE380-C7E1-4C98-909B-64D0B1C6C7B2}" srcOrd="0" destOrd="0" presId="urn:microsoft.com/office/officeart/2005/8/layout/hierarchy1"/>
    <dgm:cxn modelId="{A05E1760-F0BC-4F7C-AACB-EA05EF3E1DA6}" type="presOf" srcId="{AF03CE96-C479-4C25-A5E0-081D5918722A}" destId="{276E0701-D56A-4F20-B889-954EF141C7D5}" srcOrd="0" destOrd="0" presId="urn:microsoft.com/office/officeart/2005/8/layout/hierarchy1"/>
    <dgm:cxn modelId="{3895E86E-5D31-45FE-9608-D57C4AEC7580}" srcId="{AF03CE96-C479-4C25-A5E0-081D5918722A}" destId="{3EF05532-538D-465C-A7A8-94487D39E349}" srcOrd="0" destOrd="0" parTransId="{AC1E7BEC-185F-4E87-BCA4-81E24FE758EF}" sibTransId="{2AEF3469-CD90-4DE3-B37C-189686D9BDB0}"/>
    <dgm:cxn modelId="{560B2492-99A4-4B0A-8DE7-198F005553EF}" type="presOf" srcId="{A6EB5487-E70F-44AF-8F91-12CAC60117F3}" destId="{2F3AE0BA-EEBF-4B42-A988-4021E9EEC716}" srcOrd="0" destOrd="0" presId="urn:microsoft.com/office/officeart/2005/8/layout/hierarchy1"/>
    <dgm:cxn modelId="{95E43BCC-DFB8-4773-BDC9-92CB7790E53A}" type="presOf" srcId="{3EF05532-538D-465C-A7A8-94487D39E349}" destId="{C3E50421-5C6D-4BF1-BFE6-219E1F2E6208}" srcOrd="0" destOrd="0" presId="urn:microsoft.com/office/officeart/2005/8/layout/hierarchy1"/>
    <dgm:cxn modelId="{33D1E5EC-27FB-4382-9FCF-CBBF8F97E6E1}" srcId="{AF03CE96-C479-4C25-A5E0-081D5918722A}" destId="{3D34BE25-E05F-4363-9730-120EEFC06E94}" srcOrd="2" destOrd="0" parTransId="{502913BF-6463-4786-8196-D65C4B39103D}" sibTransId="{1E0AA618-142E-4D75-9ECA-A478F6DD95E9}"/>
    <dgm:cxn modelId="{9A41944D-3E14-4E31-9DD8-A47214F56292}" type="presParOf" srcId="{276E0701-D56A-4F20-B889-954EF141C7D5}" destId="{D71D9ACD-B6CC-4387-B00D-7E1ACB5D1AEE}" srcOrd="0" destOrd="0" presId="urn:microsoft.com/office/officeart/2005/8/layout/hierarchy1"/>
    <dgm:cxn modelId="{85877329-B376-4969-95FC-ED396CC21AC2}" type="presParOf" srcId="{D71D9ACD-B6CC-4387-B00D-7E1ACB5D1AEE}" destId="{F49E2015-8441-4C1B-B48D-2EB291DE82E9}" srcOrd="0" destOrd="0" presId="urn:microsoft.com/office/officeart/2005/8/layout/hierarchy1"/>
    <dgm:cxn modelId="{95572798-3FCB-4A56-B836-59C292A03D09}" type="presParOf" srcId="{F49E2015-8441-4C1B-B48D-2EB291DE82E9}" destId="{692EA5A5-60D4-4BB0-B554-179E975197C3}" srcOrd="0" destOrd="0" presId="urn:microsoft.com/office/officeart/2005/8/layout/hierarchy1"/>
    <dgm:cxn modelId="{7358C493-105B-45DC-AD78-CBA6F37D4181}" type="presParOf" srcId="{F49E2015-8441-4C1B-B48D-2EB291DE82E9}" destId="{C3E50421-5C6D-4BF1-BFE6-219E1F2E6208}" srcOrd="1" destOrd="0" presId="urn:microsoft.com/office/officeart/2005/8/layout/hierarchy1"/>
    <dgm:cxn modelId="{69B124A2-B8FB-4A09-A7C0-B650A818A681}" type="presParOf" srcId="{D71D9ACD-B6CC-4387-B00D-7E1ACB5D1AEE}" destId="{CE9FC318-658F-4925-931E-B86F05EB6C3A}" srcOrd="1" destOrd="0" presId="urn:microsoft.com/office/officeart/2005/8/layout/hierarchy1"/>
    <dgm:cxn modelId="{0BF64DD5-FEF2-4747-89BB-E53CE5F387D8}" type="presParOf" srcId="{276E0701-D56A-4F20-B889-954EF141C7D5}" destId="{86F143B8-DD7D-47F9-BE3D-14E6016DCAE5}" srcOrd="1" destOrd="0" presId="urn:microsoft.com/office/officeart/2005/8/layout/hierarchy1"/>
    <dgm:cxn modelId="{E752E5F9-714A-4399-A435-E3BCE82A1DB9}" type="presParOf" srcId="{86F143B8-DD7D-47F9-BE3D-14E6016DCAE5}" destId="{E68E2221-F3E4-4CDA-B5F1-55AEAEB58E47}" srcOrd="0" destOrd="0" presId="urn:microsoft.com/office/officeart/2005/8/layout/hierarchy1"/>
    <dgm:cxn modelId="{AC573BF7-B712-4656-AE1D-6F4D0A6A6AC1}" type="presParOf" srcId="{E68E2221-F3E4-4CDA-B5F1-55AEAEB58E47}" destId="{FA827A0C-32E6-4116-B0A5-1265D4E7A94A}" srcOrd="0" destOrd="0" presId="urn:microsoft.com/office/officeart/2005/8/layout/hierarchy1"/>
    <dgm:cxn modelId="{00B92D90-1234-4B20-A312-07B791A10A20}" type="presParOf" srcId="{E68E2221-F3E4-4CDA-B5F1-55AEAEB58E47}" destId="{2F3AE0BA-EEBF-4B42-A988-4021E9EEC716}" srcOrd="1" destOrd="0" presId="urn:microsoft.com/office/officeart/2005/8/layout/hierarchy1"/>
    <dgm:cxn modelId="{6BD41B00-111F-4B67-AF01-48A7808A2CF4}" type="presParOf" srcId="{86F143B8-DD7D-47F9-BE3D-14E6016DCAE5}" destId="{3D9BF649-F773-425A-85AE-6413D35EDE01}" srcOrd="1" destOrd="0" presId="urn:microsoft.com/office/officeart/2005/8/layout/hierarchy1"/>
    <dgm:cxn modelId="{C50D18FA-CF15-480B-A1ED-EADDDDEBE0C4}" type="presParOf" srcId="{276E0701-D56A-4F20-B889-954EF141C7D5}" destId="{4C0A1040-CE70-4C50-9FF2-5C1719F965E2}" srcOrd="2" destOrd="0" presId="urn:microsoft.com/office/officeart/2005/8/layout/hierarchy1"/>
    <dgm:cxn modelId="{A461D562-140C-4BFD-9AB3-1E2D438DEEB5}" type="presParOf" srcId="{4C0A1040-CE70-4C50-9FF2-5C1719F965E2}" destId="{B6FF271D-D535-4ABD-8927-3853DD4FF442}" srcOrd="0" destOrd="0" presId="urn:microsoft.com/office/officeart/2005/8/layout/hierarchy1"/>
    <dgm:cxn modelId="{4F5173F8-51D7-4CC0-A9D4-B03A3B953966}" type="presParOf" srcId="{B6FF271D-D535-4ABD-8927-3853DD4FF442}" destId="{24D7D002-FBD2-4258-A58A-F20ABA938FC8}" srcOrd="0" destOrd="0" presId="urn:microsoft.com/office/officeart/2005/8/layout/hierarchy1"/>
    <dgm:cxn modelId="{EB48791A-A34C-4F90-BDE8-8C98F73639EE}" type="presParOf" srcId="{B6FF271D-D535-4ABD-8927-3853DD4FF442}" destId="{FF1DE380-C7E1-4C98-909B-64D0B1C6C7B2}" srcOrd="1" destOrd="0" presId="urn:microsoft.com/office/officeart/2005/8/layout/hierarchy1"/>
    <dgm:cxn modelId="{6A33B002-A9D0-4505-8BA5-680DFE3A0B7C}" type="presParOf" srcId="{4C0A1040-CE70-4C50-9FF2-5C1719F965E2}" destId="{5D1077DF-CB52-4CDC-A8AD-099FC429A795}"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2.xml><?xml version="1.0" encoding="utf-8"?>
<dgm:dataModel xmlns:dgm="http://schemas.openxmlformats.org/drawingml/2006/diagram" xmlns:a="http://schemas.openxmlformats.org/drawingml/2006/main">
  <dgm:ptLst>
    <dgm:pt modelId="{392C2F04-5857-4D39-9F36-071E7CC6E79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54D1DABC-421F-4025-B77A-9938789F22B3}">
      <dgm:prSet/>
      <dgm:spPr/>
      <dgm:t>
        <a:bodyPr/>
        <a:lstStyle/>
        <a:p>
          <a:r>
            <a:rPr lang="tr-TR"/>
            <a:t>Talebe dayalı fiyatlandırma</a:t>
          </a:r>
          <a:endParaRPr lang="en-US"/>
        </a:p>
      </dgm:t>
    </dgm:pt>
    <dgm:pt modelId="{E0F4062B-6FAC-40AF-B7C4-EACEAFFFF7B3}" type="parTrans" cxnId="{C25917E1-69AD-4C51-B585-CC6E5B82CFD3}">
      <dgm:prSet/>
      <dgm:spPr/>
      <dgm:t>
        <a:bodyPr/>
        <a:lstStyle/>
        <a:p>
          <a:endParaRPr lang="en-US"/>
        </a:p>
      </dgm:t>
    </dgm:pt>
    <dgm:pt modelId="{CEFDB520-6450-47A5-8E44-479679383B56}" type="sibTrans" cxnId="{C25917E1-69AD-4C51-B585-CC6E5B82CFD3}">
      <dgm:prSet/>
      <dgm:spPr/>
      <dgm:t>
        <a:bodyPr/>
        <a:lstStyle/>
        <a:p>
          <a:endParaRPr lang="en-US"/>
        </a:p>
      </dgm:t>
    </dgm:pt>
    <dgm:pt modelId="{22A59C1D-BB4E-4E7B-A74E-975DA1D072FD}">
      <dgm:prSet/>
      <dgm:spPr/>
      <dgm:t>
        <a:bodyPr/>
        <a:lstStyle/>
        <a:p>
          <a:r>
            <a:rPr lang="tr-TR"/>
            <a:t>Rekabete dayalı fiyatlandırma</a:t>
          </a:r>
          <a:endParaRPr lang="en-US"/>
        </a:p>
      </dgm:t>
    </dgm:pt>
    <dgm:pt modelId="{F372AF16-FCAC-4B81-AFBB-3FB77E19B957}" type="parTrans" cxnId="{DC375936-6524-48B5-9071-037B99C84A52}">
      <dgm:prSet/>
      <dgm:spPr/>
      <dgm:t>
        <a:bodyPr/>
        <a:lstStyle/>
        <a:p>
          <a:endParaRPr lang="en-US"/>
        </a:p>
      </dgm:t>
    </dgm:pt>
    <dgm:pt modelId="{C5383257-E7E2-474E-AAE5-A413A8CACD31}" type="sibTrans" cxnId="{DC375936-6524-48B5-9071-037B99C84A52}">
      <dgm:prSet/>
      <dgm:spPr/>
      <dgm:t>
        <a:bodyPr/>
        <a:lstStyle/>
        <a:p>
          <a:endParaRPr lang="en-US"/>
        </a:p>
      </dgm:t>
    </dgm:pt>
    <dgm:pt modelId="{00D03734-A632-4D6E-85E3-0B2833D20DA4}">
      <dgm:prSet/>
      <dgm:spPr/>
      <dgm:t>
        <a:bodyPr/>
        <a:lstStyle/>
        <a:p>
          <a:r>
            <a:rPr lang="tr-TR"/>
            <a:t>Maliyete dayalı fiyatlandırma</a:t>
          </a:r>
          <a:endParaRPr lang="en-US"/>
        </a:p>
      </dgm:t>
    </dgm:pt>
    <dgm:pt modelId="{E79268E2-A594-42C4-934F-6C1CC3B80659}" type="parTrans" cxnId="{483993D6-14E7-4854-B988-4187913F41E0}">
      <dgm:prSet/>
      <dgm:spPr/>
      <dgm:t>
        <a:bodyPr/>
        <a:lstStyle/>
        <a:p>
          <a:endParaRPr lang="en-US"/>
        </a:p>
      </dgm:t>
    </dgm:pt>
    <dgm:pt modelId="{6C062ED4-C3E7-4A40-9480-92171D9BF921}" type="sibTrans" cxnId="{483993D6-14E7-4854-B988-4187913F41E0}">
      <dgm:prSet/>
      <dgm:spPr/>
      <dgm:t>
        <a:bodyPr/>
        <a:lstStyle/>
        <a:p>
          <a:endParaRPr lang="en-US"/>
        </a:p>
      </dgm:t>
    </dgm:pt>
    <dgm:pt modelId="{147DE7AB-AC86-45A2-B67F-89288AEFBF18}">
      <dgm:prSet/>
      <dgm:spPr/>
      <dgm:t>
        <a:bodyPr/>
        <a:lstStyle/>
        <a:p>
          <a:r>
            <a:rPr lang="tr-TR"/>
            <a:t>Psikolojik fiyatlandırma</a:t>
          </a:r>
          <a:endParaRPr lang="en-US"/>
        </a:p>
      </dgm:t>
    </dgm:pt>
    <dgm:pt modelId="{11333586-4BF5-425A-BA8D-F8D0E055A72F}" type="parTrans" cxnId="{7D1BFC82-A1FC-4AFD-9511-6F76646DA808}">
      <dgm:prSet/>
      <dgm:spPr/>
      <dgm:t>
        <a:bodyPr/>
        <a:lstStyle/>
        <a:p>
          <a:endParaRPr lang="en-US"/>
        </a:p>
      </dgm:t>
    </dgm:pt>
    <dgm:pt modelId="{D355ABEA-A250-41EE-860F-881EAEED1523}" type="sibTrans" cxnId="{7D1BFC82-A1FC-4AFD-9511-6F76646DA808}">
      <dgm:prSet/>
      <dgm:spPr/>
      <dgm:t>
        <a:bodyPr/>
        <a:lstStyle/>
        <a:p>
          <a:endParaRPr lang="en-US"/>
        </a:p>
      </dgm:t>
    </dgm:pt>
    <dgm:pt modelId="{24CCECF3-33DD-40BC-8353-9CE7FCD7B416}" type="pres">
      <dgm:prSet presAssocID="{392C2F04-5857-4D39-9F36-071E7CC6E790}" presName="linear" presStyleCnt="0">
        <dgm:presLayoutVars>
          <dgm:animLvl val="lvl"/>
          <dgm:resizeHandles val="exact"/>
        </dgm:presLayoutVars>
      </dgm:prSet>
      <dgm:spPr/>
    </dgm:pt>
    <dgm:pt modelId="{08C31D9D-8830-49F6-9F74-3F76A1564EE8}" type="pres">
      <dgm:prSet presAssocID="{54D1DABC-421F-4025-B77A-9938789F22B3}" presName="parentText" presStyleLbl="node1" presStyleIdx="0" presStyleCnt="4">
        <dgm:presLayoutVars>
          <dgm:chMax val="0"/>
          <dgm:bulletEnabled val="1"/>
        </dgm:presLayoutVars>
      </dgm:prSet>
      <dgm:spPr/>
    </dgm:pt>
    <dgm:pt modelId="{19AEC7FA-470F-4D2B-A442-FE4B65CEFC9F}" type="pres">
      <dgm:prSet presAssocID="{CEFDB520-6450-47A5-8E44-479679383B56}" presName="spacer" presStyleCnt="0"/>
      <dgm:spPr/>
    </dgm:pt>
    <dgm:pt modelId="{65DE3163-407B-4A65-9896-C0B4A28D1E2D}" type="pres">
      <dgm:prSet presAssocID="{22A59C1D-BB4E-4E7B-A74E-975DA1D072FD}" presName="parentText" presStyleLbl="node1" presStyleIdx="1" presStyleCnt="4">
        <dgm:presLayoutVars>
          <dgm:chMax val="0"/>
          <dgm:bulletEnabled val="1"/>
        </dgm:presLayoutVars>
      </dgm:prSet>
      <dgm:spPr/>
    </dgm:pt>
    <dgm:pt modelId="{DC5986E2-B26D-4E7F-BC21-3C3587F9E0D1}" type="pres">
      <dgm:prSet presAssocID="{C5383257-E7E2-474E-AAE5-A413A8CACD31}" presName="spacer" presStyleCnt="0"/>
      <dgm:spPr/>
    </dgm:pt>
    <dgm:pt modelId="{1B5F3EE2-C9CA-4042-86DF-FC9D0FFF332B}" type="pres">
      <dgm:prSet presAssocID="{00D03734-A632-4D6E-85E3-0B2833D20DA4}" presName="parentText" presStyleLbl="node1" presStyleIdx="2" presStyleCnt="4">
        <dgm:presLayoutVars>
          <dgm:chMax val="0"/>
          <dgm:bulletEnabled val="1"/>
        </dgm:presLayoutVars>
      </dgm:prSet>
      <dgm:spPr/>
    </dgm:pt>
    <dgm:pt modelId="{3155AED7-8CD3-4C84-8122-A01D738085F2}" type="pres">
      <dgm:prSet presAssocID="{6C062ED4-C3E7-4A40-9480-92171D9BF921}" presName="spacer" presStyleCnt="0"/>
      <dgm:spPr/>
    </dgm:pt>
    <dgm:pt modelId="{547D2053-7322-40A8-91A4-465A3360ECB8}" type="pres">
      <dgm:prSet presAssocID="{147DE7AB-AC86-45A2-B67F-89288AEFBF18}" presName="parentText" presStyleLbl="node1" presStyleIdx="3" presStyleCnt="4">
        <dgm:presLayoutVars>
          <dgm:chMax val="0"/>
          <dgm:bulletEnabled val="1"/>
        </dgm:presLayoutVars>
      </dgm:prSet>
      <dgm:spPr/>
    </dgm:pt>
  </dgm:ptLst>
  <dgm:cxnLst>
    <dgm:cxn modelId="{DC375936-6524-48B5-9071-037B99C84A52}" srcId="{392C2F04-5857-4D39-9F36-071E7CC6E790}" destId="{22A59C1D-BB4E-4E7B-A74E-975DA1D072FD}" srcOrd="1" destOrd="0" parTransId="{F372AF16-FCAC-4B81-AFBB-3FB77E19B957}" sibTransId="{C5383257-E7E2-474E-AAE5-A413A8CACD31}"/>
    <dgm:cxn modelId="{68ACB944-C26E-4FCE-938E-01CF5064C6A8}" type="presOf" srcId="{22A59C1D-BB4E-4E7B-A74E-975DA1D072FD}" destId="{65DE3163-407B-4A65-9896-C0B4A28D1E2D}" srcOrd="0" destOrd="0" presId="urn:microsoft.com/office/officeart/2005/8/layout/vList2"/>
    <dgm:cxn modelId="{BB5F6845-1948-4086-9D1F-1BA025248001}" type="presOf" srcId="{00D03734-A632-4D6E-85E3-0B2833D20DA4}" destId="{1B5F3EE2-C9CA-4042-86DF-FC9D0FFF332B}" srcOrd="0" destOrd="0" presId="urn:microsoft.com/office/officeart/2005/8/layout/vList2"/>
    <dgm:cxn modelId="{4CAAB565-8713-4225-BD7E-E89669161744}" type="presOf" srcId="{392C2F04-5857-4D39-9F36-071E7CC6E790}" destId="{24CCECF3-33DD-40BC-8353-9CE7FCD7B416}" srcOrd="0" destOrd="0" presId="urn:microsoft.com/office/officeart/2005/8/layout/vList2"/>
    <dgm:cxn modelId="{3B218878-9336-4139-A061-4D20133AAE7D}" type="presOf" srcId="{54D1DABC-421F-4025-B77A-9938789F22B3}" destId="{08C31D9D-8830-49F6-9F74-3F76A1564EE8}" srcOrd="0" destOrd="0" presId="urn:microsoft.com/office/officeart/2005/8/layout/vList2"/>
    <dgm:cxn modelId="{7D1BFC82-A1FC-4AFD-9511-6F76646DA808}" srcId="{392C2F04-5857-4D39-9F36-071E7CC6E790}" destId="{147DE7AB-AC86-45A2-B67F-89288AEFBF18}" srcOrd="3" destOrd="0" parTransId="{11333586-4BF5-425A-BA8D-F8D0E055A72F}" sibTransId="{D355ABEA-A250-41EE-860F-881EAEED1523}"/>
    <dgm:cxn modelId="{747026A4-0639-442D-B6FD-3109773D2FA8}" type="presOf" srcId="{147DE7AB-AC86-45A2-B67F-89288AEFBF18}" destId="{547D2053-7322-40A8-91A4-465A3360ECB8}" srcOrd="0" destOrd="0" presId="urn:microsoft.com/office/officeart/2005/8/layout/vList2"/>
    <dgm:cxn modelId="{483993D6-14E7-4854-B988-4187913F41E0}" srcId="{392C2F04-5857-4D39-9F36-071E7CC6E790}" destId="{00D03734-A632-4D6E-85E3-0B2833D20DA4}" srcOrd="2" destOrd="0" parTransId="{E79268E2-A594-42C4-934F-6C1CC3B80659}" sibTransId="{6C062ED4-C3E7-4A40-9480-92171D9BF921}"/>
    <dgm:cxn modelId="{C25917E1-69AD-4C51-B585-CC6E5B82CFD3}" srcId="{392C2F04-5857-4D39-9F36-071E7CC6E790}" destId="{54D1DABC-421F-4025-B77A-9938789F22B3}" srcOrd="0" destOrd="0" parTransId="{E0F4062B-6FAC-40AF-B7C4-EACEAFFFF7B3}" sibTransId="{CEFDB520-6450-47A5-8E44-479679383B56}"/>
    <dgm:cxn modelId="{787C0C3D-5962-4C1F-A5B1-71B0BE739660}" type="presParOf" srcId="{24CCECF3-33DD-40BC-8353-9CE7FCD7B416}" destId="{08C31D9D-8830-49F6-9F74-3F76A1564EE8}" srcOrd="0" destOrd="0" presId="urn:microsoft.com/office/officeart/2005/8/layout/vList2"/>
    <dgm:cxn modelId="{B787D5F0-6F30-4062-9440-37DA61430F33}" type="presParOf" srcId="{24CCECF3-33DD-40BC-8353-9CE7FCD7B416}" destId="{19AEC7FA-470F-4D2B-A442-FE4B65CEFC9F}" srcOrd="1" destOrd="0" presId="urn:microsoft.com/office/officeart/2005/8/layout/vList2"/>
    <dgm:cxn modelId="{D954A31C-0945-4C3F-80CA-2002F4D90375}" type="presParOf" srcId="{24CCECF3-33DD-40BC-8353-9CE7FCD7B416}" destId="{65DE3163-407B-4A65-9896-C0B4A28D1E2D}" srcOrd="2" destOrd="0" presId="urn:microsoft.com/office/officeart/2005/8/layout/vList2"/>
    <dgm:cxn modelId="{E578D876-1435-4CBC-8440-A733EED58A68}" type="presParOf" srcId="{24CCECF3-33DD-40BC-8353-9CE7FCD7B416}" destId="{DC5986E2-B26D-4E7F-BC21-3C3587F9E0D1}" srcOrd="3" destOrd="0" presId="urn:microsoft.com/office/officeart/2005/8/layout/vList2"/>
    <dgm:cxn modelId="{4059D73A-0185-4165-8660-46982CCB49E4}" type="presParOf" srcId="{24CCECF3-33DD-40BC-8353-9CE7FCD7B416}" destId="{1B5F3EE2-C9CA-4042-86DF-FC9D0FFF332B}" srcOrd="4" destOrd="0" presId="urn:microsoft.com/office/officeart/2005/8/layout/vList2"/>
    <dgm:cxn modelId="{C23EFF9F-4284-4228-9BA0-9F05798A0F09}" type="presParOf" srcId="{24CCECF3-33DD-40BC-8353-9CE7FCD7B416}" destId="{3155AED7-8CD3-4C84-8122-A01D738085F2}" srcOrd="5" destOrd="0" presId="urn:microsoft.com/office/officeart/2005/8/layout/vList2"/>
    <dgm:cxn modelId="{6FB88871-50BB-4350-A360-B3F77B5AE9C5}" type="presParOf" srcId="{24CCECF3-33DD-40BC-8353-9CE7FCD7B416}" destId="{547D2053-7322-40A8-91A4-465A3360ECB8}"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3.xml><?xml version="1.0" encoding="utf-8"?>
<dgm:dataModel xmlns:dgm="http://schemas.openxmlformats.org/drawingml/2006/diagram" xmlns:a="http://schemas.openxmlformats.org/drawingml/2006/main">
  <dgm:ptLst>
    <dgm:pt modelId="{9C9F186C-06DD-4C3F-980C-FF9851A5194E}" type="doc">
      <dgm:prSet loTypeId="urn:microsoft.com/office/officeart/2005/8/layout/hList1" loCatId="list" qsTypeId="urn:microsoft.com/office/officeart/2005/8/quickstyle/simple1" qsCatId="simple" csTypeId="urn:microsoft.com/office/officeart/2005/8/colors/accent1_2" csCatId="accent1"/>
      <dgm:spPr/>
      <dgm:t>
        <a:bodyPr/>
        <a:lstStyle/>
        <a:p>
          <a:endParaRPr lang="en-US"/>
        </a:p>
      </dgm:t>
    </dgm:pt>
    <dgm:pt modelId="{9B202A6A-2C20-4281-92B7-96113E1F0912}">
      <dgm:prSet/>
      <dgm:spPr/>
      <dgm:t>
        <a:bodyPr/>
        <a:lstStyle/>
        <a:p>
          <a:r>
            <a:rPr lang="tr-TR"/>
            <a:t>Yöneticiler mutlaka fiyatlandırma amaçlarını belirlemelidir.</a:t>
          </a:r>
          <a:endParaRPr lang="en-US"/>
        </a:p>
      </dgm:t>
    </dgm:pt>
    <dgm:pt modelId="{00BF890D-3201-49C6-B539-CF616778CAED}" type="parTrans" cxnId="{4B7EB458-09DE-43E9-AC29-BCDFB62DE2C4}">
      <dgm:prSet/>
      <dgm:spPr/>
      <dgm:t>
        <a:bodyPr/>
        <a:lstStyle/>
        <a:p>
          <a:endParaRPr lang="en-US"/>
        </a:p>
      </dgm:t>
    </dgm:pt>
    <dgm:pt modelId="{9A832CA3-1CA4-4153-A5FA-2A7A686E150E}" type="sibTrans" cxnId="{4B7EB458-09DE-43E9-AC29-BCDFB62DE2C4}">
      <dgm:prSet/>
      <dgm:spPr/>
      <dgm:t>
        <a:bodyPr/>
        <a:lstStyle/>
        <a:p>
          <a:endParaRPr lang="en-US"/>
        </a:p>
      </dgm:t>
    </dgm:pt>
    <dgm:pt modelId="{B5D0194A-500A-483F-A88B-EBD24C32DFD1}">
      <dgm:prSet/>
      <dgm:spPr/>
      <dgm:t>
        <a:bodyPr/>
        <a:lstStyle/>
        <a:p>
          <a:r>
            <a:rPr lang="tr-TR"/>
            <a:t>Satışlar ve Pazar payı</a:t>
          </a:r>
          <a:endParaRPr lang="en-US"/>
        </a:p>
      </dgm:t>
    </dgm:pt>
    <dgm:pt modelId="{A361E3A7-9D7F-4CBA-B183-73B013D78375}" type="parTrans" cxnId="{2DE7BF53-9E84-44BF-B2A3-AF6CAC48B579}">
      <dgm:prSet/>
      <dgm:spPr/>
      <dgm:t>
        <a:bodyPr/>
        <a:lstStyle/>
        <a:p>
          <a:endParaRPr lang="en-US"/>
        </a:p>
      </dgm:t>
    </dgm:pt>
    <dgm:pt modelId="{F0469F78-1E46-4EA2-8691-35DBEC892541}" type="sibTrans" cxnId="{2DE7BF53-9E84-44BF-B2A3-AF6CAC48B579}">
      <dgm:prSet/>
      <dgm:spPr/>
      <dgm:t>
        <a:bodyPr/>
        <a:lstStyle/>
        <a:p>
          <a:endParaRPr lang="en-US"/>
        </a:p>
      </dgm:t>
    </dgm:pt>
    <dgm:pt modelId="{8C32505E-F597-4FB0-832B-0F9650C7A128}">
      <dgm:prSet/>
      <dgm:spPr/>
      <dgm:t>
        <a:bodyPr/>
        <a:lstStyle/>
        <a:p>
          <a:r>
            <a:rPr lang="tr-TR"/>
            <a:t>Yatırımların geri dönüşü (</a:t>
          </a:r>
          <a:r>
            <a:rPr lang="en-US"/>
            <a:t>Return on investment</a:t>
          </a:r>
          <a:r>
            <a:rPr lang="tr-TR"/>
            <a:t>)</a:t>
          </a:r>
          <a:endParaRPr lang="en-US"/>
        </a:p>
      </dgm:t>
    </dgm:pt>
    <dgm:pt modelId="{0C8108FD-DBD2-4968-96A4-7D9164793A52}" type="parTrans" cxnId="{959F3AB6-7B5A-4831-B56A-5456186CA784}">
      <dgm:prSet/>
      <dgm:spPr/>
      <dgm:t>
        <a:bodyPr/>
        <a:lstStyle/>
        <a:p>
          <a:endParaRPr lang="en-US"/>
        </a:p>
      </dgm:t>
    </dgm:pt>
    <dgm:pt modelId="{44C1A1BC-B5C4-444C-B01A-CFF3101B9948}" type="sibTrans" cxnId="{959F3AB6-7B5A-4831-B56A-5456186CA784}">
      <dgm:prSet/>
      <dgm:spPr/>
      <dgm:t>
        <a:bodyPr/>
        <a:lstStyle/>
        <a:p>
          <a:endParaRPr lang="en-US"/>
        </a:p>
      </dgm:t>
    </dgm:pt>
    <dgm:pt modelId="{8E53DB67-E2E7-4120-AF17-23B690AFAE74}">
      <dgm:prSet/>
      <dgm:spPr/>
      <dgm:t>
        <a:bodyPr/>
        <a:lstStyle/>
        <a:p>
          <a:r>
            <a:rPr lang="tr-TR"/>
            <a:t>Buna göre de strateji seçilmelidir.</a:t>
          </a:r>
          <a:endParaRPr lang="en-US"/>
        </a:p>
      </dgm:t>
    </dgm:pt>
    <dgm:pt modelId="{A210CA9C-4CBC-41D9-B460-15DA349364C3}" type="parTrans" cxnId="{51A70584-550B-4121-8E9E-599C2F022CAA}">
      <dgm:prSet/>
      <dgm:spPr/>
      <dgm:t>
        <a:bodyPr/>
        <a:lstStyle/>
        <a:p>
          <a:endParaRPr lang="en-US"/>
        </a:p>
      </dgm:t>
    </dgm:pt>
    <dgm:pt modelId="{F893CAC6-0CE2-475F-A3F4-C9C238EA7B81}" type="sibTrans" cxnId="{51A70584-550B-4121-8E9E-599C2F022CAA}">
      <dgm:prSet/>
      <dgm:spPr/>
      <dgm:t>
        <a:bodyPr/>
        <a:lstStyle/>
        <a:p>
          <a:endParaRPr lang="en-US"/>
        </a:p>
      </dgm:t>
    </dgm:pt>
    <dgm:pt modelId="{60E8BF67-7B0E-4279-80DD-DA1DCE473D55}">
      <dgm:prSet/>
      <dgm:spPr/>
      <dgm:t>
        <a:bodyPr/>
        <a:lstStyle/>
        <a:p>
          <a:r>
            <a:rPr lang="tr-TR"/>
            <a:t>Pazarın derinliğine girme (</a:t>
          </a:r>
          <a:r>
            <a:rPr lang="en-US"/>
            <a:t>Penetration Pricing</a:t>
          </a:r>
          <a:r>
            <a:rPr lang="tr-TR"/>
            <a:t>)</a:t>
          </a:r>
          <a:endParaRPr lang="en-US"/>
        </a:p>
      </dgm:t>
    </dgm:pt>
    <dgm:pt modelId="{3A873B75-9D09-4157-8CB4-6ABC8A6F75EA}" type="parTrans" cxnId="{AFA5A40F-96FA-4BEB-8715-E4F53DF3D397}">
      <dgm:prSet/>
      <dgm:spPr/>
      <dgm:t>
        <a:bodyPr/>
        <a:lstStyle/>
        <a:p>
          <a:endParaRPr lang="en-US"/>
        </a:p>
      </dgm:t>
    </dgm:pt>
    <dgm:pt modelId="{34AEA581-CAD6-4473-A07A-4F8A797E88A7}" type="sibTrans" cxnId="{AFA5A40F-96FA-4BEB-8715-E4F53DF3D397}">
      <dgm:prSet/>
      <dgm:spPr/>
      <dgm:t>
        <a:bodyPr/>
        <a:lstStyle/>
        <a:p>
          <a:endParaRPr lang="en-US"/>
        </a:p>
      </dgm:t>
    </dgm:pt>
    <dgm:pt modelId="{CE9EFE48-3E51-4F76-AE80-7EE25E8316E9}">
      <dgm:prSet/>
      <dgm:spPr/>
      <dgm:t>
        <a:bodyPr/>
        <a:lstStyle/>
        <a:p>
          <a:r>
            <a:rPr lang="tr-TR"/>
            <a:t>Pazarın kaymağını alma (</a:t>
          </a:r>
          <a:r>
            <a:rPr lang="en-US"/>
            <a:t>Market Skimming</a:t>
          </a:r>
          <a:r>
            <a:rPr lang="tr-TR"/>
            <a:t>)</a:t>
          </a:r>
          <a:endParaRPr lang="en-US"/>
        </a:p>
      </dgm:t>
    </dgm:pt>
    <dgm:pt modelId="{34857843-A2D6-4D6E-8E6B-0BBCF2D334BD}" type="parTrans" cxnId="{1547BEDC-CE2A-4B04-8115-E1849C99063B}">
      <dgm:prSet/>
      <dgm:spPr/>
      <dgm:t>
        <a:bodyPr/>
        <a:lstStyle/>
        <a:p>
          <a:endParaRPr lang="en-US"/>
        </a:p>
      </dgm:t>
    </dgm:pt>
    <dgm:pt modelId="{C77A117F-B5CA-4661-AA22-3C350F449802}" type="sibTrans" cxnId="{1547BEDC-CE2A-4B04-8115-E1849C99063B}">
      <dgm:prSet/>
      <dgm:spPr/>
      <dgm:t>
        <a:bodyPr/>
        <a:lstStyle/>
        <a:p>
          <a:endParaRPr lang="en-US"/>
        </a:p>
      </dgm:t>
    </dgm:pt>
    <dgm:pt modelId="{C012250C-461D-4888-873F-C33F4A531C29}" type="pres">
      <dgm:prSet presAssocID="{9C9F186C-06DD-4C3F-980C-FF9851A5194E}" presName="Name0" presStyleCnt="0">
        <dgm:presLayoutVars>
          <dgm:dir/>
          <dgm:animLvl val="lvl"/>
          <dgm:resizeHandles val="exact"/>
        </dgm:presLayoutVars>
      </dgm:prSet>
      <dgm:spPr/>
    </dgm:pt>
    <dgm:pt modelId="{49C40919-62DD-46C6-8A0F-DD16152B601A}" type="pres">
      <dgm:prSet presAssocID="{9B202A6A-2C20-4281-92B7-96113E1F0912}" presName="composite" presStyleCnt="0"/>
      <dgm:spPr/>
    </dgm:pt>
    <dgm:pt modelId="{3FAEF0ED-E4F1-4D00-857C-B536B6CBC810}" type="pres">
      <dgm:prSet presAssocID="{9B202A6A-2C20-4281-92B7-96113E1F0912}" presName="parTx" presStyleLbl="alignNode1" presStyleIdx="0" presStyleCnt="2">
        <dgm:presLayoutVars>
          <dgm:chMax val="0"/>
          <dgm:chPref val="0"/>
          <dgm:bulletEnabled val="1"/>
        </dgm:presLayoutVars>
      </dgm:prSet>
      <dgm:spPr/>
    </dgm:pt>
    <dgm:pt modelId="{16836FA3-D1B2-416F-94D6-85C8398CF59F}" type="pres">
      <dgm:prSet presAssocID="{9B202A6A-2C20-4281-92B7-96113E1F0912}" presName="desTx" presStyleLbl="alignAccFollowNode1" presStyleIdx="0" presStyleCnt="2">
        <dgm:presLayoutVars>
          <dgm:bulletEnabled val="1"/>
        </dgm:presLayoutVars>
      </dgm:prSet>
      <dgm:spPr/>
    </dgm:pt>
    <dgm:pt modelId="{3BEF3AF2-630D-46E6-A692-6D26307090A9}" type="pres">
      <dgm:prSet presAssocID="{9A832CA3-1CA4-4153-A5FA-2A7A686E150E}" presName="space" presStyleCnt="0"/>
      <dgm:spPr/>
    </dgm:pt>
    <dgm:pt modelId="{3FC25CB2-CEAD-4219-A938-B0AC60C579C7}" type="pres">
      <dgm:prSet presAssocID="{8E53DB67-E2E7-4120-AF17-23B690AFAE74}" presName="composite" presStyleCnt="0"/>
      <dgm:spPr/>
    </dgm:pt>
    <dgm:pt modelId="{0058368A-B005-4E39-89AE-DBEA986F8D7F}" type="pres">
      <dgm:prSet presAssocID="{8E53DB67-E2E7-4120-AF17-23B690AFAE74}" presName="parTx" presStyleLbl="alignNode1" presStyleIdx="1" presStyleCnt="2">
        <dgm:presLayoutVars>
          <dgm:chMax val="0"/>
          <dgm:chPref val="0"/>
          <dgm:bulletEnabled val="1"/>
        </dgm:presLayoutVars>
      </dgm:prSet>
      <dgm:spPr/>
    </dgm:pt>
    <dgm:pt modelId="{74575579-B013-4835-9C6C-5DA5858119DD}" type="pres">
      <dgm:prSet presAssocID="{8E53DB67-E2E7-4120-AF17-23B690AFAE74}" presName="desTx" presStyleLbl="alignAccFollowNode1" presStyleIdx="1" presStyleCnt="2">
        <dgm:presLayoutVars>
          <dgm:bulletEnabled val="1"/>
        </dgm:presLayoutVars>
      </dgm:prSet>
      <dgm:spPr/>
    </dgm:pt>
  </dgm:ptLst>
  <dgm:cxnLst>
    <dgm:cxn modelId="{AFA5A40F-96FA-4BEB-8715-E4F53DF3D397}" srcId="{8E53DB67-E2E7-4120-AF17-23B690AFAE74}" destId="{60E8BF67-7B0E-4279-80DD-DA1DCE473D55}" srcOrd="0" destOrd="0" parTransId="{3A873B75-9D09-4157-8CB4-6ABC8A6F75EA}" sibTransId="{34AEA581-CAD6-4473-A07A-4F8A797E88A7}"/>
    <dgm:cxn modelId="{C9242135-F557-4428-813A-991E866E3C91}" type="presOf" srcId="{8C32505E-F597-4FB0-832B-0F9650C7A128}" destId="{16836FA3-D1B2-416F-94D6-85C8398CF59F}" srcOrd="0" destOrd="1" presId="urn:microsoft.com/office/officeart/2005/8/layout/hList1"/>
    <dgm:cxn modelId="{FCD3355D-1E3F-4A65-BD24-8E7C97E82C96}" type="presOf" srcId="{CE9EFE48-3E51-4F76-AE80-7EE25E8316E9}" destId="{74575579-B013-4835-9C6C-5DA5858119DD}" srcOrd="0" destOrd="1" presId="urn:microsoft.com/office/officeart/2005/8/layout/hList1"/>
    <dgm:cxn modelId="{3D20E445-E63E-4ED3-838F-D587EB3917C4}" type="presOf" srcId="{60E8BF67-7B0E-4279-80DD-DA1DCE473D55}" destId="{74575579-B013-4835-9C6C-5DA5858119DD}" srcOrd="0" destOrd="0" presId="urn:microsoft.com/office/officeart/2005/8/layout/hList1"/>
    <dgm:cxn modelId="{2DE7BF53-9E84-44BF-B2A3-AF6CAC48B579}" srcId="{9B202A6A-2C20-4281-92B7-96113E1F0912}" destId="{B5D0194A-500A-483F-A88B-EBD24C32DFD1}" srcOrd="0" destOrd="0" parTransId="{A361E3A7-9D7F-4CBA-B183-73B013D78375}" sibTransId="{F0469F78-1E46-4EA2-8691-35DBEC892541}"/>
    <dgm:cxn modelId="{4B7EB458-09DE-43E9-AC29-BCDFB62DE2C4}" srcId="{9C9F186C-06DD-4C3F-980C-FF9851A5194E}" destId="{9B202A6A-2C20-4281-92B7-96113E1F0912}" srcOrd="0" destOrd="0" parTransId="{00BF890D-3201-49C6-B539-CF616778CAED}" sibTransId="{9A832CA3-1CA4-4153-A5FA-2A7A686E150E}"/>
    <dgm:cxn modelId="{50918783-1A2F-40B9-B823-6CE5B5A6CF57}" type="presOf" srcId="{B5D0194A-500A-483F-A88B-EBD24C32DFD1}" destId="{16836FA3-D1B2-416F-94D6-85C8398CF59F}" srcOrd="0" destOrd="0" presId="urn:microsoft.com/office/officeart/2005/8/layout/hList1"/>
    <dgm:cxn modelId="{51A70584-550B-4121-8E9E-599C2F022CAA}" srcId="{9C9F186C-06DD-4C3F-980C-FF9851A5194E}" destId="{8E53DB67-E2E7-4120-AF17-23B690AFAE74}" srcOrd="1" destOrd="0" parTransId="{A210CA9C-4CBC-41D9-B460-15DA349364C3}" sibTransId="{F893CAC6-0CE2-475F-A3F4-C9C238EA7B81}"/>
    <dgm:cxn modelId="{100D9693-26F7-4A17-B1DC-8B818CCE212F}" type="presOf" srcId="{9C9F186C-06DD-4C3F-980C-FF9851A5194E}" destId="{C012250C-461D-4888-873F-C33F4A531C29}" srcOrd="0" destOrd="0" presId="urn:microsoft.com/office/officeart/2005/8/layout/hList1"/>
    <dgm:cxn modelId="{959F3AB6-7B5A-4831-B56A-5456186CA784}" srcId="{9B202A6A-2C20-4281-92B7-96113E1F0912}" destId="{8C32505E-F597-4FB0-832B-0F9650C7A128}" srcOrd="1" destOrd="0" parTransId="{0C8108FD-DBD2-4968-96A4-7D9164793A52}" sibTransId="{44C1A1BC-B5C4-444C-B01A-CFF3101B9948}"/>
    <dgm:cxn modelId="{F446B1B7-B8F3-4AB6-85F5-F55F80E17B91}" type="presOf" srcId="{8E53DB67-E2E7-4120-AF17-23B690AFAE74}" destId="{0058368A-B005-4E39-89AE-DBEA986F8D7F}" srcOrd="0" destOrd="0" presId="urn:microsoft.com/office/officeart/2005/8/layout/hList1"/>
    <dgm:cxn modelId="{1547BEDC-CE2A-4B04-8115-E1849C99063B}" srcId="{8E53DB67-E2E7-4120-AF17-23B690AFAE74}" destId="{CE9EFE48-3E51-4F76-AE80-7EE25E8316E9}" srcOrd="1" destOrd="0" parTransId="{34857843-A2D6-4D6E-8E6B-0BBCF2D334BD}" sibTransId="{C77A117F-B5CA-4661-AA22-3C350F449802}"/>
    <dgm:cxn modelId="{B0FA8FDD-6C3F-47C3-83D7-117A673A13D3}" type="presOf" srcId="{9B202A6A-2C20-4281-92B7-96113E1F0912}" destId="{3FAEF0ED-E4F1-4D00-857C-B536B6CBC810}" srcOrd="0" destOrd="0" presId="urn:microsoft.com/office/officeart/2005/8/layout/hList1"/>
    <dgm:cxn modelId="{E63476AC-19A2-4587-ADB4-B9B540A0760F}" type="presParOf" srcId="{C012250C-461D-4888-873F-C33F4A531C29}" destId="{49C40919-62DD-46C6-8A0F-DD16152B601A}" srcOrd="0" destOrd="0" presId="urn:microsoft.com/office/officeart/2005/8/layout/hList1"/>
    <dgm:cxn modelId="{46494F56-3E00-45BE-870C-52011EBE1087}" type="presParOf" srcId="{49C40919-62DD-46C6-8A0F-DD16152B601A}" destId="{3FAEF0ED-E4F1-4D00-857C-B536B6CBC810}" srcOrd="0" destOrd="0" presId="urn:microsoft.com/office/officeart/2005/8/layout/hList1"/>
    <dgm:cxn modelId="{3E2124DF-F0A4-4061-9B5C-035FE4227BF3}" type="presParOf" srcId="{49C40919-62DD-46C6-8A0F-DD16152B601A}" destId="{16836FA3-D1B2-416F-94D6-85C8398CF59F}" srcOrd="1" destOrd="0" presId="urn:microsoft.com/office/officeart/2005/8/layout/hList1"/>
    <dgm:cxn modelId="{435D06C9-530B-4F43-84E2-F22A6399A2FF}" type="presParOf" srcId="{C012250C-461D-4888-873F-C33F4A531C29}" destId="{3BEF3AF2-630D-46E6-A692-6D26307090A9}" srcOrd="1" destOrd="0" presId="urn:microsoft.com/office/officeart/2005/8/layout/hList1"/>
    <dgm:cxn modelId="{0DF5008C-ADB0-4280-8F18-06CF7C28500E}" type="presParOf" srcId="{C012250C-461D-4888-873F-C33F4A531C29}" destId="{3FC25CB2-CEAD-4219-A938-B0AC60C579C7}" srcOrd="2" destOrd="0" presId="urn:microsoft.com/office/officeart/2005/8/layout/hList1"/>
    <dgm:cxn modelId="{D72E44E0-DEEE-4142-B99B-538708E8F8AC}" type="presParOf" srcId="{3FC25CB2-CEAD-4219-A938-B0AC60C579C7}" destId="{0058368A-B005-4E39-89AE-DBEA986F8D7F}" srcOrd="0" destOrd="0" presId="urn:microsoft.com/office/officeart/2005/8/layout/hList1"/>
    <dgm:cxn modelId="{E35A4C83-03CA-44C5-904C-1890B2DF0E68}" type="presParOf" srcId="{3FC25CB2-CEAD-4219-A938-B0AC60C579C7}" destId="{74575579-B013-4835-9C6C-5DA5858119DD}"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4.xml><?xml version="1.0" encoding="utf-8"?>
<dgm:dataModel xmlns:dgm="http://schemas.openxmlformats.org/drawingml/2006/diagram" xmlns:a="http://schemas.openxmlformats.org/drawingml/2006/main">
  <dgm:ptLst>
    <dgm:pt modelId="{D3B12A25-C8C3-49D0-9991-82C66DAE3B2D}"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AFC9FB06-B507-49BB-9EB5-677FE76304DE}">
      <dgm:prSet/>
      <dgm:spPr/>
      <dgm:t>
        <a:bodyPr/>
        <a:lstStyle/>
        <a:p>
          <a:r>
            <a:rPr lang="tr-TR"/>
            <a:t>Kısıtlayıcı fiyat politikaları-tavan ve taban fiyat uygulamaları</a:t>
          </a:r>
          <a:endParaRPr lang="en-US"/>
        </a:p>
      </dgm:t>
    </dgm:pt>
    <dgm:pt modelId="{5C50CAD3-38AC-4CF1-98C8-014C5F0AC6DE}" type="parTrans" cxnId="{5AD1D312-B2F0-47BC-AE89-E15D29C70A2C}">
      <dgm:prSet/>
      <dgm:spPr/>
      <dgm:t>
        <a:bodyPr/>
        <a:lstStyle/>
        <a:p>
          <a:endParaRPr lang="en-US"/>
        </a:p>
      </dgm:t>
    </dgm:pt>
    <dgm:pt modelId="{B3ED79C5-0099-42CD-B74B-080582794455}" type="sibTrans" cxnId="{5AD1D312-B2F0-47BC-AE89-E15D29C70A2C}">
      <dgm:prSet/>
      <dgm:spPr/>
      <dgm:t>
        <a:bodyPr/>
        <a:lstStyle/>
        <a:p>
          <a:endParaRPr lang="en-US"/>
        </a:p>
      </dgm:t>
    </dgm:pt>
    <dgm:pt modelId="{7DAFEA65-E0F8-4403-8505-D6EDC7C24D51}">
      <dgm:prSet/>
      <dgm:spPr/>
      <dgm:t>
        <a:bodyPr/>
        <a:lstStyle/>
        <a:p>
          <a:r>
            <a:rPr lang="tr-TR"/>
            <a:t>Karın ülkeden dışarı çıkarılmasındaki kısıtlamalar ve fiyata olası etkileri.</a:t>
          </a:r>
          <a:endParaRPr lang="en-US"/>
        </a:p>
      </dgm:t>
    </dgm:pt>
    <dgm:pt modelId="{28EC5848-DE4D-4ED9-ACDC-17CC00686778}" type="parTrans" cxnId="{75BABFAC-FF6C-4D7F-AF5D-D7FD5E95EB61}">
      <dgm:prSet/>
      <dgm:spPr/>
      <dgm:t>
        <a:bodyPr/>
        <a:lstStyle/>
        <a:p>
          <a:endParaRPr lang="en-US"/>
        </a:p>
      </dgm:t>
    </dgm:pt>
    <dgm:pt modelId="{67743063-9CAB-4706-BE2D-4C629010006B}" type="sibTrans" cxnId="{75BABFAC-FF6C-4D7F-AF5D-D7FD5E95EB61}">
      <dgm:prSet/>
      <dgm:spPr/>
      <dgm:t>
        <a:bodyPr/>
        <a:lstStyle/>
        <a:p>
          <a:endParaRPr lang="en-US"/>
        </a:p>
      </dgm:t>
    </dgm:pt>
    <dgm:pt modelId="{D384F95E-6E72-4EA0-A25C-F289B8EF648B}" type="pres">
      <dgm:prSet presAssocID="{D3B12A25-C8C3-49D0-9991-82C66DAE3B2D}" presName="linear" presStyleCnt="0">
        <dgm:presLayoutVars>
          <dgm:animLvl val="lvl"/>
          <dgm:resizeHandles val="exact"/>
        </dgm:presLayoutVars>
      </dgm:prSet>
      <dgm:spPr/>
    </dgm:pt>
    <dgm:pt modelId="{71C2E162-54FE-4656-9C19-4B0CBD4194B7}" type="pres">
      <dgm:prSet presAssocID="{AFC9FB06-B507-49BB-9EB5-677FE76304DE}" presName="parentText" presStyleLbl="node1" presStyleIdx="0" presStyleCnt="2">
        <dgm:presLayoutVars>
          <dgm:chMax val="0"/>
          <dgm:bulletEnabled val="1"/>
        </dgm:presLayoutVars>
      </dgm:prSet>
      <dgm:spPr/>
    </dgm:pt>
    <dgm:pt modelId="{D42662A7-1E4D-4BAC-8151-64B65EAC3E8F}" type="pres">
      <dgm:prSet presAssocID="{B3ED79C5-0099-42CD-B74B-080582794455}" presName="spacer" presStyleCnt="0"/>
      <dgm:spPr/>
    </dgm:pt>
    <dgm:pt modelId="{E4E9CA05-2FE4-40D5-852C-91F22B282E87}" type="pres">
      <dgm:prSet presAssocID="{7DAFEA65-E0F8-4403-8505-D6EDC7C24D51}" presName="parentText" presStyleLbl="node1" presStyleIdx="1" presStyleCnt="2">
        <dgm:presLayoutVars>
          <dgm:chMax val="0"/>
          <dgm:bulletEnabled val="1"/>
        </dgm:presLayoutVars>
      </dgm:prSet>
      <dgm:spPr/>
    </dgm:pt>
  </dgm:ptLst>
  <dgm:cxnLst>
    <dgm:cxn modelId="{5AD1D312-B2F0-47BC-AE89-E15D29C70A2C}" srcId="{D3B12A25-C8C3-49D0-9991-82C66DAE3B2D}" destId="{AFC9FB06-B507-49BB-9EB5-677FE76304DE}" srcOrd="0" destOrd="0" parTransId="{5C50CAD3-38AC-4CF1-98C8-014C5F0AC6DE}" sibTransId="{B3ED79C5-0099-42CD-B74B-080582794455}"/>
    <dgm:cxn modelId="{B5E5973A-92B7-41EF-915E-01984DC79F99}" type="presOf" srcId="{AFC9FB06-B507-49BB-9EB5-677FE76304DE}" destId="{71C2E162-54FE-4656-9C19-4B0CBD4194B7}" srcOrd="0" destOrd="0" presId="urn:microsoft.com/office/officeart/2005/8/layout/vList2"/>
    <dgm:cxn modelId="{70B16C8B-397C-4080-BF6E-82E84A534069}" type="presOf" srcId="{D3B12A25-C8C3-49D0-9991-82C66DAE3B2D}" destId="{D384F95E-6E72-4EA0-A25C-F289B8EF648B}" srcOrd="0" destOrd="0" presId="urn:microsoft.com/office/officeart/2005/8/layout/vList2"/>
    <dgm:cxn modelId="{75BABFAC-FF6C-4D7F-AF5D-D7FD5E95EB61}" srcId="{D3B12A25-C8C3-49D0-9991-82C66DAE3B2D}" destId="{7DAFEA65-E0F8-4403-8505-D6EDC7C24D51}" srcOrd="1" destOrd="0" parTransId="{28EC5848-DE4D-4ED9-ACDC-17CC00686778}" sibTransId="{67743063-9CAB-4706-BE2D-4C629010006B}"/>
    <dgm:cxn modelId="{687472BF-0FB8-4E90-B28E-5B7F0DB12549}" type="presOf" srcId="{7DAFEA65-E0F8-4403-8505-D6EDC7C24D51}" destId="{E4E9CA05-2FE4-40D5-852C-91F22B282E87}" srcOrd="0" destOrd="0" presId="urn:microsoft.com/office/officeart/2005/8/layout/vList2"/>
    <dgm:cxn modelId="{C9DFE710-39DD-4092-A9B7-0BC99A8E6B3E}" type="presParOf" srcId="{D384F95E-6E72-4EA0-A25C-F289B8EF648B}" destId="{71C2E162-54FE-4656-9C19-4B0CBD4194B7}" srcOrd="0" destOrd="0" presId="urn:microsoft.com/office/officeart/2005/8/layout/vList2"/>
    <dgm:cxn modelId="{D1F3268D-18D9-4DF2-ABC5-DA56AE61BAE7}" type="presParOf" srcId="{D384F95E-6E72-4EA0-A25C-F289B8EF648B}" destId="{D42662A7-1E4D-4BAC-8151-64B65EAC3E8F}" srcOrd="1" destOrd="0" presId="urn:microsoft.com/office/officeart/2005/8/layout/vList2"/>
    <dgm:cxn modelId="{8D6C51A1-8633-4917-9329-7F104CEFBFDA}" type="presParOf" srcId="{D384F95E-6E72-4EA0-A25C-F289B8EF648B}" destId="{E4E9CA05-2FE4-40D5-852C-91F22B282E87}" srcOrd="2"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5.xml><?xml version="1.0" encoding="utf-8"?>
<dgm:dataModel xmlns:dgm="http://schemas.openxmlformats.org/drawingml/2006/diagram" xmlns:a="http://schemas.openxmlformats.org/drawingml/2006/main">
  <dgm:ptLst>
    <dgm:pt modelId="{9B3DFFF9-0447-4C55-B70C-D6D1A36536F2}"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982CF02D-65E4-41E4-80A9-3B1741C5F75F}">
      <dgm:prSet/>
      <dgm:spPr/>
      <dgm:t>
        <a:bodyPr/>
        <a:lstStyle/>
        <a:p>
          <a:r>
            <a:rPr lang="tr-TR"/>
            <a:t>Sektördeki rakiplerin fiyat rekabetçi olup-olmaması oldukça önemlidir.</a:t>
          </a:r>
          <a:endParaRPr lang="en-US"/>
        </a:p>
      </dgm:t>
    </dgm:pt>
    <dgm:pt modelId="{0642A127-6D91-4D2C-9E71-8889F21890A2}" type="parTrans" cxnId="{CCA7BC52-2B72-484D-AF5B-02E0792FE568}">
      <dgm:prSet/>
      <dgm:spPr/>
      <dgm:t>
        <a:bodyPr/>
        <a:lstStyle/>
        <a:p>
          <a:endParaRPr lang="en-US"/>
        </a:p>
      </dgm:t>
    </dgm:pt>
    <dgm:pt modelId="{B0FE00F6-8CF3-4C87-8873-FA1E791D4789}" type="sibTrans" cxnId="{CCA7BC52-2B72-484D-AF5B-02E0792FE568}">
      <dgm:prSet/>
      <dgm:spPr/>
      <dgm:t>
        <a:bodyPr/>
        <a:lstStyle/>
        <a:p>
          <a:endParaRPr lang="en-US"/>
        </a:p>
      </dgm:t>
    </dgm:pt>
    <dgm:pt modelId="{FEE3DBC1-5C5D-459E-9BCF-586837C5C94F}">
      <dgm:prSet/>
      <dgm:spPr/>
      <dgm:t>
        <a:bodyPr/>
        <a:lstStyle/>
        <a:p>
          <a:r>
            <a:rPr lang="tr-TR"/>
            <a:t>Özellikle giyim, kıyafet sektöründe yaygındır.</a:t>
          </a:r>
          <a:endParaRPr lang="en-US"/>
        </a:p>
      </dgm:t>
    </dgm:pt>
    <dgm:pt modelId="{D6ECCCE9-C1DA-4075-8598-BE9AAC83F19C}" type="parTrans" cxnId="{E4EC307A-D5ED-4A0B-BF8E-98ACF52C6041}">
      <dgm:prSet/>
      <dgm:spPr/>
      <dgm:t>
        <a:bodyPr/>
        <a:lstStyle/>
        <a:p>
          <a:endParaRPr lang="en-US"/>
        </a:p>
      </dgm:t>
    </dgm:pt>
    <dgm:pt modelId="{C5522FDD-E5D3-4647-BBEA-495323B9A206}" type="sibTrans" cxnId="{E4EC307A-D5ED-4A0B-BF8E-98ACF52C6041}">
      <dgm:prSet/>
      <dgm:spPr/>
      <dgm:t>
        <a:bodyPr/>
        <a:lstStyle/>
        <a:p>
          <a:endParaRPr lang="en-US"/>
        </a:p>
      </dgm:t>
    </dgm:pt>
    <dgm:pt modelId="{2D046A83-15D4-42ED-B8BD-2F7998617EA2}" type="pres">
      <dgm:prSet presAssocID="{9B3DFFF9-0447-4C55-B70C-D6D1A36536F2}" presName="root" presStyleCnt="0">
        <dgm:presLayoutVars>
          <dgm:dir/>
          <dgm:resizeHandles val="exact"/>
        </dgm:presLayoutVars>
      </dgm:prSet>
      <dgm:spPr/>
    </dgm:pt>
    <dgm:pt modelId="{64FE6818-C511-427D-BA8E-8D2350695D6F}" type="pres">
      <dgm:prSet presAssocID="{982CF02D-65E4-41E4-80A9-3B1741C5F75F}" presName="compNode" presStyleCnt="0"/>
      <dgm:spPr/>
    </dgm:pt>
    <dgm:pt modelId="{DDCDDCAB-A5AC-43A2-9AB7-EC8A9EF85DBF}" type="pres">
      <dgm:prSet presAssocID="{982CF02D-65E4-41E4-80A9-3B1741C5F75F}" presName="bgRect" presStyleLbl="bgShp" presStyleIdx="0" presStyleCnt="2"/>
      <dgm:spPr/>
    </dgm:pt>
    <dgm:pt modelId="{EB53A895-304D-4644-BA45-9B98AB9492DC}" type="pres">
      <dgm:prSet presAssocID="{982CF02D-65E4-41E4-80A9-3B1741C5F75F}"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olar"/>
        </a:ext>
      </dgm:extLst>
    </dgm:pt>
    <dgm:pt modelId="{D05389E5-1EE6-4267-AA06-4F839F430D92}" type="pres">
      <dgm:prSet presAssocID="{982CF02D-65E4-41E4-80A9-3B1741C5F75F}" presName="spaceRect" presStyleCnt="0"/>
      <dgm:spPr/>
    </dgm:pt>
    <dgm:pt modelId="{11C960B3-9C5D-4BCC-A7FA-B10503F20D6C}" type="pres">
      <dgm:prSet presAssocID="{982CF02D-65E4-41E4-80A9-3B1741C5F75F}" presName="parTx" presStyleLbl="revTx" presStyleIdx="0" presStyleCnt="2">
        <dgm:presLayoutVars>
          <dgm:chMax val="0"/>
          <dgm:chPref val="0"/>
        </dgm:presLayoutVars>
      </dgm:prSet>
      <dgm:spPr/>
    </dgm:pt>
    <dgm:pt modelId="{0DF50300-6859-4EFF-9EAC-1ECB158BF22F}" type="pres">
      <dgm:prSet presAssocID="{B0FE00F6-8CF3-4C87-8873-FA1E791D4789}" presName="sibTrans" presStyleCnt="0"/>
      <dgm:spPr/>
    </dgm:pt>
    <dgm:pt modelId="{E17313AB-E478-4767-8842-5968FB12D1DE}" type="pres">
      <dgm:prSet presAssocID="{FEE3DBC1-5C5D-459E-9BCF-586837C5C94F}" presName="compNode" presStyleCnt="0"/>
      <dgm:spPr/>
    </dgm:pt>
    <dgm:pt modelId="{07441F32-58D5-452C-820A-215484244170}" type="pres">
      <dgm:prSet presAssocID="{FEE3DBC1-5C5D-459E-9BCF-586837C5C94F}" presName="bgRect" presStyleLbl="bgShp" presStyleIdx="1" presStyleCnt="2"/>
      <dgm:spPr/>
    </dgm:pt>
    <dgm:pt modelId="{D6A863A2-BB0B-401A-83B8-CAD3AE097AAA}" type="pres">
      <dgm:prSet presAssocID="{FEE3DBC1-5C5D-459E-9BCF-586837C5C94F}"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Etek"/>
        </a:ext>
      </dgm:extLst>
    </dgm:pt>
    <dgm:pt modelId="{61E0424E-E333-44D3-97C0-2E49AEA3CEC2}" type="pres">
      <dgm:prSet presAssocID="{FEE3DBC1-5C5D-459E-9BCF-586837C5C94F}" presName="spaceRect" presStyleCnt="0"/>
      <dgm:spPr/>
    </dgm:pt>
    <dgm:pt modelId="{AB72122D-E230-4533-B646-A9307A8B03FE}" type="pres">
      <dgm:prSet presAssocID="{FEE3DBC1-5C5D-459E-9BCF-586837C5C94F}" presName="parTx" presStyleLbl="revTx" presStyleIdx="1" presStyleCnt="2">
        <dgm:presLayoutVars>
          <dgm:chMax val="0"/>
          <dgm:chPref val="0"/>
        </dgm:presLayoutVars>
      </dgm:prSet>
      <dgm:spPr/>
    </dgm:pt>
  </dgm:ptLst>
  <dgm:cxnLst>
    <dgm:cxn modelId="{12DDCC21-4F45-46DA-8B61-D1BD648E84D8}" type="presOf" srcId="{9B3DFFF9-0447-4C55-B70C-D6D1A36536F2}" destId="{2D046A83-15D4-42ED-B8BD-2F7998617EA2}" srcOrd="0" destOrd="0" presId="urn:microsoft.com/office/officeart/2018/2/layout/IconVerticalSolidList"/>
    <dgm:cxn modelId="{CCA7BC52-2B72-484D-AF5B-02E0792FE568}" srcId="{9B3DFFF9-0447-4C55-B70C-D6D1A36536F2}" destId="{982CF02D-65E4-41E4-80A9-3B1741C5F75F}" srcOrd="0" destOrd="0" parTransId="{0642A127-6D91-4D2C-9E71-8889F21890A2}" sibTransId="{B0FE00F6-8CF3-4C87-8873-FA1E791D4789}"/>
    <dgm:cxn modelId="{E4EC307A-D5ED-4A0B-BF8E-98ACF52C6041}" srcId="{9B3DFFF9-0447-4C55-B70C-D6D1A36536F2}" destId="{FEE3DBC1-5C5D-459E-9BCF-586837C5C94F}" srcOrd="1" destOrd="0" parTransId="{D6ECCCE9-C1DA-4075-8598-BE9AAC83F19C}" sibTransId="{C5522FDD-E5D3-4647-BBEA-495323B9A206}"/>
    <dgm:cxn modelId="{C5A31595-9B97-4FF1-983D-1CF64A3F9AB3}" type="presOf" srcId="{FEE3DBC1-5C5D-459E-9BCF-586837C5C94F}" destId="{AB72122D-E230-4533-B646-A9307A8B03FE}" srcOrd="0" destOrd="0" presId="urn:microsoft.com/office/officeart/2018/2/layout/IconVerticalSolidList"/>
    <dgm:cxn modelId="{8D4CC7EF-7938-4493-90CA-D87760BBBE74}" type="presOf" srcId="{982CF02D-65E4-41E4-80A9-3B1741C5F75F}" destId="{11C960B3-9C5D-4BCC-A7FA-B10503F20D6C}" srcOrd="0" destOrd="0" presId="urn:microsoft.com/office/officeart/2018/2/layout/IconVerticalSolidList"/>
    <dgm:cxn modelId="{8A8CE203-06EA-46F4-ABB4-B29FEAA00F72}" type="presParOf" srcId="{2D046A83-15D4-42ED-B8BD-2F7998617EA2}" destId="{64FE6818-C511-427D-BA8E-8D2350695D6F}" srcOrd="0" destOrd="0" presId="urn:microsoft.com/office/officeart/2018/2/layout/IconVerticalSolidList"/>
    <dgm:cxn modelId="{73FEE920-A49B-42D6-AE1E-2AAB490187D7}" type="presParOf" srcId="{64FE6818-C511-427D-BA8E-8D2350695D6F}" destId="{DDCDDCAB-A5AC-43A2-9AB7-EC8A9EF85DBF}" srcOrd="0" destOrd="0" presId="urn:microsoft.com/office/officeart/2018/2/layout/IconVerticalSolidList"/>
    <dgm:cxn modelId="{663B641F-12D6-4439-A020-D41E0CFA3DBB}" type="presParOf" srcId="{64FE6818-C511-427D-BA8E-8D2350695D6F}" destId="{EB53A895-304D-4644-BA45-9B98AB9492DC}" srcOrd="1" destOrd="0" presId="urn:microsoft.com/office/officeart/2018/2/layout/IconVerticalSolidList"/>
    <dgm:cxn modelId="{EFE6600B-896F-45F1-AF06-D9872A339959}" type="presParOf" srcId="{64FE6818-C511-427D-BA8E-8D2350695D6F}" destId="{D05389E5-1EE6-4267-AA06-4F839F430D92}" srcOrd="2" destOrd="0" presId="urn:microsoft.com/office/officeart/2018/2/layout/IconVerticalSolidList"/>
    <dgm:cxn modelId="{BBCCF176-853D-4175-96CC-E958C28D9D01}" type="presParOf" srcId="{64FE6818-C511-427D-BA8E-8D2350695D6F}" destId="{11C960B3-9C5D-4BCC-A7FA-B10503F20D6C}" srcOrd="3" destOrd="0" presId="urn:microsoft.com/office/officeart/2018/2/layout/IconVerticalSolidList"/>
    <dgm:cxn modelId="{C3E5BBA0-E90F-4908-9BFF-D8D2156E66A2}" type="presParOf" srcId="{2D046A83-15D4-42ED-B8BD-2F7998617EA2}" destId="{0DF50300-6859-4EFF-9EAC-1ECB158BF22F}" srcOrd="1" destOrd="0" presId="urn:microsoft.com/office/officeart/2018/2/layout/IconVerticalSolidList"/>
    <dgm:cxn modelId="{AC005E85-DD29-4A1D-98D2-E1CA61A7FF0F}" type="presParOf" srcId="{2D046A83-15D4-42ED-B8BD-2F7998617EA2}" destId="{E17313AB-E478-4767-8842-5968FB12D1DE}" srcOrd="2" destOrd="0" presId="urn:microsoft.com/office/officeart/2018/2/layout/IconVerticalSolidList"/>
    <dgm:cxn modelId="{014D789A-A868-4E56-A6E5-0F807EAFB2E2}" type="presParOf" srcId="{E17313AB-E478-4767-8842-5968FB12D1DE}" destId="{07441F32-58D5-452C-820A-215484244170}" srcOrd="0" destOrd="0" presId="urn:microsoft.com/office/officeart/2018/2/layout/IconVerticalSolidList"/>
    <dgm:cxn modelId="{D330B97E-7D3E-4A6B-9353-D451F211F03F}" type="presParOf" srcId="{E17313AB-E478-4767-8842-5968FB12D1DE}" destId="{D6A863A2-BB0B-401A-83B8-CAD3AE097AAA}" srcOrd="1" destOrd="0" presId="urn:microsoft.com/office/officeart/2018/2/layout/IconVerticalSolidList"/>
    <dgm:cxn modelId="{8CF633D7-717E-4B73-94DF-9EEE2EE831BD}" type="presParOf" srcId="{E17313AB-E478-4767-8842-5968FB12D1DE}" destId="{61E0424E-E333-44D3-97C0-2E49AEA3CEC2}" srcOrd="2" destOrd="0" presId="urn:microsoft.com/office/officeart/2018/2/layout/IconVerticalSolidList"/>
    <dgm:cxn modelId="{B6EED7CA-7F63-4567-BC94-2AB1DB0C5B58}" type="presParOf" srcId="{E17313AB-E478-4767-8842-5968FB12D1DE}" destId="{AB72122D-E230-4533-B646-A9307A8B03FE}"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508678-C577-428F-B990-4A913EBFA3A5}">
      <dsp:nvSpPr>
        <dsp:cNvPr id="0" name=""/>
        <dsp:cNvSpPr/>
      </dsp:nvSpPr>
      <dsp:spPr>
        <a:xfrm>
          <a:off x="0" y="469952"/>
          <a:ext cx="4817409" cy="50193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tr-TR" sz="1300" kern="1200"/>
            <a:t>Uluslararası pazarlama, sınırları aşan herhangi bir pazarlama faaliyetini ifade eder.</a:t>
          </a:r>
          <a:endParaRPr lang="en-US" sz="1300" kern="1200"/>
        </a:p>
      </dsp:txBody>
      <dsp:txXfrm>
        <a:off x="24502" y="494454"/>
        <a:ext cx="4768405" cy="452926"/>
      </dsp:txXfrm>
    </dsp:sp>
    <dsp:sp modelId="{960C158D-80B8-4C9B-B533-893DC42067CD}">
      <dsp:nvSpPr>
        <dsp:cNvPr id="0" name=""/>
        <dsp:cNvSpPr/>
      </dsp:nvSpPr>
      <dsp:spPr>
        <a:xfrm>
          <a:off x="0" y="1009323"/>
          <a:ext cx="4817409" cy="501930"/>
        </a:xfrm>
        <a:prstGeom prst="roundRect">
          <a:avLst/>
        </a:prstGeom>
        <a:gradFill rotWithShape="0">
          <a:gsLst>
            <a:gs pos="0">
              <a:schemeClr val="accent3">
                <a:hueOff val="0"/>
                <a:satOff val="0"/>
                <a:lumOff val="0"/>
                <a:alphaOff val="0"/>
                <a:tint val="94000"/>
                <a:satMod val="103000"/>
                <a:lumMod val="102000"/>
              </a:schemeClr>
            </a:gs>
            <a:gs pos="50000">
              <a:schemeClr val="accent3">
                <a:hueOff val="0"/>
                <a:satOff val="0"/>
                <a:lumOff val="0"/>
                <a:alphaOff val="0"/>
                <a:shade val="100000"/>
                <a:satMod val="110000"/>
                <a:lumMod val="100000"/>
              </a:schemeClr>
            </a:gs>
            <a:gs pos="100000">
              <a:schemeClr val="accent3">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tr-TR" sz="1300" kern="1200"/>
            <a:t>Uluslararası pazarlama türleri ihracat, lisanslama, franchising, ortak girişim ve doğrudan yabancı yatırımı içerir.</a:t>
          </a:r>
          <a:endParaRPr lang="en-US" sz="1300" kern="1200"/>
        </a:p>
      </dsp:txBody>
      <dsp:txXfrm>
        <a:off x="24502" y="1033825"/>
        <a:ext cx="4768405" cy="452926"/>
      </dsp:txXfrm>
    </dsp:sp>
    <dsp:sp modelId="{0C12FA36-6696-4694-9652-7B6AE0FD6661}">
      <dsp:nvSpPr>
        <dsp:cNvPr id="0" name=""/>
        <dsp:cNvSpPr/>
      </dsp:nvSpPr>
      <dsp:spPr>
        <a:xfrm>
          <a:off x="0" y="1548693"/>
          <a:ext cx="4817409" cy="501930"/>
        </a:xfrm>
        <a:prstGeom prst="roundRect">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tr-TR" sz="1300" kern="1200"/>
            <a:t>Küresel pazarlama, küresel müşterilerin ihtiyaçlarını karşılamayı amaçlar.</a:t>
          </a:r>
          <a:endParaRPr lang="en-US" sz="1300" kern="1200"/>
        </a:p>
      </dsp:txBody>
      <dsp:txXfrm>
        <a:off x="24502" y="1573195"/>
        <a:ext cx="4768405" cy="452926"/>
      </dsp:txXfrm>
    </dsp:sp>
    <dsp:sp modelId="{6664CCB2-AB9B-41DC-B4DB-DC40265FFD4A}">
      <dsp:nvSpPr>
        <dsp:cNvPr id="0" name=""/>
        <dsp:cNvSpPr/>
      </dsp:nvSpPr>
      <dsp:spPr>
        <a:xfrm>
          <a:off x="0" y="2088063"/>
          <a:ext cx="4817409" cy="501930"/>
        </a:xfrm>
        <a:prstGeom prst="roundRect">
          <a:avLst/>
        </a:prstGeom>
        <a:gradFill rotWithShape="0">
          <a:gsLst>
            <a:gs pos="0">
              <a:schemeClr val="accent5">
                <a:hueOff val="0"/>
                <a:satOff val="0"/>
                <a:lumOff val="0"/>
                <a:alphaOff val="0"/>
                <a:tint val="94000"/>
                <a:satMod val="103000"/>
                <a:lumMod val="102000"/>
              </a:schemeClr>
            </a:gs>
            <a:gs pos="50000">
              <a:schemeClr val="accent5">
                <a:hueOff val="0"/>
                <a:satOff val="0"/>
                <a:lumOff val="0"/>
                <a:alphaOff val="0"/>
                <a:shade val="100000"/>
                <a:satMod val="110000"/>
                <a:lumMod val="100000"/>
              </a:schemeClr>
            </a:gs>
            <a:gs pos="100000">
              <a:schemeClr val="accent5">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tr-TR" sz="1300" kern="1200"/>
            <a:t>Uluslararası pazarlama, üretim fazlasının etkin kullanımını sağlar.</a:t>
          </a:r>
          <a:endParaRPr lang="en-US" sz="1300" kern="1200"/>
        </a:p>
      </dsp:txBody>
      <dsp:txXfrm>
        <a:off x="24502" y="2112565"/>
        <a:ext cx="4768405" cy="452926"/>
      </dsp:txXfrm>
    </dsp:sp>
    <dsp:sp modelId="{008D6792-F9FD-4F52-946B-68EF8F2E38C6}">
      <dsp:nvSpPr>
        <dsp:cNvPr id="0" name=""/>
        <dsp:cNvSpPr/>
      </dsp:nvSpPr>
      <dsp:spPr>
        <a:xfrm>
          <a:off x="0" y="2627433"/>
          <a:ext cx="4817409" cy="501930"/>
        </a:xfrm>
        <a:prstGeom prst="roundRect">
          <a:avLst/>
        </a:prstGeom>
        <a:gradFill rotWithShape="0">
          <a:gsLst>
            <a:gs pos="0">
              <a:schemeClr val="accent6">
                <a:hueOff val="0"/>
                <a:satOff val="0"/>
                <a:lumOff val="0"/>
                <a:alphaOff val="0"/>
                <a:tint val="94000"/>
                <a:satMod val="103000"/>
                <a:lumMod val="102000"/>
              </a:schemeClr>
            </a:gs>
            <a:gs pos="50000">
              <a:schemeClr val="accent6">
                <a:hueOff val="0"/>
                <a:satOff val="0"/>
                <a:lumOff val="0"/>
                <a:alphaOff val="0"/>
                <a:shade val="100000"/>
                <a:satMod val="110000"/>
                <a:lumMod val="100000"/>
              </a:schemeClr>
            </a:gs>
            <a:gs pos="100000">
              <a:schemeClr val="accent6">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tr-TR" sz="1300" kern="1200"/>
            <a:t>Uluslararası pazarlama, iş genişletme için daha büyük ve daha iyi fırsatlar oluşturmaya yardımcı olabilir.</a:t>
          </a:r>
          <a:endParaRPr lang="en-US" sz="1300" kern="1200"/>
        </a:p>
      </dsp:txBody>
      <dsp:txXfrm>
        <a:off x="24502" y="2651935"/>
        <a:ext cx="4768405" cy="45292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8AD662-9FCA-448D-9F08-217E02E0DB24}">
      <dsp:nvSpPr>
        <dsp:cNvPr id="0" name=""/>
        <dsp:cNvSpPr/>
      </dsp:nvSpPr>
      <dsp:spPr>
        <a:xfrm>
          <a:off x="0" y="530813"/>
          <a:ext cx="8928992" cy="5791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tr-TR" sz="1500" kern="1200"/>
            <a:t>Modern pazarlamanın tüm özellikleri uluslararası pazarlama için geçerlidir. Ancak, ikincisi küresel müşterilerin ihtiyaçlarını karşılamayı amaçlamaktadır. Yani sınırların ötesinde gerçekleşir.</a:t>
          </a:r>
          <a:endParaRPr lang="en-US" sz="1500" kern="1200"/>
        </a:p>
      </dsp:txBody>
      <dsp:txXfrm>
        <a:off x="28272" y="559085"/>
        <a:ext cx="8872448" cy="522605"/>
      </dsp:txXfrm>
    </dsp:sp>
    <dsp:sp modelId="{A8B5A7B8-08D6-4A84-90E5-054A96465847}">
      <dsp:nvSpPr>
        <dsp:cNvPr id="0" name=""/>
        <dsp:cNvSpPr/>
      </dsp:nvSpPr>
      <dsp:spPr>
        <a:xfrm>
          <a:off x="0" y="1153163"/>
          <a:ext cx="8928992" cy="5791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tr-TR" sz="1500" kern="1200"/>
            <a:t>Sonuç olarak, uluslararası pazarlamanın aşağıdakiler gibi belirli özellikleri vardır:</a:t>
          </a:r>
          <a:endParaRPr lang="en-US" sz="1500" kern="1200"/>
        </a:p>
      </dsp:txBody>
      <dsp:txXfrm>
        <a:off x="28272" y="1181435"/>
        <a:ext cx="8872448" cy="522605"/>
      </dsp:txXfrm>
    </dsp:sp>
    <dsp:sp modelId="{1CD51A0D-1706-42C8-9157-85C8F5BA58E7}">
      <dsp:nvSpPr>
        <dsp:cNvPr id="0" name=""/>
        <dsp:cNvSpPr/>
      </dsp:nvSpPr>
      <dsp:spPr>
        <a:xfrm>
          <a:off x="0" y="1775513"/>
          <a:ext cx="8928992" cy="5791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tr-TR" sz="1500" kern="1200"/>
            <a:t>İki veya daha fazla ülkeyi kapsar</a:t>
          </a:r>
          <a:endParaRPr lang="en-US" sz="1500" kern="1200"/>
        </a:p>
      </dsp:txBody>
      <dsp:txXfrm>
        <a:off x="28272" y="1803785"/>
        <a:ext cx="8872448" cy="522605"/>
      </dsp:txXfrm>
    </dsp:sp>
    <dsp:sp modelId="{E3553F1F-6144-4B16-BBB5-386A2C2DA3CB}">
      <dsp:nvSpPr>
        <dsp:cNvPr id="0" name=""/>
        <dsp:cNvSpPr/>
      </dsp:nvSpPr>
      <dsp:spPr>
        <a:xfrm>
          <a:off x="0" y="2397863"/>
          <a:ext cx="8928992" cy="5791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tr-TR" sz="1500" kern="1200"/>
            <a:t>Belirli ülkeler için benzersiz pazarlama stratejileri</a:t>
          </a:r>
          <a:endParaRPr lang="en-US" sz="1500" kern="1200"/>
        </a:p>
      </dsp:txBody>
      <dsp:txXfrm>
        <a:off x="28272" y="2426135"/>
        <a:ext cx="8872448" cy="522605"/>
      </dsp:txXfrm>
    </dsp:sp>
    <dsp:sp modelId="{D49985F3-9BE3-44E7-A9B6-74C86890DC32}">
      <dsp:nvSpPr>
        <dsp:cNvPr id="0" name=""/>
        <dsp:cNvSpPr/>
      </dsp:nvSpPr>
      <dsp:spPr>
        <a:xfrm>
          <a:off x="0" y="3020213"/>
          <a:ext cx="8928992" cy="5791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tr-TR" sz="1500" kern="1200"/>
            <a:t>Bir şirket ile yabancı müşteriler arasında alışverişi sağlar</a:t>
          </a:r>
          <a:endParaRPr lang="en-US" sz="1500" kern="1200"/>
        </a:p>
      </dsp:txBody>
      <dsp:txXfrm>
        <a:off x="28272" y="3048485"/>
        <a:ext cx="8872448" cy="522605"/>
      </dsp:txXfrm>
    </dsp:sp>
    <dsp:sp modelId="{E19DD425-D033-4E8D-A162-78F5CFC30C51}">
      <dsp:nvSpPr>
        <dsp:cNvPr id="0" name=""/>
        <dsp:cNvSpPr/>
      </dsp:nvSpPr>
      <dsp:spPr>
        <a:xfrm>
          <a:off x="0" y="3642563"/>
          <a:ext cx="8928992" cy="5791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tr-TR" sz="1500" kern="1200"/>
            <a:t>Kararlar küresel iş ortamı referans alınarak alınır</a:t>
          </a:r>
          <a:endParaRPr lang="en-US" sz="1500" kern="1200"/>
        </a:p>
      </dsp:txBody>
      <dsp:txXfrm>
        <a:off x="28272" y="3670835"/>
        <a:ext cx="8872448" cy="52260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35CB65-3632-47B5-BC7A-DFE7D9EF9444}">
      <dsp:nvSpPr>
        <dsp:cNvPr id="0" name=""/>
        <dsp:cNvSpPr/>
      </dsp:nvSpPr>
      <dsp:spPr>
        <a:xfrm>
          <a:off x="0" y="439"/>
          <a:ext cx="8122981" cy="1027995"/>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CB9B68D-B91A-408B-800F-05DFB30E5DF0}">
      <dsp:nvSpPr>
        <dsp:cNvPr id="0" name=""/>
        <dsp:cNvSpPr/>
      </dsp:nvSpPr>
      <dsp:spPr>
        <a:xfrm>
          <a:off x="310968" y="231738"/>
          <a:ext cx="565397" cy="56539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6443549-FC2C-4BC1-B0AD-7D06A7A4B48B}">
      <dsp:nvSpPr>
        <dsp:cNvPr id="0" name=""/>
        <dsp:cNvSpPr/>
      </dsp:nvSpPr>
      <dsp:spPr>
        <a:xfrm>
          <a:off x="1187334" y="439"/>
          <a:ext cx="6935646" cy="1027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796" tIns="108796" rIns="108796" bIns="108796" numCol="1" spcCol="1270" anchor="ctr" anchorCtr="0">
          <a:noAutofit/>
        </a:bodyPr>
        <a:lstStyle/>
        <a:p>
          <a:pPr marL="0" lvl="0" indent="0" algn="l" defTabSz="666750">
            <a:lnSpc>
              <a:spcPct val="90000"/>
            </a:lnSpc>
            <a:spcBef>
              <a:spcPct val="0"/>
            </a:spcBef>
            <a:spcAft>
              <a:spcPct val="35000"/>
            </a:spcAft>
            <a:buNone/>
          </a:pPr>
          <a:r>
            <a:rPr lang="tr-TR" sz="1500" b="1" kern="1200"/>
            <a:t>Maliyet İle İlgili Güdüler</a:t>
          </a:r>
          <a:endParaRPr lang="en-US" sz="1500" kern="1200"/>
        </a:p>
      </dsp:txBody>
      <dsp:txXfrm>
        <a:off x="1187334" y="439"/>
        <a:ext cx="6935646" cy="1027995"/>
      </dsp:txXfrm>
    </dsp:sp>
    <dsp:sp modelId="{9F7AC677-EA1D-43C4-A2DC-651AC38230A0}">
      <dsp:nvSpPr>
        <dsp:cNvPr id="0" name=""/>
        <dsp:cNvSpPr/>
      </dsp:nvSpPr>
      <dsp:spPr>
        <a:xfrm>
          <a:off x="0" y="1285433"/>
          <a:ext cx="8122981" cy="1027995"/>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EB0555-AC14-45E0-BCF1-3F38C1B12E09}">
      <dsp:nvSpPr>
        <dsp:cNvPr id="0" name=""/>
        <dsp:cNvSpPr/>
      </dsp:nvSpPr>
      <dsp:spPr>
        <a:xfrm>
          <a:off x="310968" y="1516732"/>
          <a:ext cx="565397" cy="56539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9C53BAF-64C3-487D-9395-E5E8D234B132}">
      <dsp:nvSpPr>
        <dsp:cNvPr id="0" name=""/>
        <dsp:cNvSpPr/>
      </dsp:nvSpPr>
      <dsp:spPr>
        <a:xfrm>
          <a:off x="1187334" y="1285433"/>
          <a:ext cx="6935646" cy="1027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796" tIns="108796" rIns="108796" bIns="108796" numCol="1" spcCol="1270" anchor="ctr" anchorCtr="0">
          <a:noAutofit/>
        </a:bodyPr>
        <a:lstStyle/>
        <a:p>
          <a:pPr marL="0" lvl="0" indent="0" algn="l" defTabSz="666750">
            <a:lnSpc>
              <a:spcPct val="90000"/>
            </a:lnSpc>
            <a:spcBef>
              <a:spcPct val="0"/>
            </a:spcBef>
            <a:spcAft>
              <a:spcPct val="35000"/>
            </a:spcAft>
            <a:buNone/>
          </a:pPr>
          <a:r>
            <a:rPr lang="tr-TR" sz="1500" kern="1200"/>
            <a:t>Otomobil endüstrisi gibi bazı sektörler, geniş anlamda yapılan satışlar yolu ile maliyet avantajına ihtiyaç duyarlar. Ölçek ekonomisi (economies of scale) olarak ifade edilen bu kavram, birim başı maliyetlerin azaltılması için daha çok satış yapılması olarak açıklanabilir. </a:t>
          </a:r>
          <a:endParaRPr lang="en-US" sz="1500" kern="1200"/>
        </a:p>
      </dsp:txBody>
      <dsp:txXfrm>
        <a:off x="1187334" y="1285433"/>
        <a:ext cx="6935646" cy="1027995"/>
      </dsp:txXfrm>
    </dsp:sp>
    <dsp:sp modelId="{7F8CBB7F-A08C-4857-93F2-050886D91A83}">
      <dsp:nvSpPr>
        <dsp:cNvPr id="0" name=""/>
        <dsp:cNvSpPr/>
      </dsp:nvSpPr>
      <dsp:spPr>
        <a:xfrm>
          <a:off x="0" y="2570428"/>
          <a:ext cx="8122981" cy="1027995"/>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857B7BD-563D-4BD4-96C9-DBB835B18902}">
      <dsp:nvSpPr>
        <dsp:cNvPr id="0" name=""/>
        <dsp:cNvSpPr/>
      </dsp:nvSpPr>
      <dsp:spPr>
        <a:xfrm>
          <a:off x="310968" y="2801727"/>
          <a:ext cx="565397" cy="56539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2BDAE06-2996-449D-B5BC-CBF9488C92BC}">
      <dsp:nvSpPr>
        <dsp:cNvPr id="0" name=""/>
        <dsp:cNvSpPr/>
      </dsp:nvSpPr>
      <dsp:spPr>
        <a:xfrm>
          <a:off x="1187334" y="2570428"/>
          <a:ext cx="6935646" cy="1027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796" tIns="108796" rIns="108796" bIns="108796" numCol="1" spcCol="1270" anchor="ctr" anchorCtr="0">
          <a:noAutofit/>
        </a:bodyPr>
        <a:lstStyle/>
        <a:p>
          <a:pPr marL="0" lvl="0" indent="0" algn="l" defTabSz="666750">
            <a:lnSpc>
              <a:spcPct val="90000"/>
            </a:lnSpc>
            <a:spcBef>
              <a:spcPct val="0"/>
            </a:spcBef>
            <a:spcAft>
              <a:spcPct val="35000"/>
            </a:spcAft>
            <a:buNone/>
          </a:pPr>
          <a:r>
            <a:rPr lang="tr-TR" sz="1500" kern="1200"/>
            <a:t>Bir diğer durum ise kapsam ekonomisi (economies of scope( yolu ile maliyetlerin azaltılabilmesidir. Çok çeşitli ürün hatları ve işler yolu ile işletme aktivitelerinin genişletilmesi yolu ile maliyetlerin azaltılabilmesidir. Ortalama maliyetin nispeten daha düşük olması durumudur.</a:t>
          </a:r>
          <a:endParaRPr lang="en-US" sz="1500" kern="1200"/>
        </a:p>
      </dsp:txBody>
      <dsp:txXfrm>
        <a:off x="1187334" y="2570428"/>
        <a:ext cx="6935646" cy="102799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C268E8-149E-48F0-A573-8D50B011724C}">
      <dsp:nvSpPr>
        <dsp:cNvPr id="0" name=""/>
        <dsp:cNvSpPr/>
      </dsp:nvSpPr>
      <dsp:spPr>
        <a:xfrm>
          <a:off x="0" y="1493"/>
          <a:ext cx="8122981" cy="757026"/>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A82C52-ECCA-49AA-BF04-D53C541800D2}">
      <dsp:nvSpPr>
        <dsp:cNvPr id="0" name=""/>
        <dsp:cNvSpPr/>
      </dsp:nvSpPr>
      <dsp:spPr>
        <a:xfrm>
          <a:off x="229000" y="171824"/>
          <a:ext cx="416364" cy="41636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CD67B24-0EDF-4F12-8695-422440E38512}">
      <dsp:nvSpPr>
        <dsp:cNvPr id="0" name=""/>
        <dsp:cNvSpPr/>
      </dsp:nvSpPr>
      <dsp:spPr>
        <a:xfrm>
          <a:off x="874365" y="1493"/>
          <a:ext cx="7248615" cy="75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119" tIns="80119" rIns="80119" bIns="80119" numCol="1" spcCol="1270" anchor="ctr" anchorCtr="0">
          <a:noAutofit/>
        </a:bodyPr>
        <a:lstStyle/>
        <a:p>
          <a:pPr marL="0" lvl="0" indent="0" algn="l" defTabSz="622300">
            <a:lnSpc>
              <a:spcPct val="90000"/>
            </a:lnSpc>
            <a:spcBef>
              <a:spcPct val="0"/>
            </a:spcBef>
            <a:spcAft>
              <a:spcPct val="35000"/>
            </a:spcAft>
            <a:buNone/>
          </a:pPr>
          <a:r>
            <a:rPr lang="tr-TR" sz="1400" b="1" kern="1200"/>
            <a:t>Maliyet İle İlgili Güdüler</a:t>
          </a:r>
          <a:endParaRPr lang="en-US" sz="1400" kern="1200"/>
        </a:p>
      </dsp:txBody>
      <dsp:txXfrm>
        <a:off x="874365" y="1493"/>
        <a:ext cx="7248615" cy="757026"/>
      </dsp:txXfrm>
    </dsp:sp>
    <dsp:sp modelId="{DCE11B35-A290-4FA9-8842-F2A84C15B293}">
      <dsp:nvSpPr>
        <dsp:cNvPr id="0" name=""/>
        <dsp:cNvSpPr/>
      </dsp:nvSpPr>
      <dsp:spPr>
        <a:xfrm>
          <a:off x="0" y="947776"/>
          <a:ext cx="8122981" cy="757026"/>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5CE8F47-5A31-479E-9ABE-022F7266C0D2}">
      <dsp:nvSpPr>
        <dsp:cNvPr id="0" name=""/>
        <dsp:cNvSpPr/>
      </dsp:nvSpPr>
      <dsp:spPr>
        <a:xfrm>
          <a:off x="229000" y="1118107"/>
          <a:ext cx="416364" cy="41636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41C5859-4A85-4F86-9D3F-3084AFC85070}">
      <dsp:nvSpPr>
        <dsp:cNvPr id="0" name=""/>
        <dsp:cNvSpPr/>
      </dsp:nvSpPr>
      <dsp:spPr>
        <a:xfrm>
          <a:off x="874365" y="947776"/>
          <a:ext cx="7248615" cy="75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119" tIns="80119" rIns="80119" bIns="80119" numCol="1" spcCol="1270" anchor="ctr" anchorCtr="0">
          <a:noAutofit/>
        </a:bodyPr>
        <a:lstStyle/>
        <a:p>
          <a:pPr marL="0" lvl="0" indent="0" algn="l" defTabSz="622300">
            <a:lnSpc>
              <a:spcPct val="90000"/>
            </a:lnSpc>
            <a:spcBef>
              <a:spcPct val="0"/>
            </a:spcBef>
            <a:spcAft>
              <a:spcPct val="35000"/>
            </a:spcAft>
            <a:buNone/>
          </a:pPr>
          <a:r>
            <a:rPr lang="tr-TR" sz="1400" kern="1200"/>
            <a:t>Bir diğer maliyet avantajı ise ucuz kaynaklara erişim yoludur. İşletmeler daha ucuz işgücü, yer, taşıma veya depolama avantajlarını da kullanmak isterler.</a:t>
          </a:r>
          <a:endParaRPr lang="en-US" sz="1400" kern="1200"/>
        </a:p>
      </dsp:txBody>
      <dsp:txXfrm>
        <a:off x="874365" y="947776"/>
        <a:ext cx="7248615" cy="757026"/>
      </dsp:txXfrm>
    </dsp:sp>
    <dsp:sp modelId="{4C5F493D-999C-436A-940A-AC2467A572A9}">
      <dsp:nvSpPr>
        <dsp:cNvPr id="0" name=""/>
        <dsp:cNvSpPr/>
      </dsp:nvSpPr>
      <dsp:spPr>
        <a:xfrm>
          <a:off x="0" y="1894059"/>
          <a:ext cx="8122981" cy="757026"/>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959727E-0EB6-4891-81D5-ABFB4F59C4F7}">
      <dsp:nvSpPr>
        <dsp:cNvPr id="0" name=""/>
        <dsp:cNvSpPr/>
      </dsp:nvSpPr>
      <dsp:spPr>
        <a:xfrm>
          <a:off x="229000" y="2064390"/>
          <a:ext cx="416364" cy="41636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6095900-D5B0-4119-9F8E-560854213448}">
      <dsp:nvSpPr>
        <dsp:cNvPr id="0" name=""/>
        <dsp:cNvSpPr/>
      </dsp:nvSpPr>
      <dsp:spPr>
        <a:xfrm>
          <a:off x="874365" y="1894059"/>
          <a:ext cx="7248615" cy="75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119" tIns="80119" rIns="80119" bIns="80119" numCol="1" spcCol="1270" anchor="ctr" anchorCtr="0">
          <a:noAutofit/>
        </a:bodyPr>
        <a:lstStyle/>
        <a:p>
          <a:pPr marL="0" lvl="0" indent="0" algn="l" defTabSz="622300">
            <a:lnSpc>
              <a:spcPct val="90000"/>
            </a:lnSpc>
            <a:spcBef>
              <a:spcPct val="0"/>
            </a:spcBef>
            <a:spcAft>
              <a:spcPct val="35000"/>
            </a:spcAft>
            <a:buNone/>
          </a:pPr>
          <a:r>
            <a:rPr lang="tr-TR" sz="1400" b="1" kern="1200"/>
            <a:t>Teknoloji İle İlgili Güdüler</a:t>
          </a:r>
          <a:endParaRPr lang="en-US" sz="1400" kern="1200"/>
        </a:p>
      </dsp:txBody>
      <dsp:txXfrm>
        <a:off x="874365" y="1894059"/>
        <a:ext cx="7248615" cy="757026"/>
      </dsp:txXfrm>
    </dsp:sp>
    <dsp:sp modelId="{DDEA99D4-8C5E-4410-82C7-CC4C4B06854F}">
      <dsp:nvSpPr>
        <dsp:cNvPr id="0" name=""/>
        <dsp:cNvSpPr/>
      </dsp:nvSpPr>
      <dsp:spPr>
        <a:xfrm>
          <a:off x="0" y="2840342"/>
          <a:ext cx="8122981" cy="757026"/>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72C3947-3355-40C1-9D32-BF38B8858DF6}">
      <dsp:nvSpPr>
        <dsp:cNvPr id="0" name=""/>
        <dsp:cNvSpPr/>
      </dsp:nvSpPr>
      <dsp:spPr>
        <a:xfrm>
          <a:off x="229000" y="3010673"/>
          <a:ext cx="416364" cy="41636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77AFB51-2D86-4763-A035-A27130C741F9}">
      <dsp:nvSpPr>
        <dsp:cNvPr id="0" name=""/>
        <dsp:cNvSpPr/>
      </dsp:nvSpPr>
      <dsp:spPr>
        <a:xfrm>
          <a:off x="874365" y="2840342"/>
          <a:ext cx="7248615" cy="75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119" tIns="80119" rIns="80119" bIns="80119" numCol="1" spcCol="1270" anchor="ctr" anchorCtr="0">
          <a:noAutofit/>
        </a:bodyPr>
        <a:lstStyle/>
        <a:p>
          <a:pPr marL="0" lvl="0" indent="0" algn="l" defTabSz="622300">
            <a:lnSpc>
              <a:spcPct val="90000"/>
            </a:lnSpc>
            <a:spcBef>
              <a:spcPct val="0"/>
            </a:spcBef>
            <a:spcAft>
              <a:spcPct val="35000"/>
            </a:spcAft>
            <a:buNone/>
          </a:pPr>
          <a:r>
            <a:rPr lang="tr-TR" sz="1400" kern="1200"/>
            <a:t>Teknolojik ilerlemeler işletmelerin uluslararası boyutlarda genişlemesini hem mümkün kılmakta hem de özendirmektedir. Özellikle internet ve diğer iletişim araçları bu konuda oldukça fazla öneme sahiptir.</a:t>
          </a:r>
          <a:endParaRPr lang="en-US" sz="1400" kern="1200"/>
        </a:p>
      </dsp:txBody>
      <dsp:txXfrm>
        <a:off x="874365" y="2840342"/>
        <a:ext cx="7248615" cy="75702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40CD30-3866-4139-80A1-1F32A418C852}">
      <dsp:nvSpPr>
        <dsp:cNvPr id="0" name=""/>
        <dsp:cNvSpPr/>
      </dsp:nvSpPr>
      <dsp:spPr>
        <a:xfrm>
          <a:off x="0" y="3250346"/>
          <a:ext cx="4466744" cy="2132579"/>
        </a:xfrm>
        <a:prstGeom prst="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tr-TR" sz="2300" kern="1200"/>
            <a:t>Bu seçeneklerin yanı sıra, diğer uluslararası pazarlama türleri arasında fason üretim, ortak girişim ve doğrudan yabancı yatırım (FID) bulunmaktadır.</a:t>
          </a:r>
          <a:endParaRPr lang="en-US" sz="2300" kern="1200"/>
        </a:p>
      </dsp:txBody>
      <dsp:txXfrm>
        <a:off x="0" y="3250346"/>
        <a:ext cx="4466744" cy="2132579"/>
      </dsp:txXfrm>
    </dsp:sp>
    <dsp:sp modelId="{E3DB21C0-35A6-4C87-A91A-3443068EA800}">
      <dsp:nvSpPr>
        <dsp:cNvPr id="0" name=""/>
        <dsp:cNvSpPr/>
      </dsp:nvSpPr>
      <dsp:spPr>
        <a:xfrm rot="10800000">
          <a:off x="0" y="2428"/>
          <a:ext cx="4466744" cy="3279906"/>
        </a:xfrm>
        <a:prstGeom prst="upArrowCallou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tr-TR" sz="2300" kern="1200"/>
            <a:t>Ürünlerini veya hizmetlerini yeni bir ülkede satmak isteyen uluslararası işletmeler genellikle ihracat veya lisanslama ile başlar. </a:t>
          </a:r>
          <a:endParaRPr lang="en-US" sz="2300" kern="1200"/>
        </a:p>
      </dsp:txBody>
      <dsp:txXfrm rot="10800000">
        <a:off x="0" y="2428"/>
        <a:ext cx="4466744" cy="213118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ED340A-BACC-44AB-9269-DB40768EEE7C}">
      <dsp:nvSpPr>
        <dsp:cNvPr id="0" name=""/>
        <dsp:cNvSpPr/>
      </dsp:nvSpPr>
      <dsp:spPr>
        <a:xfrm>
          <a:off x="0" y="390049"/>
          <a:ext cx="4466744" cy="1500524"/>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1. İhracat</a:t>
          </a:r>
          <a:endParaRPr lang="en-US" sz="1800" kern="1200"/>
        </a:p>
      </dsp:txBody>
      <dsp:txXfrm>
        <a:off x="73250" y="463299"/>
        <a:ext cx="4320244" cy="1354024"/>
      </dsp:txXfrm>
    </dsp:sp>
    <dsp:sp modelId="{A7ACE81C-EB18-4903-A79A-A7FB7CBC0DAF}">
      <dsp:nvSpPr>
        <dsp:cNvPr id="0" name=""/>
        <dsp:cNvSpPr/>
      </dsp:nvSpPr>
      <dsp:spPr>
        <a:xfrm>
          <a:off x="0" y="1942414"/>
          <a:ext cx="4466744" cy="1500524"/>
        </a:xfrm>
        <a:prstGeom prst="roundRect">
          <a:avLst/>
        </a:prstGeom>
        <a:gradFill rotWithShape="0">
          <a:gsLst>
            <a:gs pos="0">
              <a:schemeClr val="accent2">
                <a:hueOff val="479033"/>
                <a:satOff val="-2738"/>
                <a:lumOff val="2647"/>
                <a:alphaOff val="0"/>
                <a:tint val="94000"/>
                <a:satMod val="103000"/>
                <a:lumMod val="102000"/>
              </a:schemeClr>
            </a:gs>
            <a:gs pos="50000">
              <a:schemeClr val="accent2">
                <a:hueOff val="479033"/>
                <a:satOff val="-2738"/>
                <a:lumOff val="2647"/>
                <a:alphaOff val="0"/>
                <a:shade val="100000"/>
                <a:satMod val="110000"/>
                <a:lumMod val="100000"/>
              </a:schemeClr>
            </a:gs>
            <a:gs pos="100000">
              <a:schemeClr val="accent2">
                <a:hueOff val="479033"/>
                <a:satOff val="-2738"/>
                <a:lumOff val="2647"/>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İhracat, malların doğrudan yabancı bir ülkeye gönderilmesi uygulamasını ifade eder. İşlerini başka ülkelere genişletmek isteyen üreticiler genellikle önce ihracat yapmayı düşünürler. </a:t>
          </a:r>
          <a:endParaRPr lang="en-US" sz="1800" kern="1200"/>
        </a:p>
      </dsp:txBody>
      <dsp:txXfrm>
        <a:off x="73250" y="2015664"/>
        <a:ext cx="4320244" cy="1354024"/>
      </dsp:txXfrm>
    </dsp:sp>
    <dsp:sp modelId="{CFE86B78-56DD-40C5-BB6A-D16B2413F734}">
      <dsp:nvSpPr>
        <dsp:cNvPr id="0" name=""/>
        <dsp:cNvSpPr/>
      </dsp:nvSpPr>
      <dsp:spPr>
        <a:xfrm>
          <a:off x="0" y="3494779"/>
          <a:ext cx="4466744" cy="1500524"/>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Bu listedeki diğer uluslararası pazarlama türleriyle karşılaştırıldığında, ihracat en düşük riski içerir. Ayrıca şirketin insan kaynakları yönetimi üzerinde en az etkiye sahiptir.</a:t>
          </a:r>
          <a:endParaRPr lang="en-US" sz="1800" kern="1200"/>
        </a:p>
      </dsp:txBody>
      <dsp:txXfrm>
        <a:off x="73250" y="3568029"/>
        <a:ext cx="4320244" cy="1354024"/>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9C00AD-0EBD-419C-A194-A91393CF727E}">
      <dsp:nvSpPr>
        <dsp:cNvPr id="0" name=""/>
        <dsp:cNvSpPr/>
      </dsp:nvSpPr>
      <dsp:spPr>
        <a:xfrm>
          <a:off x="0" y="439"/>
          <a:ext cx="8122981" cy="1027995"/>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4D837B4-5EE5-4CFC-A926-B5E162E290D6}">
      <dsp:nvSpPr>
        <dsp:cNvPr id="0" name=""/>
        <dsp:cNvSpPr/>
      </dsp:nvSpPr>
      <dsp:spPr>
        <a:xfrm>
          <a:off x="310968" y="231738"/>
          <a:ext cx="565397" cy="56539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3639CE2-1DE2-497B-B67F-5758EBA9C845}">
      <dsp:nvSpPr>
        <dsp:cNvPr id="0" name=""/>
        <dsp:cNvSpPr/>
      </dsp:nvSpPr>
      <dsp:spPr>
        <a:xfrm>
          <a:off x="1187334" y="439"/>
          <a:ext cx="6935646" cy="1027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796" tIns="108796" rIns="108796" bIns="108796" numCol="1" spcCol="1270" anchor="ctr" anchorCtr="0">
          <a:noAutofit/>
        </a:bodyPr>
        <a:lstStyle/>
        <a:p>
          <a:pPr marL="0" lvl="0" indent="0" algn="l" defTabSz="711200">
            <a:lnSpc>
              <a:spcPct val="90000"/>
            </a:lnSpc>
            <a:spcBef>
              <a:spcPct val="0"/>
            </a:spcBef>
            <a:spcAft>
              <a:spcPct val="35000"/>
            </a:spcAft>
            <a:buNone/>
          </a:pPr>
          <a:r>
            <a:rPr lang="tr-TR" sz="1600" kern="1200"/>
            <a:t>2. Lisanslama</a:t>
          </a:r>
          <a:endParaRPr lang="en-US" sz="1600" kern="1200"/>
        </a:p>
      </dsp:txBody>
      <dsp:txXfrm>
        <a:off x="1187334" y="439"/>
        <a:ext cx="6935646" cy="1027995"/>
      </dsp:txXfrm>
    </dsp:sp>
    <dsp:sp modelId="{30471A6A-31E6-4AB6-8320-FE64F68953D9}">
      <dsp:nvSpPr>
        <dsp:cNvPr id="0" name=""/>
        <dsp:cNvSpPr/>
      </dsp:nvSpPr>
      <dsp:spPr>
        <a:xfrm>
          <a:off x="0" y="1285433"/>
          <a:ext cx="8122981" cy="1027995"/>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67AAA4-C9A2-4600-83F0-EFBAC76643F9}">
      <dsp:nvSpPr>
        <dsp:cNvPr id="0" name=""/>
        <dsp:cNvSpPr/>
      </dsp:nvSpPr>
      <dsp:spPr>
        <a:xfrm>
          <a:off x="310968" y="1516732"/>
          <a:ext cx="565397" cy="56539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831DED9-B367-4264-86FA-227665B8B8D4}">
      <dsp:nvSpPr>
        <dsp:cNvPr id="0" name=""/>
        <dsp:cNvSpPr/>
      </dsp:nvSpPr>
      <dsp:spPr>
        <a:xfrm>
          <a:off x="1187334" y="1285433"/>
          <a:ext cx="6935646" cy="1027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796" tIns="108796" rIns="108796" bIns="108796" numCol="1" spcCol="1270" anchor="ctr" anchorCtr="0">
          <a:noAutofit/>
        </a:bodyPr>
        <a:lstStyle/>
        <a:p>
          <a:pPr marL="0" lvl="0" indent="0" algn="l" defTabSz="711200">
            <a:lnSpc>
              <a:spcPct val="90000"/>
            </a:lnSpc>
            <a:spcBef>
              <a:spcPct val="0"/>
            </a:spcBef>
            <a:spcAft>
              <a:spcPct val="35000"/>
            </a:spcAft>
            <a:buNone/>
          </a:pPr>
          <a:r>
            <a:rPr lang="tr-TR" sz="1600" kern="1200"/>
            <a:t>Lisanslama, lisans veren olarak bilinen bir şirketin yabancı bir firmaya fikri mülkiyetini kullanma hakkı verdiği bir anlaşmadır. Genellikle belirli bir süre içindir ve lisans veren karşılığında telif hakkı alır.</a:t>
          </a:r>
          <a:endParaRPr lang="en-US" sz="1600" kern="1200"/>
        </a:p>
      </dsp:txBody>
      <dsp:txXfrm>
        <a:off x="1187334" y="1285433"/>
        <a:ext cx="6935646" cy="1027995"/>
      </dsp:txXfrm>
    </dsp:sp>
    <dsp:sp modelId="{87DC51A6-49A0-439D-A830-010A10394037}">
      <dsp:nvSpPr>
        <dsp:cNvPr id="0" name=""/>
        <dsp:cNvSpPr/>
      </dsp:nvSpPr>
      <dsp:spPr>
        <a:xfrm>
          <a:off x="0" y="2570428"/>
          <a:ext cx="8122981" cy="1027995"/>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62F9C50-1DC2-432A-ADCB-ECE0E19C901B}">
      <dsp:nvSpPr>
        <dsp:cNvPr id="0" name=""/>
        <dsp:cNvSpPr/>
      </dsp:nvSpPr>
      <dsp:spPr>
        <a:xfrm>
          <a:off x="310968" y="2801727"/>
          <a:ext cx="565397" cy="56539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B1BC4BA-7252-41BA-81DB-2DC582B00460}">
      <dsp:nvSpPr>
        <dsp:cNvPr id="0" name=""/>
        <dsp:cNvSpPr/>
      </dsp:nvSpPr>
      <dsp:spPr>
        <a:xfrm>
          <a:off x="1187334" y="2570428"/>
          <a:ext cx="6935646" cy="1027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796" tIns="108796" rIns="108796" bIns="108796" numCol="1" spcCol="1270" anchor="ctr" anchorCtr="0">
          <a:noAutofit/>
        </a:bodyPr>
        <a:lstStyle/>
        <a:p>
          <a:pPr marL="0" lvl="0" indent="0" algn="l" defTabSz="711200">
            <a:lnSpc>
              <a:spcPct val="90000"/>
            </a:lnSpc>
            <a:spcBef>
              <a:spcPct val="0"/>
            </a:spcBef>
            <a:spcAft>
              <a:spcPct val="35000"/>
            </a:spcAft>
            <a:buNone/>
          </a:pPr>
          <a:r>
            <a:rPr lang="tr-TR" sz="1600" kern="1200"/>
            <a:t>Fikri mülkiyetin lisanslanması, patentler, telif hakları, üretim süreçleri ve ticari isimler dahildir.</a:t>
          </a:r>
          <a:endParaRPr lang="en-US" sz="1600" kern="1200"/>
        </a:p>
      </dsp:txBody>
      <dsp:txXfrm>
        <a:off x="1187334" y="2570428"/>
        <a:ext cx="6935646" cy="1027995"/>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82ED7E-1D47-4F2B-BFBE-18ECD7FD51EC}">
      <dsp:nvSpPr>
        <dsp:cNvPr id="0" name=""/>
        <dsp:cNvSpPr/>
      </dsp:nvSpPr>
      <dsp:spPr>
        <a:xfrm>
          <a:off x="0" y="439"/>
          <a:ext cx="8122981" cy="1027995"/>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687B175-D010-4DC5-90AF-468BFDF53ADD}">
      <dsp:nvSpPr>
        <dsp:cNvPr id="0" name=""/>
        <dsp:cNvSpPr/>
      </dsp:nvSpPr>
      <dsp:spPr>
        <a:xfrm>
          <a:off x="310968" y="231738"/>
          <a:ext cx="565397" cy="56539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8829413-724E-4523-B433-D5A7ED95549D}">
      <dsp:nvSpPr>
        <dsp:cNvPr id="0" name=""/>
        <dsp:cNvSpPr/>
      </dsp:nvSpPr>
      <dsp:spPr>
        <a:xfrm>
          <a:off x="1187334" y="439"/>
          <a:ext cx="6935646" cy="1027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796" tIns="108796" rIns="108796" bIns="108796" numCol="1" spcCol="1270" anchor="ctr" anchorCtr="0">
          <a:noAutofit/>
        </a:bodyPr>
        <a:lstStyle/>
        <a:p>
          <a:pPr marL="0" lvl="0" indent="0" algn="l" defTabSz="666750">
            <a:lnSpc>
              <a:spcPct val="90000"/>
            </a:lnSpc>
            <a:spcBef>
              <a:spcPct val="0"/>
            </a:spcBef>
            <a:spcAft>
              <a:spcPct val="35000"/>
            </a:spcAft>
            <a:buNone/>
          </a:pPr>
          <a:r>
            <a:rPr lang="tr-TR" sz="1500" kern="1200"/>
            <a:t>3. Franchising</a:t>
          </a:r>
          <a:endParaRPr lang="en-US" sz="1500" kern="1200"/>
        </a:p>
      </dsp:txBody>
      <dsp:txXfrm>
        <a:off x="1187334" y="439"/>
        <a:ext cx="6935646" cy="1027995"/>
      </dsp:txXfrm>
    </dsp:sp>
    <dsp:sp modelId="{6F54F606-61E4-4DCD-B403-7BCE0A7A286D}">
      <dsp:nvSpPr>
        <dsp:cNvPr id="0" name=""/>
        <dsp:cNvSpPr/>
      </dsp:nvSpPr>
      <dsp:spPr>
        <a:xfrm>
          <a:off x="0" y="1285433"/>
          <a:ext cx="8122981" cy="1027995"/>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EF12362-2393-43E6-A812-AEF43265B204}">
      <dsp:nvSpPr>
        <dsp:cNvPr id="0" name=""/>
        <dsp:cNvSpPr/>
      </dsp:nvSpPr>
      <dsp:spPr>
        <a:xfrm>
          <a:off x="310968" y="1516732"/>
          <a:ext cx="565397" cy="56539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051DBD3-B9E3-47C5-9D70-E609F019C3E4}">
      <dsp:nvSpPr>
        <dsp:cNvPr id="0" name=""/>
        <dsp:cNvSpPr/>
      </dsp:nvSpPr>
      <dsp:spPr>
        <a:xfrm>
          <a:off x="1187334" y="1285433"/>
          <a:ext cx="6935646" cy="1027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796" tIns="108796" rIns="108796" bIns="108796" numCol="1" spcCol="1270" anchor="ctr" anchorCtr="0">
          <a:noAutofit/>
        </a:bodyPr>
        <a:lstStyle/>
        <a:p>
          <a:pPr marL="0" lvl="0" indent="0" algn="l" defTabSz="666750">
            <a:lnSpc>
              <a:spcPct val="90000"/>
            </a:lnSpc>
            <a:spcBef>
              <a:spcPct val="0"/>
            </a:spcBef>
            <a:spcAft>
              <a:spcPct val="35000"/>
            </a:spcAft>
            <a:buNone/>
          </a:pPr>
          <a:r>
            <a:rPr lang="tr-TR" sz="1500" kern="1200"/>
            <a:t>Lisanslama gibi, franchising de yabancı bir firmaya kendi adına iş yapma hakkı veren bir ana şirketi içerir. Bununla birlikte, franchise'lar genellikle işi yürütürken lisanslamaya göre daha katı yönergeleri takip etmek zorundadır.</a:t>
          </a:r>
          <a:endParaRPr lang="en-US" sz="1500" kern="1200"/>
        </a:p>
      </dsp:txBody>
      <dsp:txXfrm>
        <a:off x="1187334" y="1285433"/>
        <a:ext cx="6935646" cy="1027995"/>
      </dsp:txXfrm>
    </dsp:sp>
    <dsp:sp modelId="{E6EDF04D-6F9C-487A-AE7D-3BF06398635A}">
      <dsp:nvSpPr>
        <dsp:cNvPr id="0" name=""/>
        <dsp:cNvSpPr/>
      </dsp:nvSpPr>
      <dsp:spPr>
        <a:xfrm>
          <a:off x="0" y="2570428"/>
          <a:ext cx="8122981" cy="1027995"/>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C7D5441-56BB-477B-9AF2-6E35D5A5F16A}">
      <dsp:nvSpPr>
        <dsp:cNvPr id="0" name=""/>
        <dsp:cNvSpPr/>
      </dsp:nvSpPr>
      <dsp:spPr>
        <a:xfrm>
          <a:off x="310968" y="2801727"/>
          <a:ext cx="565397" cy="56539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90BEB64-6E08-4274-8C8D-393CAE27DFA1}">
      <dsp:nvSpPr>
        <dsp:cNvPr id="0" name=""/>
        <dsp:cNvSpPr/>
      </dsp:nvSpPr>
      <dsp:spPr>
        <a:xfrm>
          <a:off x="1187334" y="2570428"/>
          <a:ext cx="6935646" cy="1027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796" tIns="108796" rIns="108796" bIns="108796" numCol="1" spcCol="1270" anchor="ctr" anchorCtr="0">
          <a:noAutofit/>
        </a:bodyPr>
        <a:lstStyle/>
        <a:p>
          <a:pPr marL="0" lvl="0" indent="0" algn="l" defTabSz="666750">
            <a:lnSpc>
              <a:spcPct val="90000"/>
            </a:lnSpc>
            <a:spcBef>
              <a:spcPct val="0"/>
            </a:spcBef>
            <a:spcAft>
              <a:spcPct val="35000"/>
            </a:spcAft>
            <a:buNone/>
          </a:pPr>
          <a:r>
            <a:rPr lang="tr-TR" sz="1500" kern="1200"/>
            <a:t>Bu tür uluslararası pazarlama, oteller, kiralama hizmetleri ve restoranlar gibi hizmet firmaları arasında da daha yaygındır. Öte yandan, lisanslama genellikle üretim ile sınırlıdır.</a:t>
          </a:r>
          <a:endParaRPr lang="en-US" sz="1500" kern="1200"/>
        </a:p>
      </dsp:txBody>
      <dsp:txXfrm>
        <a:off x="1187334" y="2570428"/>
        <a:ext cx="6935646" cy="1027995"/>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DE2815-B4A8-4052-BC9F-0F4AF95D5993}">
      <dsp:nvSpPr>
        <dsp:cNvPr id="0" name=""/>
        <dsp:cNvSpPr/>
      </dsp:nvSpPr>
      <dsp:spPr>
        <a:xfrm>
          <a:off x="2104289" y="998184"/>
          <a:ext cx="453046" cy="91440"/>
        </a:xfrm>
        <a:custGeom>
          <a:avLst/>
          <a:gdLst/>
          <a:ahLst/>
          <a:cxnLst/>
          <a:rect l="0" t="0" r="0" b="0"/>
          <a:pathLst>
            <a:path>
              <a:moveTo>
                <a:pt x="0" y="45720"/>
              </a:moveTo>
              <a:lnTo>
                <a:pt x="453046"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318721" y="1041483"/>
        <a:ext cx="24182" cy="4841"/>
      </dsp:txXfrm>
    </dsp:sp>
    <dsp:sp modelId="{A395A938-2CC1-4F47-B038-BDEB8503AC6C}">
      <dsp:nvSpPr>
        <dsp:cNvPr id="0" name=""/>
        <dsp:cNvSpPr/>
      </dsp:nvSpPr>
      <dsp:spPr>
        <a:xfrm>
          <a:off x="3277" y="413060"/>
          <a:ext cx="2102811" cy="1261686"/>
        </a:xfrm>
        <a:prstGeom prst="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3040" tIns="108158" rIns="103040" bIns="108158" numCol="1" spcCol="1270" anchor="ctr" anchorCtr="0">
          <a:noAutofit/>
        </a:bodyPr>
        <a:lstStyle/>
        <a:p>
          <a:pPr marL="0" lvl="0" indent="0" algn="ctr" defTabSz="533400">
            <a:lnSpc>
              <a:spcPct val="90000"/>
            </a:lnSpc>
            <a:spcBef>
              <a:spcPct val="0"/>
            </a:spcBef>
            <a:spcAft>
              <a:spcPct val="35000"/>
            </a:spcAft>
            <a:buNone/>
          </a:pPr>
          <a:r>
            <a:rPr lang="tr-TR" sz="1200" kern="1200"/>
            <a:t>4. Ortak Girişim</a:t>
          </a:r>
          <a:endParaRPr lang="en-US" sz="1200" kern="1200"/>
        </a:p>
      </dsp:txBody>
      <dsp:txXfrm>
        <a:off x="3277" y="413060"/>
        <a:ext cx="2102811" cy="1261686"/>
      </dsp:txXfrm>
    </dsp:sp>
    <dsp:sp modelId="{6BDB1AD2-D9FE-4C8B-93BE-D0CD930BA1B5}">
      <dsp:nvSpPr>
        <dsp:cNvPr id="0" name=""/>
        <dsp:cNvSpPr/>
      </dsp:nvSpPr>
      <dsp:spPr>
        <a:xfrm>
          <a:off x="1054683" y="1672947"/>
          <a:ext cx="2586457" cy="453046"/>
        </a:xfrm>
        <a:custGeom>
          <a:avLst/>
          <a:gdLst/>
          <a:ahLst/>
          <a:cxnLst/>
          <a:rect l="0" t="0" r="0" b="0"/>
          <a:pathLst>
            <a:path>
              <a:moveTo>
                <a:pt x="2586457" y="0"/>
              </a:moveTo>
              <a:lnTo>
                <a:pt x="2586457" y="243623"/>
              </a:lnTo>
              <a:lnTo>
                <a:pt x="0" y="243623"/>
              </a:lnTo>
              <a:lnTo>
                <a:pt x="0" y="453046"/>
              </a:lnTo>
            </a:path>
          </a:pathLst>
        </a:custGeom>
        <a:noFill/>
        <a:ln w="9525" cap="flat" cmpd="sng" algn="ctr">
          <a:solidFill>
            <a:schemeClr val="accent2">
              <a:hueOff val="319356"/>
              <a:satOff val="-1825"/>
              <a:lumOff val="1765"/>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282130" y="1897050"/>
        <a:ext cx="131564" cy="4841"/>
      </dsp:txXfrm>
    </dsp:sp>
    <dsp:sp modelId="{11123B02-E62C-4322-8F3B-D29A4156EC81}">
      <dsp:nvSpPr>
        <dsp:cNvPr id="0" name=""/>
        <dsp:cNvSpPr/>
      </dsp:nvSpPr>
      <dsp:spPr>
        <a:xfrm>
          <a:off x="2589735" y="413060"/>
          <a:ext cx="2102811" cy="1261686"/>
        </a:xfrm>
        <a:prstGeom prst="rect">
          <a:avLst/>
        </a:prstGeom>
        <a:gradFill rotWithShape="0">
          <a:gsLst>
            <a:gs pos="0">
              <a:schemeClr val="accent2">
                <a:hueOff val="239517"/>
                <a:satOff val="-1369"/>
                <a:lumOff val="1324"/>
                <a:alphaOff val="0"/>
                <a:tint val="94000"/>
                <a:satMod val="103000"/>
                <a:lumMod val="102000"/>
              </a:schemeClr>
            </a:gs>
            <a:gs pos="50000">
              <a:schemeClr val="accent2">
                <a:hueOff val="239517"/>
                <a:satOff val="-1369"/>
                <a:lumOff val="1324"/>
                <a:alphaOff val="0"/>
                <a:shade val="100000"/>
                <a:satMod val="110000"/>
                <a:lumMod val="100000"/>
              </a:schemeClr>
            </a:gs>
            <a:gs pos="100000">
              <a:schemeClr val="accent2">
                <a:hueOff val="239517"/>
                <a:satOff val="-1369"/>
                <a:lumOff val="1324"/>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3040" tIns="108158" rIns="103040" bIns="108158" numCol="1" spcCol="1270" anchor="ctr" anchorCtr="0">
          <a:noAutofit/>
        </a:bodyPr>
        <a:lstStyle/>
        <a:p>
          <a:pPr marL="0" lvl="0" indent="0" algn="ctr" defTabSz="533400">
            <a:lnSpc>
              <a:spcPct val="90000"/>
            </a:lnSpc>
            <a:spcBef>
              <a:spcPct val="0"/>
            </a:spcBef>
            <a:spcAft>
              <a:spcPct val="35000"/>
            </a:spcAft>
            <a:buNone/>
          </a:pPr>
          <a:r>
            <a:rPr lang="tr-TR" sz="1200" kern="1200"/>
            <a:t>Ortak girişim, farklı ülkelerden iki işletmenin karşılıklı yararları için ortak çabalarını tanımlar. İki veya daha fazla şirketin, her şirketin aşağıdakileri yaptığı bir işletmeye ortaklaşa katılımıdır:</a:t>
          </a:r>
          <a:endParaRPr lang="en-US" sz="1200" kern="1200"/>
        </a:p>
      </dsp:txBody>
      <dsp:txXfrm>
        <a:off x="2589735" y="413060"/>
        <a:ext cx="2102811" cy="1261686"/>
      </dsp:txXfrm>
    </dsp:sp>
    <dsp:sp modelId="{7F3D3349-880D-4757-A539-138A1256A3E0}">
      <dsp:nvSpPr>
        <dsp:cNvPr id="0" name=""/>
        <dsp:cNvSpPr/>
      </dsp:nvSpPr>
      <dsp:spPr>
        <a:xfrm>
          <a:off x="2104289" y="2743517"/>
          <a:ext cx="453046" cy="91440"/>
        </a:xfrm>
        <a:custGeom>
          <a:avLst/>
          <a:gdLst/>
          <a:ahLst/>
          <a:cxnLst/>
          <a:rect l="0" t="0" r="0" b="0"/>
          <a:pathLst>
            <a:path>
              <a:moveTo>
                <a:pt x="0" y="45720"/>
              </a:moveTo>
              <a:lnTo>
                <a:pt x="453046" y="45720"/>
              </a:lnTo>
            </a:path>
          </a:pathLst>
        </a:custGeom>
        <a:noFill/>
        <a:ln w="9525" cap="flat" cmpd="sng" algn="ctr">
          <a:solidFill>
            <a:schemeClr val="accent2">
              <a:hueOff val="638711"/>
              <a:satOff val="-3650"/>
              <a:lumOff val="353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318721" y="2786816"/>
        <a:ext cx="24182" cy="4841"/>
      </dsp:txXfrm>
    </dsp:sp>
    <dsp:sp modelId="{510677DB-2784-48A7-B0CF-7609022E8B13}">
      <dsp:nvSpPr>
        <dsp:cNvPr id="0" name=""/>
        <dsp:cNvSpPr/>
      </dsp:nvSpPr>
      <dsp:spPr>
        <a:xfrm>
          <a:off x="3277" y="2158394"/>
          <a:ext cx="2102811" cy="1261686"/>
        </a:xfrm>
        <a:prstGeom prst="rect">
          <a:avLst/>
        </a:prstGeom>
        <a:gradFill rotWithShape="0">
          <a:gsLst>
            <a:gs pos="0">
              <a:schemeClr val="accent2">
                <a:hueOff val="479033"/>
                <a:satOff val="-2738"/>
                <a:lumOff val="2647"/>
                <a:alphaOff val="0"/>
                <a:tint val="94000"/>
                <a:satMod val="103000"/>
                <a:lumMod val="102000"/>
              </a:schemeClr>
            </a:gs>
            <a:gs pos="50000">
              <a:schemeClr val="accent2">
                <a:hueOff val="479033"/>
                <a:satOff val="-2738"/>
                <a:lumOff val="2647"/>
                <a:alphaOff val="0"/>
                <a:shade val="100000"/>
                <a:satMod val="110000"/>
                <a:lumMod val="100000"/>
              </a:schemeClr>
            </a:gs>
            <a:gs pos="100000">
              <a:schemeClr val="accent2">
                <a:hueOff val="479033"/>
                <a:satOff val="-2738"/>
                <a:lumOff val="2647"/>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3040" tIns="108158" rIns="103040" bIns="108158" numCol="1" spcCol="1270" anchor="ctr" anchorCtr="0">
          <a:noAutofit/>
        </a:bodyPr>
        <a:lstStyle/>
        <a:p>
          <a:pPr marL="0" lvl="0" indent="0" algn="ctr" defTabSz="533400">
            <a:lnSpc>
              <a:spcPct val="90000"/>
            </a:lnSpc>
            <a:spcBef>
              <a:spcPct val="0"/>
            </a:spcBef>
            <a:spcAft>
              <a:spcPct val="35000"/>
            </a:spcAft>
            <a:buNone/>
          </a:pPr>
          <a:r>
            <a:rPr lang="tr-TR" sz="1200" kern="1200"/>
            <a:t>Varlıklara ortak katkı</a:t>
          </a:r>
          <a:endParaRPr lang="en-US" sz="1200" kern="1200"/>
        </a:p>
      </dsp:txBody>
      <dsp:txXfrm>
        <a:off x="3277" y="2158394"/>
        <a:ext cx="2102811" cy="1261686"/>
      </dsp:txXfrm>
    </dsp:sp>
    <dsp:sp modelId="{F7592ED4-4975-4E9C-8589-CDF7C09F651B}">
      <dsp:nvSpPr>
        <dsp:cNvPr id="0" name=""/>
        <dsp:cNvSpPr/>
      </dsp:nvSpPr>
      <dsp:spPr>
        <a:xfrm>
          <a:off x="1054683" y="3418280"/>
          <a:ext cx="2586457" cy="453046"/>
        </a:xfrm>
        <a:custGeom>
          <a:avLst/>
          <a:gdLst/>
          <a:ahLst/>
          <a:cxnLst/>
          <a:rect l="0" t="0" r="0" b="0"/>
          <a:pathLst>
            <a:path>
              <a:moveTo>
                <a:pt x="2586457" y="0"/>
              </a:moveTo>
              <a:lnTo>
                <a:pt x="2586457" y="243623"/>
              </a:lnTo>
              <a:lnTo>
                <a:pt x="0" y="243623"/>
              </a:lnTo>
              <a:lnTo>
                <a:pt x="0" y="453046"/>
              </a:lnTo>
            </a:path>
          </a:pathLst>
        </a:custGeom>
        <a:noFill/>
        <a:ln w="9525" cap="flat" cmpd="sng" algn="ctr">
          <a:solidFill>
            <a:schemeClr val="accent2">
              <a:hueOff val="958067"/>
              <a:satOff val="-5475"/>
              <a:lumOff val="5295"/>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282130" y="3642383"/>
        <a:ext cx="131564" cy="4841"/>
      </dsp:txXfrm>
    </dsp:sp>
    <dsp:sp modelId="{C4DC88FD-BD3A-42B7-B2A4-A71557BA5F34}">
      <dsp:nvSpPr>
        <dsp:cNvPr id="0" name=""/>
        <dsp:cNvSpPr/>
      </dsp:nvSpPr>
      <dsp:spPr>
        <a:xfrm>
          <a:off x="2589735" y="2158394"/>
          <a:ext cx="2102811" cy="1261686"/>
        </a:xfrm>
        <a:prstGeom prst="rect">
          <a:avLst/>
        </a:prstGeom>
        <a:gradFill rotWithShape="0">
          <a:gsLst>
            <a:gs pos="0">
              <a:schemeClr val="accent2">
                <a:hueOff val="718550"/>
                <a:satOff val="-4106"/>
                <a:lumOff val="3971"/>
                <a:alphaOff val="0"/>
                <a:tint val="94000"/>
                <a:satMod val="103000"/>
                <a:lumMod val="102000"/>
              </a:schemeClr>
            </a:gs>
            <a:gs pos="50000">
              <a:schemeClr val="accent2">
                <a:hueOff val="718550"/>
                <a:satOff val="-4106"/>
                <a:lumOff val="3971"/>
                <a:alphaOff val="0"/>
                <a:shade val="100000"/>
                <a:satMod val="110000"/>
                <a:lumMod val="100000"/>
              </a:schemeClr>
            </a:gs>
            <a:gs pos="100000">
              <a:schemeClr val="accent2">
                <a:hueOff val="718550"/>
                <a:satOff val="-4106"/>
                <a:lumOff val="3971"/>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3040" tIns="108158" rIns="103040" bIns="108158" numCol="1" spcCol="1270" anchor="ctr" anchorCtr="0">
          <a:noAutofit/>
        </a:bodyPr>
        <a:lstStyle/>
        <a:p>
          <a:pPr marL="0" lvl="0" indent="0" algn="ctr" defTabSz="533400">
            <a:lnSpc>
              <a:spcPct val="90000"/>
            </a:lnSpc>
            <a:spcBef>
              <a:spcPct val="0"/>
            </a:spcBef>
            <a:spcAft>
              <a:spcPct val="35000"/>
            </a:spcAft>
            <a:buNone/>
          </a:pPr>
          <a:r>
            <a:rPr lang="tr-TR" sz="1200" kern="1200"/>
            <a:t>Varlığa bir dereceye kadar sahip olur</a:t>
          </a:r>
          <a:endParaRPr lang="en-US" sz="1200" kern="1200"/>
        </a:p>
      </dsp:txBody>
      <dsp:txXfrm>
        <a:off x="2589735" y="2158394"/>
        <a:ext cx="2102811" cy="1261686"/>
      </dsp:txXfrm>
    </dsp:sp>
    <dsp:sp modelId="{6F08CE10-3CFD-4057-88C2-20A4A907AFA3}">
      <dsp:nvSpPr>
        <dsp:cNvPr id="0" name=""/>
        <dsp:cNvSpPr/>
      </dsp:nvSpPr>
      <dsp:spPr>
        <a:xfrm>
          <a:off x="3277" y="3903727"/>
          <a:ext cx="2102811" cy="1261686"/>
        </a:xfrm>
        <a:prstGeom prst="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3040" tIns="108158" rIns="103040" bIns="108158" numCol="1" spcCol="1270" anchor="ctr" anchorCtr="0">
          <a:noAutofit/>
        </a:bodyPr>
        <a:lstStyle/>
        <a:p>
          <a:pPr marL="0" lvl="0" indent="0" algn="ctr" defTabSz="533400">
            <a:lnSpc>
              <a:spcPct val="90000"/>
            </a:lnSpc>
            <a:spcBef>
              <a:spcPct val="0"/>
            </a:spcBef>
            <a:spcAft>
              <a:spcPct val="35000"/>
            </a:spcAft>
            <a:buNone/>
          </a:pPr>
          <a:r>
            <a:rPr lang="tr-TR" sz="1200" kern="1200"/>
            <a:t>Hisse riski</a:t>
          </a:r>
          <a:endParaRPr lang="en-US" sz="1200" kern="1200"/>
        </a:p>
      </dsp:txBody>
      <dsp:txXfrm>
        <a:off x="3277" y="3903727"/>
        <a:ext cx="2102811" cy="126168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C4663A-8A98-4182-93CB-B672D7B622F9}">
      <dsp:nvSpPr>
        <dsp:cNvPr id="0" name=""/>
        <dsp:cNvSpPr/>
      </dsp:nvSpPr>
      <dsp:spPr>
        <a:xfrm>
          <a:off x="0" y="39691"/>
          <a:ext cx="8928992" cy="11229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1. Pazar Genişlemesi</a:t>
          </a:r>
          <a:endParaRPr lang="en-US" sz="2100" kern="1200"/>
        </a:p>
      </dsp:txBody>
      <dsp:txXfrm>
        <a:off x="54817" y="94508"/>
        <a:ext cx="8819358" cy="1013291"/>
      </dsp:txXfrm>
    </dsp:sp>
    <dsp:sp modelId="{8F836D3C-A94E-4FDD-BCEB-0206D15A6771}">
      <dsp:nvSpPr>
        <dsp:cNvPr id="0" name=""/>
        <dsp:cNvSpPr/>
      </dsp:nvSpPr>
      <dsp:spPr>
        <a:xfrm>
          <a:off x="0" y="1223097"/>
          <a:ext cx="8928992" cy="11229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Uluslararası pazarlamanın birincil avantajlarından biri pazar genişlemesidir. Bir markanın müşteri tabanını genişletmek için bir fırsat.</a:t>
          </a:r>
          <a:endParaRPr lang="en-US" sz="2100" kern="1200"/>
        </a:p>
      </dsp:txBody>
      <dsp:txXfrm>
        <a:off x="54817" y="1277914"/>
        <a:ext cx="8819358" cy="1013291"/>
      </dsp:txXfrm>
    </dsp:sp>
    <dsp:sp modelId="{ECC78DB1-C2D8-4ACF-8A5B-6CE2E0F33FC6}">
      <dsp:nvSpPr>
        <dsp:cNvPr id="0" name=""/>
        <dsp:cNvSpPr/>
      </dsp:nvSpPr>
      <dsp:spPr>
        <a:xfrm>
          <a:off x="0" y="2406503"/>
          <a:ext cx="8928992" cy="11229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Yirmi yıl önce, bir ürün veya hizmeti pazarlama fikri, küçük işletmeler için düşünülemeyecek kadar pahalıydı. Ancak Google ve Facebook gibi yeni iletişim kanalları sayesinde artık durum böyle değil.</a:t>
          </a:r>
          <a:endParaRPr lang="en-US" sz="2100" kern="1200"/>
        </a:p>
      </dsp:txBody>
      <dsp:txXfrm>
        <a:off x="54817" y="2461320"/>
        <a:ext cx="8819358" cy="1013291"/>
      </dsp:txXfrm>
    </dsp:sp>
    <dsp:sp modelId="{CE9295AA-07A2-443D-A285-DFE21A785FFF}">
      <dsp:nvSpPr>
        <dsp:cNvPr id="0" name=""/>
        <dsp:cNvSpPr/>
      </dsp:nvSpPr>
      <dsp:spPr>
        <a:xfrm>
          <a:off x="0" y="3589909"/>
          <a:ext cx="8928992" cy="11229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Artık küçük işletmeler, bütçelerini aşmadan yurtdışında daha geniş bir müşteri tabanına erişebilirler. Sadece karı artırmakla kalmaz, uluslararası pazarlama da marka bilinirliğini artırır.</a:t>
          </a:r>
          <a:endParaRPr lang="en-US" sz="2100" kern="1200"/>
        </a:p>
      </dsp:txBody>
      <dsp:txXfrm>
        <a:off x="54817" y="3644726"/>
        <a:ext cx="8819358" cy="1013291"/>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7A3E18-EDD7-45BC-B00A-EACAE2180D99}">
      <dsp:nvSpPr>
        <dsp:cNvPr id="0" name=""/>
        <dsp:cNvSpPr/>
      </dsp:nvSpPr>
      <dsp:spPr>
        <a:xfrm>
          <a:off x="0" y="39691"/>
          <a:ext cx="8928992" cy="11229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3. Fazla Üretimin Etkin Kullanımı</a:t>
          </a:r>
          <a:endParaRPr lang="en-US" sz="2100" kern="1200"/>
        </a:p>
      </dsp:txBody>
      <dsp:txXfrm>
        <a:off x="54817" y="94508"/>
        <a:ext cx="8819358" cy="1013291"/>
      </dsp:txXfrm>
    </dsp:sp>
    <dsp:sp modelId="{4A9D80B4-1217-495D-B82D-4911CBDD63A6}">
      <dsp:nvSpPr>
        <dsp:cNvPr id="0" name=""/>
        <dsp:cNvSpPr/>
      </dsp:nvSpPr>
      <dsp:spPr>
        <a:xfrm>
          <a:off x="0" y="1223097"/>
          <a:ext cx="8928992" cy="11229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Uluslararası pazarlama, üreticilerin fazla üretimi etkin bir şekilde kullanmalarına yardımcı olur.</a:t>
          </a:r>
          <a:endParaRPr lang="en-US" sz="2100" kern="1200"/>
        </a:p>
      </dsp:txBody>
      <dsp:txXfrm>
        <a:off x="54817" y="1277914"/>
        <a:ext cx="8819358" cy="1013291"/>
      </dsp:txXfrm>
    </dsp:sp>
    <dsp:sp modelId="{BD0D6EF4-E856-4883-93E1-872B92059F85}">
      <dsp:nvSpPr>
        <dsp:cNvPr id="0" name=""/>
        <dsp:cNvSpPr/>
      </dsp:nvSpPr>
      <dsp:spPr>
        <a:xfrm>
          <a:off x="0" y="2406503"/>
          <a:ext cx="8928992" cy="11229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Bir ülkede fazla üretilen malların başka bir ülkeye nakliyesini içerir. Bu şekilde, ithalatçı ve ihracatçı ülkeler arasındaki ürün dövizleri her bir özel ihtiyacı karşılayabilir.</a:t>
          </a:r>
          <a:endParaRPr lang="en-US" sz="2100" kern="1200"/>
        </a:p>
      </dsp:txBody>
      <dsp:txXfrm>
        <a:off x="54817" y="2461320"/>
        <a:ext cx="8819358" cy="1013291"/>
      </dsp:txXfrm>
    </dsp:sp>
    <dsp:sp modelId="{F75F338C-8A62-4A3C-82A6-09112C3442D6}">
      <dsp:nvSpPr>
        <dsp:cNvPr id="0" name=""/>
        <dsp:cNvSpPr/>
      </dsp:nvSpPr>
      <dsp:spPr>
        <a:xfrm>
          <a:off x="0" y="3589909"/>
          <a:ext cx="8928992" cy="11229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Diğer bir deyişle, yerli üretimde fazla olan hammadde, mal veya hizmetler dış pazarlara sevk edilebilir.</a:t>
          </a:r>
          <a:endParaRPr lang="en-US" sz="2100" kern="1200"/>
        </a:p>
      </dsp:txBody>
      <dsp:txXfrm>
        <a:off x="54817" y="3644726"/>
        <a:ext cx="8819358" cy="101329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16FB4A-C190-4FA7-B1E0-86097735A777}">
      <dsp:nvSpPr>
        <dsp:cNvPr id="0" name=""/>
        <dsp:cNvSpPr/>
      </dsp:nvSpPr>
      <dsp:spPr>
        <a:xfrm>
          <a:off x="0" y="12581"/>
          <a:ext cx="7075090" cy="100868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tr-TR" sz="1900" kern="1200"/>
            <a:t>Daha geniş bir müşteri tabanının yanı sıra küresel pazarlama, potansiyel ekonomik gerilemelere karşı da koruma sağlar.</a:t>
          </a:r>
          <a:endParaRPr lang="en-US" sz="1900" kern="1200"/>
        </a:p>
      </dsp:txBody>
      <dsp:txXfrm>
        <a:off x="49240" y="61821"/>
        <a:ext cx="6976610" cy="910206"/>
      </dsp:txXfrm>
    </dsp:sp>
    <dsp:sp modelId="{4AD2CFD9-10F2-47E5-8BE2-AEFE07C84F8B}">
      <dsp:nvSpPr>
        <dsp:cNvPr id="0" name=""/>
        <dsp:cNvSpPr/>
      </dsp:nvSpPr>
      <dsp:spPr>
        <a:xfrm>
          <a:off x="0" y="1075987"/>
          <a:ext cx="7075090" cy="1008686"/>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tr-TR" sz="1900" kern="1200"/>
            <a:t>Ev sahibi ve ev sahibi ülkeler arasındaki kültürel kısıtlamalar, uluslararası pazarlama stratejilerini engelleyebilir.</a:t>
          </a:r>
          <a:endParaRPr lang="en-US" sz="1900" kern="1200"/>
        </a:p>
      </dsp:txBody>
      <dsp:txXfrm>
        <a:off x="49240" y="1125227"/>
        <a:ext cx="6976610" cy="910206"/>
      </dsp:txXfrm>
    </dsp:sp>
    <dsp:sp modelId="{27951B3C-B108-4796-BF60-872D0571E0F5}">
      <dsp:nvSpPr>
        <dsp:cNvPr id="0" name=""/>
        <dsp:cNvSpPr/>
      </dsp:nvSpPr>
      <dsp:spPr>
        <a:xfrm>
          <a:off x="0" y="2139393"/>
          <a:ext cx="7075090" cy="1008686"/>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tr-TR" sz="1900" kern="1200"/>
            <a:t>Uluslararası pazarlamanın diğer olumsuz yönleri arasında yüksek rekabet, hükümet kısıtlamaları ve savaş durumları yer alır.</a:t>
          </a:r>
          <a:endParaRPr lang="en-US" sz="1900" kern="1200"/>
        </a:p>
      </dsp:txBody>
      <dsp:txXfrm>
        <a:off x="49240" y="2188633"/>
        <a:ext cx="6976610" cy="910206"/>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1E8C1C-5FBC-4C9E-A44A-EAA3DACEABE1}">
      <dsp:nvSpPr>
        <dsp:cNvPr id="0" name=""/>
        <dsp:cNvSpPr/>
      </dsp:nvSpPr>
      <dsp:spPr>
        <a:xfrm>
          <a:off x="0" y="4789973"/>
          <a:ext cx="4695825" cy="785834"/>
        </a:xfrm>
        <a:prstGeom prst="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tr-TR" sz="1100" kern="1200"/>
            <a:t>Örneğin, reklamverenlerin yüzde 71'inden fazlası, en iyi reklam kampanyalarından bazılarının yurtdışında geliştirildiğine inanıyor. Dolayısıyla, benzer bir stratejiyi evde uygulamak rekabet avantajı sağlayabilir.</a:t>
          </a:r>
          <a:endParaRPr lang="en-US" sz="1100" kern="1200"/>
        </a:p>
      </dsp:txBody>
      <dsp:txXfrm>
        <a:off x="0" y="4789973"/>
        <a:ext cx="4695825" cy="785834"/>
      </dsp:txXfrm>
    </dsp:sp>
    <dsp:sp modelId="{BC101CB4-9E7C-4E5A-90FB-5183EAF33975}">
      <dsp:nvSpPr>
        <dsp:cNvPr id="0" name=""/>
        <dsp:cNvSpPr/>
      </dsp:nvSpPr>
      <dsp:spPr>
        <a:xfrm rot="10800000">
          <a:off x="0" y="3593146"/>
          <a:ext cx="4695825" cy="1208614"/>
        </a:xfrm>
        <a:prstGeom prst="upArrowCallout">
          <a:avLst/>
        </a:prstGeom>
        <a:gradFill rotWithShape="0">
          <a:gsLst>
            <a:gs pos="0">
              <a:schemeClr val="accent3">
                <a:hueOff val="0"/>
                <a:satOff val="0"/>
                <a:lumOff val="0"/>
                <a:alphaOff val="0"/>
                <a:tint val="94000"/>
                <a:satMod val="103000"/>
                <a:lumMod val="102000"/>
              </a:schemeClr>
            </a:gs>
            <a:gs pos="50000">
              <a:schemeClr val="accent3">
                <a:hueOff val="0"/>
                <a:satOff val="0"/>
                <a:lumOff val="0"/>
                <a:alphaOff val="0"/>
                <a:shade val="100000"/>
                <a:satMod val="110000"/>
                <a:lumMod val="100000"/>
              </a:schemeClr>
            </a:gs>
            <a:gs pos="100000">
              <a:schemeClr val="accent3">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tr-TR" sz="1100" kern="1200"/>
            <a:t>Sonuç olarak, şirketler genellikle evde yararlı olabilecek benzersiz becerilere sahip işçileri işe alır.</a:t>
          </a:r>
          <a:endParaRPr lang="en-US" sz="1100" kern="1200"/>
        </a:p>
      </dsp:txBody>
      <dsp:txXfrm rot="10800000">
        <a:off x="0" y="3593146"/>
        <a:ext cx="4695825" cy="785321"/>
      </dsp:txXfrm>
    </dsp:sp>
    <dsp:sp modelId="{C6833B52-A7A8-4108-A506-0253DF2CB7B4}">
      <dsp:nvSpPr>
        <dsp:cNvPr id="0" name=""/>
        <dsp:cNvSpPr/>
      </dsp:nvSpPr>
      <dsp:spPr>
        <a:xfrm rot="10800000">
          <a:off x="0" y="2396320"/>
          <a:ext cx="4695825" cy="1208614"/>
        </a:xfrm>
        <a:prstGeom prst="upArrowCallout">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tr-TR" sz="1100" kern="1200"/>
            <a:t>Uluslararası pazarlama, bir markanın kendi ülkesinde bulunmayabilecek özel yeteneklere erişim sağlar. Bunlar, diğerleri arasında pazarlama yöneticileri, pazarlama koordinatörleri ve çevirmenleri içerir.</a:t>
          </a:r>
          <a:endParaRPr lang="en-US" sz="1100" kern="1200"/>
        </a:p>
      </dsp:txBody>
      <dsp:txXfrm rot="10800000">
        <a:off x="0" y="2396320"/>
        <a:ext cx="4695825" cy="785321"/>
      </dsp:txXfrm>
    </dsp:sp>
    <dsp:sp modelId="{8CA7B8D9-21B3-465E-88A2-FD17D9496A26}">
      <dsp:nvSpPr>
        <dsp:cNvPr id="0" name=""/>
        <dsp:cNvSpPr/>
      </dsp:nvSpPr>
      <dsp:spPr>
        <a:xfrm rot="10800000">
          <a:off x="0" y="1199493"/>
          <a:ext cx="4695825" cy="1208614"/>
        </a:xfrm>
        <a:prstGeom prst="upArrowCallout">
          <a:avLst/>
        </a:prstGeom>
        <a:gradFill rotWithShape="0">
          <a:gsLst>
            <a:gs pos="0">
              <a:schemeClr val="accent5">
                <a:hueOff val="0"/>
                <a:satOff val="0"/>
                <a:lumOff val="0"/>
                <a:alphaOff val="0"/>
                <a:tint val="94000"/>
                <a:satMod val="103000"/>
                <a:lumMod val="102000"/>
              </a:schemeClr>
            </a:gs>
            <a:gs pos="50000">
              <a:schemeClr val="accent5">
                <a:hueOff val="0"/>
                <a:satOff val="0"/>
                <a:lumOff val="0"/>
                <a:alphaOff val="0"/>
                <a:shade val="100000"/>
                <a:satMod val="110000"/>
                <a:lumMod val="100000"/>
              </a:schemeClr>
            </a:gs>
            <a:gs pos="100000">
              <a:schemeClr val="accent5">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tr-TR" sz="1100" kern="1200"/>
            <a:t>Küresel pazarlama, yabancı bir ülkede istihdam olanaklarını artırır.</a:t>
          </a:r>
          <a:endParaRPr lang="en-US" sz="1100" kern="1200"/>
        </a:p>
      </dsp:txBody>
      <dsp:txXfrm rot="10800000">
        <a:off x="0" y="1199493"/>
        <a:ext cx="4695825" cy="785321"/>
      </dsp:txXfrm>
    </dsp:sp>
    <dsp:sp modelId="{CA79B6B6-B472-4ED6-AC4F-EFC839B01342}">
      <dsp:nvSpPr>
        <dsp:cNvPr id="0" name=""/>
        <dsp:cNvSpPr/>
      </dsp:nvSpPr>
      <dsp:spPr>
        <a:xfrm rot="10800000">
          <a:off x="0" y="2666"/>
          <a:ext cx="4695825" cy="1208614"/>
        </a:xfrm>
        <a:prstGeom prst="upArrowCallout">
          <a:avLst/>
        </a:prstGeom>
        <a:gradFill rotWithShape="0">
          <a:gsLst>
            <a:gs pos="0">
              <a:schemeClr val="accent6">
                <a:hueOff val="0"/>
                <a:satOff val="0"/>
                <a:lumOff val="0"/>
                <a:alphaOff val="0"/>
                <a:tint val="94000"/>
                <a:satMod val="103000"/>
                <a:lumMod val="102000"/>
              </a:schemeClr>
            </a:gs>
            <a:gs pos="50000">
              <a:schemeClr val="accent6">
                <a:hueOff val="0"/>
                <a:satOff val="0"/>
                <a:lumOff val="0"/>
                <a:alphaOff val="0"/>
                <a:shade val="100000"/>
                <a:satMod val="110000"/>
                <a:lumMod val="100000"/>
              </a:schemeClr>
            </a:gs>
            <a:gs pos="100000">
              <a:schemeClr val="accent6">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tr-TR" sz="1100" kern="1200"/>
            <a:t>5. İstihdam fırsatları</a:t>
          </a:r>
          <a:endParaRPr lang="en-US" sz="1100" kern="1200"/>
        </a:p>
      </dsp:txBody>
      <dsp:txXfrm rot="10800000">
        <a:off x="0" y="2666"/>
        <a:ext cx="4695825" cy="785321"/>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49246C-F8DD-48AA-B346-CC70BB453614}">
      <dsp:nvSpPr>
        <dsp:cNvPr id="0" name=""/>
        <dsp:cNvSpPr/>
      </dsp:nvSpPr>
      <dsp:spPr>
        <a:xfrm>
          <a:off x="0" y="23675"/>
          <a:ext cx="4695825" cy="890653"/>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tr-TR" sz="1300" kern="1200"/>
            <a:t>3. Savaş Durumları</a:t>
          </a:r>
          <a:endParaRPr lang="en-US" sz="1300" kern="1200"/>
        </a:p>
      </dsp:txBody>
      <dsp:txXfrm>
        <a:off x="43478" y="67153"/>
        <a:ext cx="4608869" cy="803697"/>
      </dsp:txXfrm>
    </dsp:sp>
    <dsp:sp modelId="{AB970D76-4B8F-41C3-A6FB-9EEFC3F76E94}">
      <dsp:nvSpPr>
        <dsp:cNvPr id="0" name=""/>
        <dsp:cNvSpPr/>
      </dsp:nvSpPr>
      <dsp:spPr>
        <a:xfrm>
          <a:off x="0" y="951769"/>
          <a:ext cx="4695825" cy="890653"/>
        </a:xfrm>
        <a:prstGeom prst="roundRect">
          <a:avLst/>
        </a:prstGeom>
        <a:gradFill rotWithShape="0">
          <a:gsLst>
            <a:gs pos="0">
              <a:schemeClr val="accent2">
                <a:hueOff val="191613"/>
                <a:satOff val="-1095"/>
                <a:lumOff val="1059"/>
                <a:alphaOff val="0"/>
                <a:tint val="94000"/>
                <a:satMod val="103000"/>
                <a:lumMod val="102000"/>
              </a:schemeClr>
            </a:gs>
            <a:gs pos="50000">
              <a:schemeClr val="accent2">
                <a:hueOff val="191613"/>
                <a:satOff val="-1095"/>
                <a:lumOff val="1059"/>
                <a:alphaOff val="0"/>
                <a:shade val="100000"/>
                <a:satMod val="110000"/>
                <a:lumMod val="100000"/>
              </a:schemeClr>
            </a:gs>
            <a:gs pos="100000">
              <a:schemeClr val="accent2">
                <a:hueOff val="191613"/>
                <a:satOff val="-1095"/>
                <a:lumOff val="1059"/>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tr-TR" sz="1300" kern="1200"/>
            <a:t>Uluslar arasındaki gerilimler ve savaş benzeri durumlar uluslararası pazarlamayı ciddi şekilde etkileyebilir.</a:t>
          </a:r>
          <a:endParaRPr lang="en-US" sz="1300" kern="1200"/>
        </a:p>
      </dsp:txBody>
      <dsp:txXfrm>
        <a:off x="43478" y="995247"/>
        <a:ext cx="4608869" cy="803697"/>
      </dsp:txXfrm>
    </dsp:sp>
    <dsp:sp modelId="{4A5DD09A-DED8-4B0A-818B-8C6665293AA3}">
      <dsp:nvSpPr>
        <dsp:cNvPr id="0" name=""/>
        <dsp:cNvSpPr/>
      </dsp:nvSpPr>
      <dsp:spPr>
        <a:xfrm>
          <a:off x="0" y="1879863"/>
          <a:ext cx="4695825" cy="890653"/>
        </a:xfrm>
        <a:prstGeom prst="roundRect">
          <a:avLst/>
        </a:prstGeom>
        <a:gradFill rotWithShape="0">
          <a:gsLst>
            <a:gs pos="0">
              <a:schemeClr val="accent2">
                <a:hueOff val="383227"/>
                <a:satOff val="-2190"/>
                <a:lumOff val="2118"/>
                <a:alphaOff val="0"/>
                <a:tint val="94000"/>
                <a:satMod val="103000"/>
                <a:lumMod val="102000"/>
              </a:schemeClr>
            </a:gs>
            <a:gs pos="50000">
              <a:schemeClr val="accent2">
                <a:hueOff val="383227"/>
                <a:satOff val="-2190"/>
                <a:lumOff val="2118"/>
                <a:alphaOff val="0"/>
                <a:shade val="100000"/>
                <a:satMod val="110000"/>
                <a:lumMod val="100000"/>
              </a:schemeClr>
            </a:gs>
            <a:gs pos="100000">
              <a:schemeClr val="accent2">
                <a:hueOff val="383227"/>
                <a:satOff val="-2190"/>
                <a:lumOff val="2118"/>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tr-TR" sz="1300" kern="1200"/>
            <a:t>Sonuç olarak, diğer ülkelerde ürün ve hizmet satabilme kabiliyeti diplomatik ilişkilere tabidir. Bu ülkeler dostça kaldıkları sürece ticaret sorunsuz ilerleyecektir.</a:t>
          </a:r>
          <a:endParaRPr lang="en-US" sz="1300" kern="1200"/>
        </a:p>
      </dsp:txBody>
      <dsp:txXfrm>
        <a:off x="43478" y="1923341"/>
        <a:ext cx="4608869" cy="803697"/>
      </dsp:txXfrm>
    </dsp:sp>
    <dsp:sp modelId="{479B0B4B-2891-4966-839B-1AC6650C882D}">
      <dsp:nvSpPr>
        <dsp:cNvPr id="0" name=""/>
        <dsp:cNvSpPr/>
      </dsp:nvSpPr>
      <dsp:spPr>
        <a:xfrm>
          <a:off x="0" y="2807957"/>
          <a:ext cx="4695825" cy="890653"/>
        </a:xfrm>
        <a:prstGeom prst="roundRect">
          <a:avLst/>
        </a:prstGeom>
        <a:gradFill rotWithShape="0">
          <a:gsLst>
            <a:gs pos="0">
              <a:schemeClr val="accent2">
                <a:hueOff val="574840"/>
                <a:satOff val="-3285"/>
                <a:lumOff val="3177"/>
                <a:alphaOff val="0"/>
                <a:tint val="94000"/>
                <a:satMod val="103000"/>
                <a:lumMod val="102000"/>
              </a:schemeClr>
            </a:gs>
            <a:gs pos="50000">
              <a:schemeClr val="accent2">
                <a:hueOff val="574840"/>
                <a:satOff val="-3285"/>
                <a:lumOff val="3177"/>
                <a:alphaOff val="0"/>
                <a:shade val="100000"/>
                <a:satMod val="110000"/>
                <a:lumMod val="100000"/>
              </a:schemeClr>
            </a:gs>
            <a:gs pos="100000">
              <a:schemeClr val="accent2">
                <a:hueOff val="574840"/>
                <a:satOff val="-3285"/>
                <a:lumOff val="3177"/>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tr-TR" sz="1300" kern="1200"/>
            <a:t>Ancak ev sahibi ülkedeki herhangi bir gerginlik büyük kayıplara yol açabilir. Bazı durumlarda, işlemlerin tamamen durdurulmasına neden olabilir.</a:t>
          </a:r>
          <a:endParaRPr lang="en-US" sz="1300" kern="1200"/>
        </a:p>
      </dsp:txBody>
      <dsp:txXfrm>
        <a:off x="43478" y="2851435"/>
        <a:ext cx="4608869" cy="803697"/>
      </dsp:txXfrm>
    </dsp:sp>
    <dsp:sp modelId="{77D740AF-F856-4830-A981-08F5E9AEFBCE}">
      <dsp:nvSpPr>
        <dsp:cNvPr id="0" name=""/>
        <dsp:cNvSpPr/>
      </dsp:nvSpPr>
      <dsp:spPr>
        <a:xfrm>
          <a:off x="0" y="3736051"/>
          <a:ext cx="4695825" cy="890653"/>
        </a:xfrm>
        <a:prstGeom prst="roundRect">
          <a:avLst/>
        </a:prstGeom>
        <a:gradFill rotWithShape="0">
          <a:gsLst>
            <a:gs pos="0">
              <a:schemeClr val="accent2">
                <a:hueOff val="766454"/>
                <a:satOff val="-4380"/>
                <a:lumOff val="4236"/>
                <a:alphaOff val="0"/>
                <a:tint val="94000"/>
                <a:satMod val="103000"/>
                <a:lumMod val="102000"/>
              </a:schemeClr>
            </a:gs>
            <a:gs pos="50000">
              <a:schemeClr val="accent2">
                <a:hueOff val="766454"/>
                <a:satOff val="-4380"/>
                <a:lumOff val="4236"/>
                <a:alphaOff val="0"/>
                <a:shade val="100000"/>
                <a:satMod val="110000"/>
                <a:lumMod val="100000"/>
              </a:schemeClr>
            </a:gs>
            <a:gs pos="100000">
              <a:schemeClr val="accent2">
                <a:hueOff val="766454"/>
                <a:satOff val="-4380"/>
                <a:lumOff val="4236"/>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tr-TR" sz="1300" kern="1200"/>
            <a:t>4. Yüksek Rekabet</a:t>
          </a:r>
          <a:endParaRPr lang="en-US" sz="1300" kern="1200"/>
        </a:p>
      </dsp:txBody>
      <dsp:txXfrm>
        <a:off x="43478" y="3779529"/>
        <a:ext cx="4608869" cy="803697"/>
      </dsp:txXfrm>
    </dsp:sp>
    <dsp:sp modelId="{22398DD5-C327-4AAA-AF1B-DFA88A28ADD6}">
      <dsp:nvSpPr>
        <dsp:cNvPr id="0" name=""/>
        <dsp:cNvSpPr/>
      </dsp:nvSpPr>
      <dsp:spPr>
        <a:xfrm>
          <a:off x="0" y="4664145"/>
          <a:ext cx="4695825" cy="890653"/>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tr-TR" sz="1300" kern="1200"/>
            <a:t>Dış pazara giren markalar genellikle hem yerel firmalarla hem de uluslararası markalarla rekabet etmek zorundadır. Sonuç olarak, küresel pazarlamada rekabet derecesi genellikle yüksektir.</a:t>
          </a:r>
          <a:endParaRPr lang="en-US" sz="1300" kern="1200"/>
        </a:p>
      </dsp:txBody>
      <dsp:txXfrm>
        <a:off x="43478" y="4707623"/>
        <a:ext cx="4608869" cy="803697"/>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F9A6FD-EB12-47F8-8372-B974744FC7C6}">
      <dsp:nvSpPr>
        <dsp:cNvPr id="0" name=""/>
        <dsp:cNvSpPr/>
      </dsp:nvSpPr>
      <dsp:spPr>
        <a:xfrm>
          <a:off x="0" y="351137"/>
          <a:ext cx="4695825" cy="20506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364448" tIns="437388" rIns="364448" bIns="149352" numCol="1" spcCol="1270" anchor="t" anchorCtr="0">
          <a:noAutofit/>
        </a:bodyPr>
        <a:lstStyle/>
        <a:p>
          <a:pPr marL="228600" lvl="1" indent="-228600" algn="l" defTabSz="933450">
            <a:lnSpc>
              <a:spcPct val="90000"/>
            </a:lnSpc>
            <a:spcBef>
              <a:spcPct val="0"/>
            </a:spcBef>
            <a:spcAft>
              <a:spcPct val="15000"/>
            </a:spcAft>
            <a:buChar char="•"/>
          </a:pPr>
          <a:r>
            <a:rPr lang="tr-TR" sz="2100" kern="1200"/>
            <a:t>Standartlaşmış ürünlerin, dünya genelinde standartlaşmış pazarlama karması ile birlikte sunumu</a:t>
          </a:r>
          <a:endParaRPr lang="en-US" sz="2100" kern="1200"/>
        </a:p>
        <a:p>
          <a:pPr marL="228600" lvl="1" indent="-228600" algn="l" defTabSz="933450">
            <a:lnSpc>
              <a:spcPct val="90000"/>
            </a:lnSpc>
            <a:spcBef>
              <a:spcPct val="0"/>
            </a:spcBef>
            <a:spcAft>
              <a:spcPct val="15000"/>
            </a:spcAft>
            <a:buChar char="•"/>
          </a:pPr>
          <a:r>
            <a:rPr lang="tr-TR" sz="2100" kern="1200"/>
            <a:t>Kitlesel pazarlama temelli</a:t>
          </a:r>
          <a:endParaRPr lang="en-US" sz="2100" kern="1200"/>
        </a:p>
      </dsp:txBody>
      <dsp:txXfrm>
        <a:off x="0" y="351137"/>
        <a:ext cx="4695825" cy="2050650"/>
      </dsp:txXfrm>
    </dsp:sp>
    <dsp:sp modelId="{A40EABD9-FD85-4905-9B47-26766DC5A24F}">
      <dsp:nvSpPr>
        <dsp:cNvPr id="0" name=""/>
        <dsp:cNvSpPr/>
      </dsp:nvSpPr>
      <dsp:spPr>
        <a:xfrm>
          <a:off x="234791" y="41177"/>
          <a:ext cx="3287077" cy="61992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4244" tIns="0" rIns="124244" bIns="0" numCol="1" spcCol="1270" anchor="ctr" anchorCtr="0">
          <a:noAutofit/>
        </a:bodyPr>
        <a:lstStyle/>
        <a:p>
          <a:pPr marL="0" lvl="0" indent="0" algn="l" defTabSz="933450">
            <a:lnSpc>
              <a:spcPct val="90000"/>
            </a:lnSpc>
            <a:spcBef>
              <a:spcPct val="0"/>
            </a:spcBef>
            <a:spcAft>
              <a:spcPct val="35000"/>
            </a:spcAft>
            <a:buNone/>
          </a:pPr>
          <a:r>
            <a:rPr lang="en-US" sz="2100" kern="1200"/>
            <a:t>Globaliza</a:t>
          </a:r>
          <a:r>
            <a:rPr lang="tr-TR" sz="2100" kern="1200"/>
            <a:t>syon</a:t>
          </a:r>
          <a:r>
            <a:rPr lang="en-US" sz="2100" kern="1200"/>
            <a:t> (Standar</a:t>
          </a:r>
          <a:r>
            <a:rPr lang="tr-TR" sz="2100" kern="1200"/>
            <a:t>tlaşma</a:t>
          </a:r>
          <a:r>
            <a:rPr lang="en-US" sz="2100" kern="1200"/>
            <a:t>)</a:t>
          </a:r>
        </a:p>
      </dsp:txBody>
      <dsp:txXfrm>
        <a:off x="265053" y="71439"/>
        <a:ext cx="3226553" cy="559396"/>
      </dsp:txXfrm>
    </dsp:sp>
    <dsp:sp modelId="{F71587BA-50F1-4305-9214-D4E0FE23C943}">
      <dsp:nvSpPr>
        <dsp:cNvPr id="0" name=""/>
        <dsp:cNvSpPr/>
      </dsp:nvSpPr>
      <dsp:spPr>
        <a:xfrm>
          <a:off x="0" y="2825147"/>
          <a:ext cx="4695825" cy="2712149"/>
        </a:xfrm>
        <a:prstGeom prst="rect">
          <a:avLst/>
        </a:prstGeom>
        <a:solidFill>
          <a:schemeClr val="lt1">
            <a:alpha val="90000"/>
            <a:hueOff val="0"/>
            <a:satOff val="0"/>
            <a:lumOff val="0"/>
            <a:alphaOff val="0"/>
          </a:schemeClr>
        </a:solidFill>
        <a:ln w="9525" cap="flat" cmpd="sng" algn="ctr">
          <a:solidFill>
            <a:schemeClr val="accent2">
              <a:hueOff val="958067"/>
              <a:satOff val="-5475"/>
              <a:lumOff val="5295"/>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364448" tIns="437388" rIns="364448" bIns="149352" numCol="1" spcCol="1270" anchor="t" anchorCtr="0">
          <a:noAutofit/>
        </a:bodyPr>
        <a:lstStyle/>
        <a:p>
          <a:pPr marL="228600" lvl="1" indent="-228600" algn="l" defTabSz="933450">
            <a:lnSpc>
              <a:spcPct val="90000"/>
            </a:lnSpc>
            <a:spcBef>
              <a:spcPct val="0"/>
            </a:spcBef>
            <a:spcAft>
              <a:spcPct val="15000"/>
            </a:spcAft>
            <a:buChar char="•"/>
          </a:pPr>
          <a:r>
            <a:rPr lang="tr-TR" sz="2100" kern="1200"/>
            <a:t>Müşteri tatminini artırabilmek için, standartlaşma ve adaptasyonun birlikte kullanılması</a:t>
          </a:r>
          <a:endParaRPr lang="en-US" sz="2100" kern="1200"/>
        </a:p>
        <a:p>
          <a:pPr marL="228600" lvl="1" indent="-228600" algn="l" defTabSz="933450">
            <a:lnSpc>
              <a:spcPct val="90000"/>
            </a:lnSpc>
            <a:spcBef>
              <a:spcPct val="0"/>
            </a:spcBef>
            <a:spcAft>
              <a:spcPct val="15000"/>
            </a:spcAft>
            <a:buChar char="•"/>
          </a:pPr>
          <a:r>
            <a:rPr lang="tr-TR" sz="2100" kern="1200"/>
            <a:t>Bölümlendirme temelli</a:t>
          </a:r>
          <a:endParaRPr lang="en-US" sz="2100" kern="1200"/>
        </a:p>
        <a:p>
          <a:pPr marL="228600" lvl="1" indent="-228600" algn="l" defTabSz="933450">
            <a:lnSpc>
              <a:spcPct val="90000"/>
            </a:lnSpc>
            <a:spcBef>
              <a:spcPct val="0"/>
            </a:spcBef>
            <a:spcAft>
              <a:spcPct val="15000"/>
            </a:spcAft>
            <a:buChar char="•"/>
          </a:pPr>
          <a:r>
            <a:rPr lang="tr-TR" sz="2100" kern="1200"/>
            <a:t>‘</a:t>
          </a:r>
          <a:r>
            <a:rPr lang="en-US" sz="2100" kern="1200"/>
            <a:t>Think globally, act locally</a:t>
          </a:r>
          <a:r>
            <a:rPr lang="tr-TR" sz="2100" kern="1200"/>
            <a:t>’</a:t>
          </a:r>
          <a:endParaRPr lang="en-US" sz="2100" kern="1200"/>
        </a:p>
        <a:p>
          <a:pPr marL="228600" lvl="1" indent="-228600" algn="l" defTabSz="933450">
            <a:lnSpc>
              <a:spcPct val="90000"/>
            </a:lnSpc>
            <a:spcBef>
              <a:spcPct val="0"/>
            </a:spcBef>
            <a:spcAft>
              <a:spcPct val="15000"/>
            </a:spcAft>
            <a:buChar char="•"/>
          </a:pPr>
          <a:r>
            <a:rPr lang="tr-TR" sz="2100" kern="1200"/>
            <a:t>Küresel düşün, yerel davran</a:t>
          </a:r>
          <a:endParaRPr lang="en-US" sz="2100" kern="1200"/>
        </a:p>
      </dsp:txBody>
      <dsp:txXfrm>
        <a:off x="0" y="2825147"/>
        <a:ext cx="4695825" cy="2712149"/>
      </dsp:txXfrm>
    </dsp:sp>
    <dsp:sp modelId="{666F2E41-B8C1-4A5F-A246-D8185B205362}">
      <dsp:nvSpPr>
        <dsp:cNvPr id="0" name=""/>
        <dsp:cNvSpPr/>
      </dsp:nvSpPr>
      <dsp:spPr>
        <a:xfrm>
          <a:off x="234791" y="2515187"/>
          <a:ext cx="3287077" cy="619920"/>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4244" tIns="0" rIns="124244" bIns="0" numCol="1" spcCol="1270" anchor="ctr" anchorCtr="0">
          <a:noAutofit/>
        </a:bodyPr>
        <a:lstStyle/>
        <a:p>
          <a:pPr marL="0" lvl="0" indent="0" algn="l" defTabSz="933450">
            <a:lnSpc>
              <a:spcPct val="90000"/>
            </a:lnSpc>
            <a:spcBef>
              <a:spcPct val="0"/>
            </a:spcBef>
            <a:spcAft>
              <a:spcPct val="35000"/>
            </a:spcAft>
            <a:buNone/>
          </a:pPr>
          <a:r>
            <a:rPr lang="tr-TR" sz="2100" kern="1200"/>
            <a:t>Yerelleşme </a:t>
          </a:r>
          <a:r>
            <a:rPr lang="en-US" sz="2100" kern="1200"/>
            <a:t>(Adapta</a:t>
          </a:r>
          <a:r>
            <a:rPr lang="tr-TR" sz="2100" kern="1200"/>
            <a:t>syon</a:t>
          </a:r>
          <a:r>
            <a:rPr lang="en-US" sz="2100" kern="1200"/>
            <a:t>)</a:t>
          </a:r>
        </a:p>
      </dsp:txBody>
      <dsp:txXfrm>
        <a:off x="265053" y="2545449"/>
        <a:ext cx="3226553" cy="559396"/>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2327F3-6F3E-4551-9F61-8CAC9BF13602}">
      <dsp:nvSpPr>
        <dsp:cNvPr id="0" name=""/>
        <dsp:cNvSpPr/>
      </dsp:nvSpPr>
      <dsp:spPr>
        <a:xfrm>
          <a:off x="0" y="193997"/>
          <a:ext cx="4695825" cy="2569319"/>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1- Pazar potansiyelinin ve büyümesinin değerlendirilmesi: İşletmeler ülke pazarı seçiminde, kendi faaliyetleri açısından pazarın potansiyel durumunun ve gelecekteki büyüme seyrinin tahminlemesini yapmak durumundadır. Bu sürecin sonunda, hangi ülke veya ülke pazarlarının işletme açısından daha uygun olacağı kararlaştırılabilir.</a:t>
          </a:r>
          <a:endParaRPr lang="en-US" sz="1800" kern="1200"/>
        </a:p>
      </dsp:txBody>
      <dsp:txXfrm>
        <a:off x="125424" y="319421"/>
        <a:ext cx="4444977" cy="2318471"/>
      </dsp:txXfrm>
    </dsp:sp>
    <dsp:sp modelId="{54CF1031-027C-4FCA-8AB8-0132A771BD87}">
      <dsp:nvSpPr>
        <dsp:cNvPr id="0" name=""/>
        <dsp:cNvSpPr/>
      </dsp:nvSpPr>
      <dsp:spPr>
        <a:xfrm>
          <a:off x="0" y="2815157"/>
          <a:ext cx="4695825" cy="2569319"/>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2- Rekabet durumunun araştırılması: Pazar potansiyeli ve büyümesinin değerlendirilmesinin ardından planlanan ülke pazarı açısından mevcut rekabet durumunun analiz edilmesi gerekmektedir. Gerek yerel rakipler gerekse de uluslararası rakiplerin güçlü ve zayıf yönleri öğrenilmelidir.</a:t>
          </a:r>
          <a:endParaRPr lang="en-US" sz="1800" kern="1200"/>
        </a:p>
      </dsp:txBody>
      <dsp:txXfrm>
        <a:off x="125424" y="2940581"/>
        <a:ext cx="4444977" cy="2318471"/>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B87330-3F69-47E1-AE3A-401ED9BD8690}">
      <dsp:nvSpPr>
        <dsp:cNvPr id="0" name=""/>
        <dsp:cNvSpPr/>
      </dsp:nvSpPr>
      <dsp:spPr>
        <a:xfrm>
          <a:off x="0" y="24437"/>
          <a:ext cx="4695825" cy="134784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3- Ülke pazarında başarı için çevre analizi: İşletmenin mevcut pazarlama uygulama ve stratejilerinde değişiklik yapıp-yapmayacağı kararının verilebilmesi amacıyla çevre analinin yapılması gerekmektedir. </a:t>
          </a:r>
          <a:endParaRPr lang="en-US" sz="1600" kern="1200"/>
        </a:p>
      </dsp:txBody>
      <dsp:txXfrm>
        <a:off x="65796" y="90233"/>
        <a:ext cx="4564233" cy="1216248"/>
      </dsp:txXfrm>
    </dsp:sp>
    <dsp:sp modelId="{EB4D8E9B-D705-42ED-80C4-7BB2FEE42854}">
      <dsp:nvSpPr>
        <dsp:cNvPr id="0" name=""/>
        <dsp:cNvSpPr/>
      </dsp:nvSpPr>
      <dsp:spPr>
        <a:xfrm>
          <a:off x="0" y="1418357"/>
          <a:ext cx="4695825" cy="1347840"/>
        </a:xfrm>
        <a:prstGeom prst="roundRect">
          <a:avLst/>
        </a:prstGeom>
        <a:gradFill rotWithShape="0">
          <a:gsLst>
            <a:gs pos="0">
              <a:schemeClr val="accent2">
                <a:hueOff val="319356"/>
                <a:satOff val="-1825"/>
                <a:lumOff val="1765"/>
                <a:alphaOff val="0"/>
                <a:tint val="94000"/>
                <a:satMod val="103000"/>
                <a:lumMod val="102000"/>
              </a:schemeClr>
            </a:gs>
            <a:gs pos="50000">
              <a:schemeClr val="accent2">
                <a:hueOff val="319356"/>
                <a:satOff val="-1825"/>
                <a:lumOff val="1765"/>
                <a:alphaOff val="0"/>
                <a:shade val="100000"/>
                <a:satMod val="110000"/>
                <a:lumMod val="100000"/>
              </a:schemeClr>
            </a:gs>
            <a:gs pos="100000">
              <a:schemeClr val="accent2">
                <a:hueOff val="319356"/>
                <a:satOff val="-1825"/>
                <a:lumOff val="176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Ekonomi ve ticaret analizi, gidilecek ülke pazarının enflasyon, gelir dağılımı vb mevcut ekonomik koşullarının analiz edilmesi ve karşılıklı ticaret anlaşmalarının incelenmesini içermektedir.</a:t>
          </a:r>
          <a:endParaRPr lang="en-US" sz="1600" kern="1200"/>
        </a:p>
      </dsp:txBody>
      <dsp:txXfrm>
        <a:off x="65796" y="1484153"/>
        <a:ext cx="4564233" cy="1216248"/>
      </dsp:txXfrm>
    </dsp:sp>
    <dsp:sp modelId="{80EC5329-01F6-4B15-92E6-6815A0A1A186}">
      <dsp:nvSpPr>
        <dsp:cNvPr id="0" name=""/>
        <dsp:cNvSpPr/>
      </dsp:nvSpPr>
      <dsp:spPr>
        <a:xfrm>
          <a:off x="0" y="2812277"/>
          <a:ext cx="4695825" cy="1347840"/>
        </a:xfrm>
        <a:prstGeom prst="roundRect">
          <a:avLst/>
        </a:prstGeom>
        <a:gradFill rotWithShape="0">
          <a:gsLst>
            <a:gs pos="0">
              <a:schemeClr val="accent2">
                <a:hueOff val="638711"/>
                <a:satOff val="-3650"/>
                <a:lumOff val="3530"/>
                <a:alphaOff val="0"/>
                <a:tint val="94000"/>
                <a:satMod val="103000"/>
                <a:lumMod val="102000"/>
              </a:schemeClr>
            </a:gs>
            <a:gs pos="50000">
              <a:schemeClr val="accent2">
                <a:hueOff val="638711"/>
                <a:satOff val="-3650"/>
                <a:lumOff val="3530"/>
                <a:alphaOff val="0"/>
                <a:shade val="100000"/>
                <a:satMod val="110000"/>
                <a:lumMod val="100000"/>
              </a:schemeClr>
            </a:gs>
            <a:gs pos="100000">
              <a:schemeClr val="accent2">
                <a:hueOff val="638711"/>
                <a:satOff val="-3650"/>
                <a:lumOff val="353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Politik ve hukuki analiz, o ülke pazarındaki yasal düzenlemeleri ve uygulamaları içermektedir.</a:t>
          </a:r>
          <a:endParaRPr lang="en-US" sz="1600" kern="1200"/>
        </a:p>
      </dsp:txBody>
      <dsp:txXfrm>
        <a:off x="65796" y="2878073"/>
        <a:ext cx="4564233" cy="1216248"/>
      </dsp:txXfrm>
    </dsp:sp>
    <dsp:sp modelId="{3E3E387B-0DF6-4A41-9DF8-5619B444925C}">
      <dsp:nvSpPr>
        <dsp:cNvPr id="0" name=""/>
        <dsp:cNvSpPr/>
      </dsp:nvSpPr>
      <dsp:spPr>
        <a:xfrm>
          <a:off x="0" y="4206197"/>
          <a:ext cx="4695825" cy="1347840"/>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Sosyo-kültürel analiz ise kültürün işletme uygulamalarında nasıl bir etki oluşturacağının irdelenmesidir.</a:t>
          </a:r>
          <a:endParaRPr lang="en-US" sz="1600" kern="1200"/>
        </a:p>
      </dsp:txBody>
      <dsp:txXfrm>
        <a:off x="65796" y="4271993"/>
        <a:ext cx="4564233" cy="1216248"/>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C496C1-4875-48C3-91CC-33FD3FAC1EAC}">
      <dsp:nvSpPr>
        <dsp:cNvPr id="0" name=""/>
        <dsp:cNvSpPr/>
      </dsp:nvSpPr>
      <dsp:spPr>
        <a:xfrm>
          <a:off x="0" y="91589"/>
          <a:ext cx="4695825" cy="105020"/>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DD0FB3-8454-447C-9145-DF2489DA69E6}">
      <dsp:nvSpPr>
        <dsp:cNvPr id="0" name=""/>
        <dsp:cNvSpPr/>
      </dsp:nvSpPr>
      <dsp:spPr>
        <a:xfrm>
          <a:off x="31768" y="115219"/>
          <a:ext cx="57761" cy="5776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2379933-E154-4C6B-94BD-C48837498072}">
      <dsp:nvSpPr>
        <dsp:cNvPr id="0" name=""/>
        <dsp:cNvSpPr/>
      </dsp:nvSpPr>
      <dsp:spPr>
        <a:xfrm>
          <a:off x="121298" y="91589"/>
          <a:ext cx="4166200" cy="16735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117" tIns="177117" rIns="177117" bIns="177117" numCol="1" spcCol="1270" anchor="ctr" anchorCtr="0">
          <a:noAutofit/>
        </a:bodyPr>
        <a:lstStyle/>
        <a:p>
          <a:pPr marL="0" lvl="0" indent="0" algn="l" defTabSz="622300">
            <a:lnSpc>
              <a:spcPct val="90000"/>
            </a:lnSpc>
            <a:spcBef>
              <a:spcPct val="0"/>
            </a:spcBef>
            <a:spcAft>
              <a:spcPct val="35000"/>
            </a:spcAft>
            <a:buNone/>
          </a:pPr>
          <a:r>
            <a:rPr lang="tr-TR" sz="1400" kern="1200"/>
            <a:t>Pazar büyüklüğünü elde etmenin en iyi yolu, küçük bir işletme ise yerel araştırma ajanslarıyla iletişime geçmektir. Büyük bir işletmeyse, Nielson veya IMRB gibi şirketlerden Pazar araştırması verilerini almak daha iyidir. Pazar büyüklüğünün belirlenmesi, pazar potansiyelini belirlemenin ilk adımıdır.</a:t>
          </a:r>
          <a:endParaRPr lang="en-US" sz="1400" kern="1200"/>
        </a:p>
      </dsp:txBody>
      <dsp:txXfrm>
        <a:off x="121298" y="91589"/>
        <a:ext cx="4166200" cy="1673542"/>
      </dsp:txXfrm>
    </dsp:sp>
    <dsp:sp modelId="{FBC2D513-DD02-444B-B79C-1DFCEBDE82BE}">
      <dsp:nvSpPr>
        <dsp:cNvPr id="0" name=""/>
        <dsp:cNvSpPr/>
      </dsp:nvSpPr>
      <dsp:spPr>
        <a:xfrm>
          <a:off x="0" y="1952466"/>
          <a:ext cx="4695825" cy="105020"/>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606FCB7-FABC-405C-AB4C-278C80740E83}">
      <dsp:nvSpPr>
        <dsp:cNvPr id="0" name=""/>
        <dsp:cNvSpPr/>
      </dsp:nvSpPr>
      <dsp:spPr>
        <a:xfrm>
          <a:off x="31768" y="1976095"/>
          <a:ext cx="57761" cy="5776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DA4C8E1-0563-4285-8246-39D9F2A2694E}">
      <dsp:nvSpPr>
        <dsp:cNvPr id="0" name=""/>
        <dsp:cNvSpPr/>
      </dsp:nvSpPr>
      <dsp:spPr>
        <a:xfrm>
          <a:off x="121298" y="1952466"/>
          <a:ext cx="4166200" cy="16735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117" tIns="177117" rIns="177117" bIns="177117" numCol="1" spcCol="1270" anchor="ctr" anchorCtr="0">
          <a:noAutofit/>
        </a:bodyPr>
        <a:lstStyle/>
        <a:p>
          <a:pPr marL="0" lvl="0" indent="0" algn="l" defTabSz="622300">
            <a:lnSpc>
              <a:spcPct val="90000"/>
            </a:lnSpc>
            <a:spcBef>
              <a:spcPct val="0"/>
            </a:spcBef>
            <a:spcAft>
              <a:spcPct val="35000"/>
            </a:spcAft>
            <a:buNone/>
          </a:pPr>
          <a:r>
            <a:rPr lang="tr-TR" sz="1400" kern="1200"/>
            <a:t>PC pazarı, dizüstü bilgisayar pazarına veya akıllı telefon pazarına kıyasla düşüyor. Yani PC yapan bir şirketseniz, o zaman düşen bir pazara girdiğinizin farkında olmalısınız. Bunun yerine, potansiyeliniz varsa, neden Laptop pazarına veya Akıllı Telefon pazarına girmiyorsunuz?</a:t>
          </a:r>
          <a:endParaRPr lang="en-US" sz="1400" kern="1200"/>
        </a:p>
      </dsp:txBody>
      <dsp:txXfrm>
        <a:off x="121298" y="1952466"/>
        <a:ext cx="4166200" cy="1673542"/>
      </dsp:txXfrm>
    </dsp:sp>
    <dsp:sp modelId="{EED11994-42EB-4569-93FA-72970FB316E5}">
      <dsp:nvSpPr>
        <dsp:cNvPr id="0" name=""/>
        <dsp:cNvSpPr/>
      </dsp:nvSpPr>
      <dsp:spPr>
        <a:xfrm>
          <a:off x="0" y="3813342"/>
          <a:ext cx="4695825" cy="105020"/>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C4EB694-5551-4E37-8690-EC6E1602A83D}">
      <dsp:nvSpPr>
        <dsp:cNvPr id="0" name=""/>
        <dsp:cNvSpPr/>
      </dsp:nvSpPr>
      <dsp:spPr>
        <a:xfrm>
          <a:off x="31768" y="3836972"/>
          <a:ext cx="57761" cy="5776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7735159-7CE7-431F-9407-9F65C36F7350}">
      <dsp:nvSpPr>
        <dsp:cNvPr id="0" name=""/>
        <dsp:cNvSpPr/>
      </dsp:nvSpPr>
      <dsp:spPr>
        <a:xfrm>
          <a:off x="121298" y="3813342"/>
          <a:ext cx="4166200" cy="16735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117" tIns="177117" rIns="177117" bIns="177117" numCol="1" spcCol="1270" anchor="ctr" anchorCtr="0">
          <a:noAutofit/>
        </a:bodyPr>
        <a:lstStyle/>
        <a:p>
          <a:pPr marL="0" lvl="0" indent="0" algn="l" defTabSz="622300">
            <a:lnSpc>
              <a:spcPct val="90000"/>
            </a:lnSpc>
            <a:spcBef>
              <a:spcPct val="0"/>
            </a:spcBef>
            <a:spcAft>
              <a:spcPct val="35000"/>
            </a:spcAft>
            <a:buNone/>
          </a:pPr>
          <a:r>
            <a:rPr lang="tr-TR" sz="1400" kern="1200"/>
            <a:t>Sektörde devam eden trend, ürününüzün geleceğini öngörebileceği için önemlidir. Başlangıçta kitaplar çok modaydı, ancak şimdi yerini E-kitaplar aldı ve fiziksel kitaplara neredeyse hiç ihtiyaç yok (insanlar hala onları okumayı sevse de).</a:t>
          </a:r>
          <a:endParaRPr lang="en-US" sz="1400" kern="1200"/>
        </a:p>
      </dsp:txBody>
      <dsp:txXfrm>
        <a:off x="121298" y="3813342"/>
        <a:ext cx="4166200" cy="1673542"/>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980D4B-EAE4-4121-8262-2D5E60312879}">
      <dsp:nvSpPr>
        <dsp:cNvPr id="0" name=""/>
        <dsp:cNvSpPr/>
      </dsp:nvSpPr>
      <dsp:spPr>
        <a:xfrm>
          <a:off x="0" y="157075"/>
          <a:ext cx="4695825" cy="2610562"/>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tr-TR" sz="1500" kern="1200"/>
            <a:t>Pazar büyümesini incelerken, ürün hattı uzantıları ile Pazardaki tamamen yeni bir konsept arasındaki farklara dayalı olarak tahminde bulunmanız gerekir. Samsung, Samsung'da öncü bir seri olan Samsung galaxy serisine sahiptir. Doğal olarak, Samsung Galaxy'nin yeni bir ürün yelpazesi ne zaman piyasaya sürülse, pazarda satılacaktır. Ancak yeni bir ürün grubu aynı hızda satacak mı? Dolayısıyla Pazar büyüme oranı özneldir ve piyasaya süreceğiniz ürünün türüne bağlıdır.</a:t>
          </a:r>
          <a:endParaRPr lang="en-US" sz="1500" kern="1200"/>
        </a:p>
      </dsp:txBody>
      <dsp:txXfrm>
        <a:off x="127437" y="284512"/>
        <a:ext cx="4440951" cy="2355688"/>
      </dsp:txXfrm>
    </dsp:sp>
    <dsp:sp modelId="{7A672EA5-2B2C-49CF-837C-68C725467EE0}">
      <dsp:nvSpPr>
        <dsp:cNvPr id="0" name=""/>
        <dsp:cNvSpPr/>
      </dsp:nvSpPr>
      <dsp:spPr>
        <a:xfrm>
          <a:off x="0" y="2810837"/>
          <a:ext cx="4695825" cy="2610562"/>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tr-TR" sz="1500" kern="1200"/>
            <a:t>Pazar büyüme oranı, içinde bulunduğunuz sektörün son 5 yılının gerçekleri ve rakamları kontrol edilerek belirlenebilir. Birçok üst düzey web sitesi size bu tür verileri verecektir. Hatta gazeteler bile hangi sektörlerin ne oranda büyüdüğüne dair sık ​​sık analizler yapıyor. Bugün, E-ticaret sektörüne girecek olsam, bu akıllıca bir seçim olacaktır çünkü sektör hızla büyüyor. Bununla birlikte, 10 yıl sonra, E-ticaret satın almayı geçersiz kılan yeni bir teknoloji icat edilebilir.</a:t>
          </a:r>
          <a:endParaRPr lang="en-US" sz="1500" kern="1200"/>
        </a:p>
      </dsp:txBody>
      <dsp:txXfrm>
        <a:off x="127437" y="2938274"/>
        <a:ext cx="4440951" cy="2355688"/>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E052FD-4684-4D2B-B3DD-4A7C3310FFF9}">
      <dsp:nvSpPr>
        <dsp:cNvPr id="0" name=""/>
        <dsp:cNvSpPr/>
      </dsp:nvSpPr>
      <dsp:spPr>
        <a:xfrm>
          <a:off x="0" y="0"/>
          <a:ext cx="4695825" cy="0"/>
        </a:xfrm>
        <a:prstGeom prst="line">
          <a:avLst/>
        </a:prstGeom>
        <a:gradFill rotWithShape="0">
          <a:gsLst>
            <a:gs pos="0">
              <a:schemeClr val="dk2">
                <a:hueOff val="0"/>
                <a:satOff val="0"/>
                <a:lumOff val="0"/>
                <a:alphaOff val="0"/>
                <a:tint val="94000"/>
                <a:satMod val="103000"/>
                <a:lumMod val="102000"/>
              </a:schemeClr>
            </a:gs>
            <a:gs pos="50000">
              <a:schemeClr val="dk2">
                <a:hueOff val="0"/>
                <a:satOff val="0"/>
                <a:lumOff val="0"/>
                <a:alphaOff val="0"/>
                <a:shade val="100000"/>
                <a:satMod val="110000"/>
                <a:lumMod val="100000"/>
              </a:schemeClr>
            </a:gs>
            <a:gs pos="100000">
              <a:schemeClr val="dk2">
                <a:hueOff val="0"/>
                <a:satOff val="0"/>
                <a:lumOff val="0"/>
                <a:alphaOff val="0"/>
                <a:shade val="78000"/>
                <a:satMod val="120000"/>
                <a:lumMod val="99000"/>
              </a:schemeClr>
            </a:gs>
          </a:gsLst>
          <a:lin ang="5400000" scaled="0"/>
        </a:gradFill>
        <a:ln w="9525" cap="flat" cmpd="sng" algn="ctr">
          <a:solidFill>
            <a:schemeClr val="dk2">
              <a:hueOff val="0"/>
              <a:satOff val="0"/>
              <a:lumOff val="0"/>
              <a:alphaOff val="0"/>
            </a:schemeClr>
          </a:solidFill>
          <a:prstDash val="solid"/>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2FEA55CD-4F65-40B5-A969-79ADA12975F0}">
      <dsp:nvSpPr>
        <dsp:cNvPr id="0" name=""/>
        <dsp:cNvSpPr/>
      </dsp:nvSpPr>
      <dsp:spPr>
        <a:xfrm>
          <a:off x="0" y="0"/>
          <a:ext cx="4695825" cy="27892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tr-TR" sz="1900" kern="1200"/>
            <a:t>E-ticaret örneğine geri dönersek, birçok küçük işletme, E-ticaret işletmeleri için karışık bir geri bildirime sahiptir. Bazıları pazarın çok büyük olduğunu ve çok fazla potansiyel olduğunu söylüyor. Ancak diğerleri, paketleme miktarı ve ülke çapında nakliye için gereken nakliye maliyetleri nedeniyle büyük kayıplara uğradıklarını söylüyor. Bunların ikisi de bakış açısıdır ve ikisi de doğrudur.</a:t>
          </a:r>
          <a:endParaRPr lang="en-US" sz="1900" kern="1200"/>
        </a:p>
      </dsp:txBody>
      <dsp:txXfrm>
        <a:off x="0" y="0"/>
        <a:ext cx="4695825" cy="2789237"/>
      </dsp:txXfrm>
    </dsp:sp>
    <dsp:sp modelId="{168D31F7-0498-4F21-B5B5-F7310F30AC1D}">
      <dsp:nvSpPr>
        <dsp:cNvPr id="0" name=""/>
        <dsp:cNvSpPr/>
      </dsp:nvSpPr>
      <dsp:spPr>
        <a:xfrm>
          <a:off x="0" y="2789237"/>
          <a:ext cx="4695825" cy="0"/>
        </a:xfrm>
        <a:prstGeom prst="line">
          <a:avLst/>
        </a:prstGeom>
        <a:gradFill rotWithShape="0">
          <a:gsLst>
            <a:gs pos="0">
              <a:schemeClr val="dk2">
                <a:hueOff val="0"/>
                <a:satOff val="0"/>
                <a:lumOff val="0"/>
                <a:alphaOff val="0"/>
                <a:tint val="94000"/>
                <a:satMod val="103000"/>
                <a:lumMod val="102000"/>
              </a:schemeClr>
            </a:gs>
            <a:gs pos="50000">
              <a:schemeClr val="dk2">
                <a:hueOff val="0"/>
                <a:satOff val="0"/>
                <a:lumOff val="0"/>
                <a:alphaOff val="0"/>
                <a:shade val="100000"/>
                <a:satMod val="110000"/>
                <a:lumMod val="100000"/>
              </a:schemeClr>
            </a:gs>
            <a:gs pos="100000">
              <a:schemeClr val="dk2">
                <a:hueOff val="0"/>
                <a:satOff val="0"/>
                <a:lumOff val="0"/>
                <a:alphaOff val="0"/>
                <a:shade val="78000"/>
                <a:satMod val="120000"/>
                <a:lumMod val="99000"/>
              </a:schemeClr>
            </a:gs>
          </a:gsLst>
          <a:lin ang="5400000" scaled="0"/>
        </a:gradFill>
        <a:ln w="9525" cap="flat" cmpd="sng" algn="ctr">
          <a:solidFill>
            <a:schemeClr val="dk2">
              <a:hueOff val="0"/>
              <a:satOff val="0"/>
              <a:lumOff val="0"/>
              <a:alphaOff val="0"/>
            </a:schemeClr>
          </a:solidFill>
          <a:prstDash val="solid"/>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1C5C0624-708F-4F1B-BC48-FB76087D3868}">
      <dsp:nvSpPr>
        <dsp:cNvPr id="0" name=""/>
        <dsp:cNvSpPr/>
      </dsp:nvSpPr>
      <dsp:spPr>
        <a:xfrm>
          <a:off x="0" y="2789237"/>
          <a:ext cx="4695825" cy="27892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tr-TR" sz="1900" kern="1200"/>
            <a:t>Karlılığınızı belirlemek ve tahmin etmek, pazar potansiyelini anlamak için önemlidir. İşletme düşük kârlılık verecekse, hacimlerin yüksek olması gerekir (eski – fmcg ürünleri), veya işletme düşük hacimler verecekse, kârın daha yüksek olması gerekir (eski sanayi malları).</a:t>
          </a:r>
          <a:endParaRPr lang="en-US" sz="1900" kern="1200"/>
        </a:p>
      </dsp:txBody>
      <dsp:txXfrm>
        <a:off x="0" y="2789237"/>
        <a:ext cx="4695825" cy="2789237"/>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841A31-D75C-45C9-83E6-FDA187871D29}">
      <dsp:nvSpPr>
        <dsp:cNvPr id="0" name=""/>
        <dsp:cNvSpPr/>
      </dsp:nvSpPr>
      <dsp:spPr>
        <a:xfrm>
          <a:off x="0" y="218837"/>
          <a:ext cx="4695825" cy="168480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tr-TR" sz="1500" kern="1200"/>
            <a:t>Pazar odaklılığın avantajlarını pek çok uygulayıcı kabul etmektedir. Sadece ürün satışına odaklanmadan müşteri ihtiyaçlarını karşılamaya odaklanabilmek ve sadece ürünlerin kalitesine değil de müşteri memnuniyetini sağlamaya yönelik çabaların işletmeye sağlayacağı faydalar elbette oldukça fazladır.</a:t>
          </a:r>
          <a:endParaRPr lang="en-US" sz="1500" kern="1200"/>
        </a:p>
      </dsp:txBody>
      <dsp:txXfrm>
        <a:off x="82245" y="301082"/>
        <a:ext cx="4531335" cy="1520310"/>
      </dsp:txXfrm>
    </dsp:sp>
    <dsp:sp modelId="{2EABB0A9-1764-4E4C-9E1C-AE900995901B}">
      <dsp:nvSpPr>
        <dsp:cNvPr id="0" name=""/>
        <dsp:cNvSpPr/>
      </dsp:nvSpPr>
      <dsp:spPr>
        <a:xfrm>
          <a:off x="0" y="1946837"/>
          <a:ext cx="4695825" cy="1684800"/>
        </a:xfrm>
        <a:prstGeom prst="roundRect">
          <a:avLst/>
        </a:prstGeom>
        <a:gradFill rotWithShape="0">
          <a:gsLst>
            <a:gs pos="0">
              <a:schemeClr val="accent2">
                <a:hueOff val="479033"/>
                <a:satOff val="-2738"/>
                <a:lumOff val="2647"/>
                <a:alphaOff val="0"/>
                <a:tint val="94000"/>
                <a:satMod val="103000"/>
                <a:lumMod val="102000"/>
              </a:schemeClr>
            </a:gs>
            <a:gs pos="50000">
              <a:schemeClr val="accent2">
                <a:hueOff val="479033"/>
                <a:satOff val="-2738"/>
                <a:lumOff val="2647"/>
                <a:alphaOff val="0"/>
                <a:shade val="100000"/>
                <a:satMod val="110000"/>
                <a:lumMod val="100000"/>
              </a:schemeClr>
            </a:gs>
            <a:gs pos="100000">
              <a:schemeClr val="accent2">
                <a:hueOff val="479033"/>
                <a:satOff val="-2738"/>
                <a:lumOff val="2647"/>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tr-TR" sz="1500" kern="1200"/>
            <a:t>Pazarlama yönetimi bakış açısıyla, ülke dışında da müşteri istek ve ihtiyaçlarını karşılama bakımından Pazar fırsatlarını araştırmak oldukça mantıklıdır.</a:t>
          </a:r>
          <a:endParaRPr lang="en-US" sz="1500" kern="1200"/>
        </a:p>
      </dsp:txBody>
      <dsp:txXfrm>
        <a:off x="82245" y="2029082"/>
        <a:ext cx="4531335" cy="1520310"/>
      </dsp:txXfrm>
    </dsp:sp>
    <dsp:sp modelId="{FE2C7DA4-FFD6-4FDD-9A1F-6DF92803AF02}">
      <dsp:nvSpPr>
        <dsp:cNvPr id="0" name=""/>
        <dsp:cNvSpPr/>
      </dsp:nvSpPr>
      <dsp:spPr>
        <a:xfrm>
          <a:off x="0" y="3674837"/>
          <a:ext cx="4695825" cy="1684800"/>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tr-TR" sz="1500" kern="1200"/>
            <a:t>Bunu sağlayabilmenin yolu işletme yöneticilerin, ülke dışında ne sunmaları gerektiğini ve müşterilere hangi sunumları yapmaları gerektiğini kararlaştırmaktır.</a:t>
          </a:r>
          <a:endParaRPr lang="en-US" sz="1500" kern="1200"/>
        </a:p>
      </dsp:txBody>
      <dsp:txXfrm>
        <a:off x="82245" y="3757082"/>
        <a:ext cx="4531335" cy="1520310"/>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AA5891-CCAB-42CF-8E2E-3A41136FE2B2}">
      <dsp:nvSpPr>
        <dsp:cNvPr id="0" name=""/>
        <dsp:cNvSpPr/>
      </dsp:nvSpPr>
      <dsp:spPr>
        <a:xfrm>
          <a:off x="991" y="510706"/>
          <a:ext cx="3480427" cy="221007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CD4C3C3-85F6-417A-BC63-59A4939ECA2B}">
      <dsp:nvSpPr>
        <dsp:cNvPr id="0" name=""/>
        <dsp:cNvSpPr/>
      </dsp:nvSpPr>
      <dsp:spPr>
        <a:xfrm>
          <a:off x="387705" y="878084"/>
          <a:ext cx="3480427" cy="221007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a:t>İşletmenin herhangi bir pazara giriş yapma kararı öncesi düşünmesi gereken iki temel nokta vardır. İlki hem yerel ülkede hem de gidilecek ülkedeki temel avantajlarını gözden geçirmektir.</a:t>
          </a:r>
          <a:endParaRPr lang="en-US" sz="1800" kern="1200"/>
        </a:p>
      </dsp:txBody>
      <dsp:txXfrm>
        <a:off x="452436" y="942815"/>
        <a:ext cx="3350965" cy="2080609"/>
      </dsp:txXfrm>
    </dsp:sp>
    <dsp:sp modelId="{D5280C28-07F8-4F4D-AD20-B62B2E966B10}">
      <dsp:nvSpPr>
        <dsp:cNvPr id="0" name=""/>
        <dsp:cNvSpPr/>
      </dsp:nvSpPr>
      <dsp:spPr>
        <a:xfrm>
          <a:off x="4254847" y="510706"/>
          <a:ext cx="3480427" cy="221007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D36BA55-E55A-48BA-A859-58195070E91E}">
      <dsp:nvSpPr>
        <dsp:cNvPr id="0" name=""/>
        <dsp:cNvSpPr/>
      </dsp:nvSpPr>
      <dsp:spPr>
        <a:xfrm>
          <a:off x="4641561" y="878084"/>
          <a:ext cx="3480427" cy="221007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a:t>İkincisi de elbette bu avantajların gidilecek ülkede de avantaj olarak değerlendirilip-değerlendirilmeyeceğinin araştırmasını yapmaktır.</a:t>
          </a:r>
          <a:endParaRPr lang="en-US" sz="1800" kern="1200"/>
        </a:p>
      </dsp:txBody>
      <dsp:txXfrm>
        <a:off x="4706292" y="942815"/>
        <a:ext cx="3350965" cy="20806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9EF3BF-575E-465C-B07D-E518AA5645E8}">
      <dsp:nvSpPr>
        <dsp:cNvPr id="0" name=""/>
        <dsp:cNvSpPr/>
      </dsp:nvSpPr>
      <dsp:spPr>
        <a:xfrm>
          <a:off x="991" y="510706"/>
          <a:ext cx="3480427" cy="221007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61CA19-DF00-4E51-9796-32E3912ABCB0}">
      <dsp:nvSpPr>
        <dsp:cNvPr id="0" name=""/>
        <dsp:cNvSpPr/>
      </dsp:nvSpPr>
      <dsp:spPr>
        <a:xfrm>
          <a:off x="387705" y="878084"/>
          <a:ext cx="3480427" cy="221007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tr-TR" sz="1500" kern="1200"/>
            <a:t>Günümüzde pek çok firma uluslararası faaliyet göstermektedir. Bundan 15 yıl öncesine kadar, büyük sermayeli işletmelerin dışında yer alan işletmeler açısından oldukça imkansız gözüken uluslararası pazarlara giriş gelişen teknolojik imkânlar ile birlikte giderek kolaylaşmaktadır.</a:t>
          </a:r>
          <a:endParaRPr lang="en-US" sz="1500" kern="1200"/>
        </a:p>
      </dsp:txBody>
      <dsp:txXfrm>
        <a:off x="452436" y="942815"/>
        <a:ext cx="3350965" cy="2080609"/>
      </dsp:txXfrm>
    </dsp:sp>
    <dsp:sp modelId="{F1D65095-0510-455A-9CC7-E87FAE5C0CD4}">
      <dsp:nvSpPr>
        <dsp:cNvPr id="0" name=""/>
        <dsp:cNvSpPr/>
      </dsp:nvSpPr>
      <dsp:spPr>
        <a:xfrm>
          <a:off x="4254847" y="510706"/>
          <a:ext cx="3480427" cy="221007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CF7584-BF6D-4E88-9630-CB637991A85F}">
      <dsp:nvSpPr>
        <dsp:cNvPr id="0" name=""/>
        <dsp:cNvSpPr/>
      </dsp:nvSpPr>
      <dsp:spPr>
        <a:xfrm>
          <a:off x="4641561" y="878084"/>
          <a:ext cx="3480427" cy="221007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tr-TR" sz="1500" kern="1200"/>
            <a:t>Pek çok farklı sektörden pek çok firmanın uluslararası faaliyette bulunmasındaki temel nedenlerden birisi de global iletişim kavramıdır. Uydu televizyonlarından başlayarak internete kadar giden bu iletişim ağındaki değişim neticesinde işletmeler büyük avantajlar elde etmişlerdir.</a:t>
          </a:r>
          <a:endParaRPr lang="en-US" sz="1500" kern="1200"/>
        </a:p>
      </dsp:txBody>
      <dsp:txXfrm>
        <a:off x="4706292" y="942815"/>
        <a:ext cx="3350965" cy="2080609"/>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FA1346-8167-464F-A0C8-E2423EAE43A5}">
      <dsp:nvSpPr>
        <dsp:cNvPr id="0" name=""/>
        <dsp:cNvSpPr/>
      </dsp:nvSpPr>
      <dsp:spPr>
        <a:xfrm>
          <a:off x="0" y="76929"/>
          <a:ext cx="4695825" cy="1781325"/>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tr-TR" sz="1400" kern="1200"/>
            <a:t>Gerek ülke gerekse de firma kaynaklı avantajlar ülkeden ülkeye farklılık gösterdiği için işletmelerin her bir ülke pazarında rekabet analizi yapmalarına ihtiyaç vardır.</a:t>
          </a:r>
          <a:endParaRPr lang="en-US" sz="1400" kern="1200"/>
        </a:p>
      </dsp:txBody>
      <dsp:txXfrm>
        <a:off x="86957" y="163886"/>
        <a:ext cx="4521911" cy="1607411"/>
      </dsp:txXfrm>
    </dsp:sp>
    <dsp:sp modelId="{1B2238C9-CB43-4337-BDE2-F112C6C308A2}">
      <dsp:nvSpPr>
        <dsp:cNvPr id="0" name=""/>
        <dsp:cNvSpPr/>
      </dsp:nvSpPr>
      <dsp:spPr>
        <a:xfrm>
          <a:off x="0" y="1898574"/>
          <a:ext cx="4695825" cy="1781325"/>
        </a:xfrm>
        <a:prstGeom prst="roundRect">
          <a:avLst/>
        </a:prstGeom>
        <a:gradFill rotWithShape="0">
          <a:gsLst>
            <a:gs pos="0">
              <a:schemeClr val="accent2">
                <a:hueOff val="479033"/>
                <a:satOff val="-2738"/>
                <a:lumOff val="2647"/>
                <a:alphaOff val="0"/>
                <a:tint val="94000"/>
                <a:satMod val="103000"/>
                <a:lumMod val="102000"/>
              </a:schemeClr>
            </a:gs>
            <a:gs pos="50000">
              <a:schemeClr val="accent2">
                <a:hueOff val="479033"/>
                <a:satOff val="-2738"/>
                <a:lumOff val="2647"/>
                <a:alphaOff val="0"/>
                <a:shade val="100000"/>
                <a:satMod val="110000"/>
                <a:lumMod val="100000"/>
              </a:schemeClr>
            </a:gs>
            <a:gs pos="100000">
              <a:schemeClr val="accent2">
                <a:hueOff val="479033"/>
                <a:satOff val="-2738"/>
                <a:lumOff val="2647"/>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tr-TR" sz="1400" kern="1200"/>
            <a:t>İşletmeler ülke pazarındaki rekabet durumunu Porter’in beş kuvvet modeli ile değerlendirebilir. Bunlar; rakipler, yeni girişler, ikame ürünler, tedarikçiler ve alıcılardır.</a:t>
          </a:r>
          <a:endParaRPr lang="en-US" sz="1400" kern="1200"/>
        </a:p>
      </dsp:txBody>
      <dsp:txXfrm>
        <a:off x="86957" y="1985531"/>
        <a:ext cx="4521911" cy="1607411"/>
      </dsp:txXfrm>
    </dsp:sp>
    <dsp:sp modelId="{4818FA09-8221-4F60-A9ED-BA8D894FDBE8}">
      <dsp:nvSpPr>
        <dsp:cNvPr id="0" name=""/>
        <dsp:cNvSpPr/>
      </dsp:nvSpPr>
      <dsp:spPr>
        <a:xfrm>
          <a:off x="0" y="3720220"/>
          <a:ext cx="4695825" cy="1781325"/>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tr-TR" sz="1400" kern="1200"/>
            <a:t>Rakipler: İşletmeler temel olarak rakiplerini yerel ve uluslararası rakipler olmak üzere ikiye ayırmalıdır. Yerel rakipler, o ülke pazarından geleneksel olarak uzun zamandır hizmette bulunan işletmeleri ifade etmektedir. Uluslararası rakipler ise aynı işletme gibi o ülke pazarında faaliyette bulunmak isteyen diğer işletmelerdir ve uluslararası pazarlama bakış açısı ile de doğrudan işletmenin rakibi olanlar da bunlardır.</a:t>
          </a:r>
          <a:endParaRPr lang="en-US" sz="1400" kern="1200"/>
        </a:p>
      </dsp:txBody>
      <dsp:txXfrm>
        <a:off x="86957" y="3807177"/>
        <a:ext cx="4521911" cy="1607411"/>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B7752E-C40C-49E7-91C4-4317D48A246C}">
      <dsp:nvSpPr>
        <dsp:cNvPr id="0" name=""/>
        <dsp:cNvSpPr/>
      </dsp:nvSpPr>
      <dsp:spPr>
        <a:xfrm>
          <a:off x="0" y="14125"/>
          <a:ext cx="4466744" cy="2654071"/>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tr-TR" sz="1700" kern="1200"/>
            <a:t>Yeni girişler: Mevcut rakipler kadar yerel ülke pazarına giriş yapacak diğer işletmelerin incelenmesi de oldukça önemlidir. Bu tür işletmeler, pazarda başarı yakaladıkları an itibari ile işletmenin satışları ve Pazar payı üzerinde olumsuz etkiler oluşturabilir. Örneğin Citibank’ın doğru Avrupa ve Türkiye pazarlarına girmesi gibi.</a:t>
          </a:r>
          <a:endParaRPr lang="en-US" sz="1700" kern="1200"/>
        </a:p>
      </dsp:txBody>
      <dsp:txXfrm>
        <a:off x="129561" y="143686"/>
        <a:ext cx="4207622" cy="2394949"/>
      </dsp:txXfrm>
    </dsp:sp>
    <dsp:sp modelId="{077D7F1C-0F23-4644-B4BB-E4D25968559A}">
      <dsp:nvSpPr>
        <dsp:cNvPr id="0" name=""/>
        <dsp:cNvSpPr/>
      </dsp:nvSpPr>
      <dsp:spPr>
        <a:xfrm>
          <a:off x="0" y="2717156"/>
          <a:ext cx="4466744" cy="2654071"/>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tr-TR" sz="1700" kern="1200"/>
            <a:t>İkame ürünler: İşletmelerin değerlendirmeleri gereken bir diğer durum ise ikame ürünlerdir. Elbette ülkeler değiştikçe işletmelerin karşılaşacakları ikame rakiplerde değişecektir. Örneğin Fast food denilince Asya pazarında hemen hazır olan noodle akla gelmektedir. Bazı ülkelerde çayın yanında süt ikram edilirken bazılarında ise bu görülmemiş bir olaydır.</a:t>
          </a:r>
          <a:endParaRPr lang="en-US" sz="1700" kern="1200"/>
        </a:p>
      </dsp:txBody>
      <dsp:txXfrm>
        <a:off x="129561" y="2846717"/>
        <a:ext cx="4207622" cy="2394949"/>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922D1D-C059-4E4F-B4A8-A055CAC16074}">
      <dsp:nvSpPr>
        <dsp:cNvPr id="0" name=""/>
        <dsp:cNvSpPr/>
      </dsp:nvSpPr>
      <dsp:spPr>
        <a:xfrm>
          <a:off x="0" y="42533"/>
          <a:ext cx="9036496" cy="23157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tr-TR" sz="2800" kern="1200"/>
            <a:t>Alıcıların gücü: Alıcıların sayısının az veya çok olması, çok fazla veya az sayıdan seçenekten tercih yapabilmeleri, alımdan vazgeçebilme, fiyatları indirebilme güçleri olarak ifade edilebilir.</a:t>
          </a:r>
          <a:endParaRPr lang="en-US" sz="2800" kern="1200"/>
        </a:p>
      </dsp:txBody>
      <dsp:txXfrm>
        <a:off x="113044" y="155577"/>
        <a:ext cx="8810408" cy="2089634"/>
      </dsp:txXfrm>
    </dsp:sp>
    <dsp:sp modelId="{1111CF35-1467-49FF-8C68-EC168E26DCC7}">
      <dsp:nvSpPr>
        <dsp:cNvPr id="0" name=""/>
        <dsp:cNvSpPr/>
      </dsp:nvSpPr>
      <dsp:spPr>
        <a:xfrm>
          <a:off x="0" y="2438895"/>
          <a:ext cx="9036496" cy="23157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tr-TR" sz="2800" kern="1200"/>
            <a:t>Tedarikçilerin gücü: İşletmenin değerlendirmesi gereken bir diğer güç ise o ülke pazarındaki tedarikçilerdir. Tedarikçilerin çok geniş veya sayılarının az olması, işletmenin tercihlerini ve kar marjını etkileyebilecek unsurlardır.</a:t>
          </a:r>
          <a:endParaRPr lang="en-US" sz="2800" kern="1200"/>
        </a:p>
      </dsp:txBody>
      <dsp:txXfrm>
        <a:off x="113044" y="2551939"/>
        <a:ext cx="8810408" cy="2089634"/>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B5D37F-31B1-4AE7-9B79-D67CA7B571C9}">
      <dsp:nvSpPr>
        <dsp:cNvPr id="0" name=""/>
        <dsp:cNvSpPr/>
      </dsp:nvSpPr>
      <dsp:spPr>
        <a:xfrm>
          <a:off x="0" y="72256"/>
          <a:ext cx="9036496" cy="1516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İşletmenin stratejisi oluşturulurken temel amaç, rekabet avantajı sağlamak ve sürdürmektir. Hem yerel hem de yabancı ülke pazarlarında ve oradaki rakipler üzerinde avantajlar sağlayacak yatırımların gerçekleştirilmesi ve bunların karşılığında da yüksek kar ve düzenli gelir sağlayacak stratejilerin oluşturulması oldukça önemlidir.</a:t>
          </a:r>
          <a:endParaRPr lang="en-US" sz="1800" kern="1200"/>
        </a:p>
      </dsp:txBody>
      <dsp:txXfrm>
        <a:off x="74021" y="146277"/>
        <a:ext cx="8888454" cy="1368278"/>
      </dsp:txXfrm>
    </dsp:sp>
    <dsp:sp modelId="{27B9FDDD-296E-4B9F-AD9D-5813C8CFDE5C}">
      <dsp:nvSpPr>
        <dsp:cNvPr id="0" name=""/>
        <dsp:cNvSpPr/>
      </dsp:nvSpPr>
      <dsp:spPr>
        <a:xfrm>
          <a:off x="0" y="1640416"/>
          <a:ext cx="9036496" cy="1516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Bu aşamada işletme yöneticilerinin yapması gereken temel iş, kendi firmalarından gelen avantajlar ile ortaya çıktıkları veya faaliyette bulundukları ülkelerden kaynaklı avantajları ayırmaktır.</a:t>
          </a:r>
          <a:endParaRPr lang="en-US" sz="1800" kern="1200"/>
        </a:p>
      </dsp:txBody>
      <dsp:txXfrm>
        <a:off x="74021" y="1714437"/>
        <a:ext cx="8888454" cy="1368278"/>
      </dsp:txXfrm>
    </dsp:sp>
    <dsp:sp modelId="{C5405872-0724-4454-ACA1-A3AC73C69EC6}">
      <dsp:nvSpPr>
        <dsp:cNvPr id="0" name=""/>
        <dsp:cNvSpPr/>
      </dsp:nvSpPr>
      <dsp:spPr>
        <a:xfrm>
          <a:off x="0" y="3208575"/>
          <a:ext cx="9036496" cy="1516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Japan—textiles, clothing, consumer electronics. United Kingdom—food and tobacco products. Sweden—mechanical and electrical engineering. United States—transportation equipment. Germany—chemicals. </a:t>
          </a:r>
          <a:endParaRPr lang="en-US" sz="1800" kern="1200"/>
        </a:p>
      </dsp:txBody>
      <dsp:txXfrm>
        <a:off x="74021" y="3282596"/>
        <a:ext cx="8888454" cy="1368278"/>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D6B766-3FE2-4361-9BE5-CB23CB5DD8F5}">
      <dsp:nvSpPr>
        <dsp:cNvPr id="0" name=""/>
        <dsp:cNvSpPr/>
      </dsp:nvSpPr>
      <dsp:spPr>
        <a:xfrm>
          <a:off x="0" y="196517"/>
          <a:ext cx="4695825" cy="255528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tr-TR" sz="2600" kern="1200"/>
            <a:t>İlişkili ve destekleyici sektörlerin durumu: Tedarikçilerin varlığı ve eksikliğinden kaynaklı avantajlar ya da dezavantajlardır.</a:t>
          </a:r>
          <a:endParaRPr lang="en-US" sz="2600" kern="1200"/>
        </a:p>
      </dsp:txBody>
      <dsp:txXfrm>
        <a:off x="124738" y="321255"/>
        <a:ext cx="4446349" cy="2305804"/>
      </dsp:txXfrm>
    </dsp:sp>
    <dsp:sp modelId="{BD176ADD-9D7B-49E9-B4B6-25C2A2CCEFD6}">
      <dsp:nvSpPr>
        <dsp:cNvPr id="0" name=""/>
        <dsp:cNvSpPr/>
      </dsp:nvSpPr>
      <dsp:spPr>
        <a:xfrm>
          <a:off x="0" y="2826677"/>
          <a:ext cx="4695825" cy="2555280"/>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tr-TR" sz="2600" kern="1200"/>
            <a:t>Firma stratejisi, yapısı ve rakiplerin durumu: Firmalar nasıl kuruluyor, yönetiliyor, organize ediliyor ve yele rekabet durumundan kaynaklı avantajlardır.</a:t>
          </a:r>
          <a:endParaRPr lang="en-US" sz="2600" kern="1200"/>
        </a:p>
      </dsp:txBody>
      <dsp:txXfrm>
        <a:off x="124738" y="2951415"/>
        <a:ext cx="4446349" cy="2305804"/>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DA9BC0-16C9-44E3-A968-B331A63A078F}">
      <dsp:nvSpPr>
        <dsp:cNvPr id="0" name=""/>
        <dsp:cNvSpPr/>
      </dsp:nvSpPr>
      <dsp:spPr>
        <a:xfrm>
          <a:off x="0" y="95835"/>
          <a:ext cx="9036496" cy="1492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tr-TR" sz="2200" kern="1200"/>
            <a:t>Yapılan pek çok araştırmada ürünlerin nerede yapıldığının etkileri araştırılmıştır. Bu araştırmaların sonuçları özellikle tüketicilerin ürünlerin kalitesini değerlendirmelerinde ve marka algısında etkilerini ortaya koymaktadır.</a:t>
          </a:r>
          <a:endParaRPr lang="en-US" sz="2200" kern="1200"/>
        </a:p>
      </dsp:txBody>
      <dsp:txXfrm>
        <a:off x="72878" y="168713"/>
        <a:ext cx="8890740" cy="1347164"/>
      </dsp:txXfrm>
    </dsp:sp>
    <dsp:sp modelId="{105786B1-F17C-47D5-9CF6-F1592A86FD46}">
      <dsp:nvSpPr>
        <dsp:cNvPr id="0" name=""/>
        <dsp:cNvSpPr/>
      </dsp:nvSpPr>
      <dsp:spPr>
        <a:xfrm>
          <a:off x="0" y="1652115"/>
          <a:ext cx="9036496" cy="1492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tr-TR" sz="2200" kern="1200"/>
            <a:t>Bu etki sektörden sektöre farklılık göstermektedir. Örneğin elektronik eşya almak isteyen bir tüketici için Japon ürünü olması etkili olurken, tekstil ürünü alırken bu etki olmayabilir.</a:t>
          </a:r>
          <a:endParaRPr lang="en-US" sz="2200" kern="1200"/>
        </a:p>
      </dsp:txBody>
      <dsp:txXfrm>
        <a:off x="72878" y="1724993"/>
        <a:ext cx="8890740" cy="1347164"/>
      </dsp:txXfrm>
    </dsp:sp>
    <dsp:sp modelId="{1059288A-8988-4C85-A6B5-66DD0A9814F5}">
      <dsp:nvSpPr>
        <dsp:cNvPr id="0" name=""/>
        <dsp:cNvSpPr/>
      </dsp:nvSpPr>
      <dsp:spPr>
        <a:xfrm>
          <a:off x="0" y="3208396"/>
          <a:ext cx="9036496" cy="1492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tr-TR" sz="2200" kern="1200"/>
            <a:t>Aynı şekilde ülkelerin algılanış biçiminin de dikkate alınması gereklidir. Alman, Japon algılamaları ülkeden ülkeye farklılık göstermektedir.</a:t>
          </a:r>
          <a:endParaRPr lang="en-US" sz="2200" kern="1200"/>
        </a:p>
      </dsp:txBody>
      <dsp:txXfrm>
        <a:off x="72878" y="3281274"/>
        <a:ext cx="8890740" cy="1347164"/>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9E5AE2-DD22-49EA-A728-17762956FE94}">
      <dsp:nvSpPr>
        <dsp:cNvPr id="0" name=""/>
        <dsp:cNvSpPr/>
      </dsp:nvSpPr>
      <dsp:spPr>
        <a:xfrm>
          <a:off x="0" y="83837"/>
          <a:ext cx="4695825" cy="176904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Bir firmanın devamlılığının sağlanabilmesi için müşterilere memnun kalabilecekleri ve rakiplerden farklı bir şeyler sunmaları gereklidir. Bu firmanın, sürdürülebilir rekabet avantajı (sustainable competitive advantage) sağlaması için çok önemlidir.</a:t>
          </a:r>
          <a:endParaRPr lang="en-US" sz="1800" kern="1200"/>
        </a:p>
      </dsp:txBody>
      <dsp:txXfrm>
        <a:off x="86357" y="170194"/>
        <a:ext cx="4523111" cy="1596326"/>
      </dsp:txXfrm>
    </dsp:sp>
    <dsp:sp modelId="{77A22D24-71CA-410D-BBB7-E2C1B1D86794}">
      <dsp:nvSpPr>
        <dsp:cNvPr id="0" name=""/>
        <dsp:cNvSpPr/>
      </dsp:nvSpPr>
      <dsp:spPr>
        <a:xfrm>
          <a:off x="0" y="1904717"/>
          <a:ext cx="4695825" cy="1769040"/>
        </a:xfrm>
        <a:prstGeom prst="roundRect">
          <a:avLst/>
        </a:prstGeom>
        <a:gradFill rotWithShape="0">
          <a:gsLst>
            <a:gs pos="0">
              <a:schemeClr val="accent2">
                <a:hueOff val="479033"/>
                <a:satOff val="-2738"/>
                <a:lumOff val="2647"/>
                <a:alphaOff val="0"/>
                <a:tint val="94000"/>
                <a:satMod val="103000"/>
                <a:lumMod val="102000"/>
              </a:schemeClr>
            </a:gs>
            <a:gs pos="50000">
              <a:schemeClr val="accent2">
                <a:hueOff val="479033"/>
                <a:satOff val="-2738"/>
                <a:lumOff val="2647"/>
                <a:alphaOff val="0"/>
                <a:shade val="100000"/>
                <a:satMod val="110000"/>
                <a:lumMod val="100000"/>
              </a:schemeClr>
            </a:gs>
            <a:gs pos="100000">
              <a:schemeClr val="accent2">
                <a:hueOff val="479033"/>
                <a:satOff val="-2738"/>
                <a:lumOff val="2647"/>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Ülke temelli avantajların dışında kalan firma temelli avantajları, spesifik olarak o firmaya ait olan ve diğerleri tarafından geriden takip edilen özelliklerdir.</a:t>
          </a:r>
          <a:endParaRPr lang="en-US" sz="1800" kern="1200"/>
        </a:p>
      </dsp:txBody>
      <dsp:txXfrm>
        <a:off x="86357" y="1991074"/>
        <a:ext cx="4523111" cy="1596326"/>
      </dsp:txXfrm>
    </dsp:sp>
    <dsp:sp modelId="{C049BC25-1962-40B0-AA66-53185694A3ED}">
      <dsp:nvSpPr>
        <dsp:cNvPr id="0" name=""/>
        <dsp:cNvSpPr/>
      </dsp:nvSpPr>
      <dsp:spPr>
        <a:xfrm>
          <a:off x="0" y="3725597"/>
          <a:ext cx="4695825" cy="1769040"/>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Bunlar, patent hakkından marka ismine, hammaddenin kontrolünden çalışılan aracıya kadar geniş bir yelpazede olabilir.</a:t>
          </a:r>
          <a:endParaRPr lang="en-US" sz="1800" kern="1200"/>
        </a:p>
      </dsp:txBody>
      <dsp:txXfrm>
        <a:off x="86357" y="3811954"/>
        <a:ext cx="4523111" cy="1596326"/>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BF6381-7F2F-4245-89AF-1F526F847808}">
      <dsp:nvSpPr>
        <dsp:cNvPr id="0" name=""/>
        <dsp:cNvSpPr/>
      </dsp:nvSpPr>
      <dsp:spPr>
        <a:xfrm>
          <a:off x="991" y="510706"/>
          <a:ext cx="3480427" cy="2210071"/>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D74B17-0BAD-4CFC-9492-A132018B292C}">
      <dsp:nvSpPr>
        <dsp:cNvPr id="0" name=""/>
        <dsp:cNvSpPr/>
      </dsp:nvSpPr>
      <dsp:spPr>
        <a:xfrm>
          <a:off x="387705" y="878084"/>
          <a:ext cx="3480427" cy="2210071"/>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tr-TR" sz="1600" kern="1200"/>
            <a:t>Pazarlama temelli avantajlar: Pazarlama yaklaşımı ile avantajlar pazarlama ile ilgili yetenekleri ve bilgi düzeyini ifade etmektedir. Örneğin Nestlé, Unilever gibi firmaların pazarlama tecrübe ve bilgi düzeyleri onlara rekabet avantajı sağlamaktadır.</a:t>
          </a:r>
          <a:endParaRPr lang="en-US" sz="1600" kern="1200"/>
        </a:p>
      </dsp:txBody>
      <dsp:txXfrm>
        <a:off x="452436" y="942815"/>
        <a:ext cx="3350965" cy="2080609"/>
      </dsp:txXfrm>
    </dsp:sp>
    <dsp:sp modelId="{4EC8CC7F-315E-49FD-BFE3-397F1003D1C4}">
      <dsp:nvSpPr>
        <dsp:cNvPr id="0" name=""/>
        <dsp:cNvSpPr/>
      </dsp:nvSpPr>
      <dsp:spPr>
        <a:xfrm>
          <a:off x="4254847" y="510706"/>
          <a:ext cx="3480427" cy="2210071"/>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07E230F-D437-44F5-BD77-960395586CE1}">
      <dsp:nvSpPr>
        <dsp:cNvPr id="0" name=""/>
        <dsp:cNvSpPr/>
      </dsp:nvSpPr>
      <dsp:spPr>
        <a:xfrm>
          <a:off x="4641561" y="878084"/>
          <a:ext cx="3480427" cy="2210071"/>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tr-TR" sz="1600" kern="1200"/>
            <a:t>Bu beceriler; pazarların analizi ve bölümlendirmesi, tutundurma programlarının ve reklam kampanyalarının geliştirilmesi, yeni mal ve hizmetler için de yöntemsel anlamda giriş planlamalarının yapılması olarak ifade edilebilir.</a:t>
          </a:r>
          <a:endParaRPr lang="en-US" sz="1600" kern="1200"/>
        </a:p>
      </dsp:txBody>
      <dsp:txXfrm>
        <a:off x="4706292" y="942815"/>
        <a:ext cx="3350965" cy="2080609"/>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351F5A-94E6-4FD3-8C02-2D3DCCD9511B}">
      <dsp:nvSpPr>
        <dsp:cNvPr id="0" name=""/>
        <dsp:cNvSpPr/>
      </dsp:nvSpPr>
      <dsp:spPr>
        <a:xfrm>
          <a:off x="0" y="62637"/>
          <a:ext cx="9036496" cy="23100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Firma temelli avantajların önemi kadar, bu avantajların diğer ülkelere transfer edilebilmesi de oldukça önemlidir. Firma temelli avantajların hepsinin diğer ülke pazarlarına da transfer edilebilmesi elbette mümkün değildir.</a:t>
          </a:r>
          <a:endParaRPr lang="en-US" sz="1800" kern="1200"/>
        </a:p>
      </dsp:txBody>
      <dsp:txXfrm>
        <a:off x="112766" y="175403"/>
        <a:ext cx="8810964" cy="2084486"/>
      </dsp:txXfrm>
    </dsp:sp>
    <dsp:sp modelId="{E59EEB63-ECAF-42DA-A34A-992AA3D48115}">
      <dsp:nvSpPr>
        <dsp:cNvPr id="0" name=""/>
        <dsp:cNvSpPr/>
      </dsp:nvSpPr>
      <dsp:spPr>
        <a:xfrm>
          <a:off x="0" y="2424495"/>
          <a:ext cx="9036496" cy="23100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Örneğin Electrolux firması, ilk olarak dağıtımı kapıdan kapıya satış elemanları yolu ile yapmış ve büyük bir başarı elde etmiştir. 1970 yılında Japon pazarına girdiklerinde ise bu dağıtım yönteminin başarısız olacağını düşünmüşlerdir. Bunun nedeni, Japonların evlerinde yabancı bir insanı istememeleri ve rahatsız olmaları gösterilmiştir. İlk piyasaya girdiklerinde diğer Japon firmaların standart dağıtım ve satış yöntemini tercih etmişlerdir. Mağazalarda satış yapmalarına rağmen satışları çok aşağıda gerçekleşmiştir. Daha sonra ise bire-bir satışı denemişler ve oldukça başarılı olmuşlardır.</a:t>
          </a:r>
          <a:endParaRPr lang="en-US" sz="1800" kern="1200"/>
        </a:p>
      </dsp:txBody>
      <dsp:txXfrm>
        <a:off x="112766" y="2537261"/>
        <a:ext cx="8810964" cy="2084486"/>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7894B8-5F96-4DE1-A3B6-FE2F69F8A246}">
      <dsp:nvSpPr>
        <dsp:cNvPr id="0" name=""/>
        <dsp:cNvSpPr/>
      </dsp:nvSpPr>
      <dsp:spPr>
        <a:xfrm>
          <a:off x="0" y="213174"/>
          <a:ext cx="9036496" cy="14166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Firmanın bu olaydan aldığı ders ise o yıllarda Japonya gibi izole olan ülke pazarlarında dahi orada yapılanların yapılmasına odaklanılmaması ve firmanın yenilikçi olması gerekliliğidir.</a:t>
          </a:r>
          <a:endParaRPr lang="en-US" sz="2100" kern="1200"/>
        </a:p>
      </dsp:txBody>
      <dsp:txXfrm>
        <a:off x="69153" y="282327"/>
        <a:ext cx="8898190" cy="1278308"/>
      </dsp:txXfrm>
    </dsp:sp>
    <dsp:sp modelId="{8B3005BA-EE96-4F39-BFFE-48A735CE3DEE}">
      <dsp:nvSpPr>
        <dsp:cNvPr id="0" name=""/>
        <dsp:cNvSpPr/>
      </dsp:nvSpPr>
      <dsp:spPr>
        <a:xfrm>
          <a:off x="0" y="1690268"/>
          <a:ext cx="9036496" cy="14166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Ülke pazarlarına transfer edilebilmesi en zor konu soyut kaynaklardır. Özellikle de insanlardan kaynaklı beceriler ve yeteneklerden oluşmaktadır. Bu transferin sağlanabilmesi için çalışanların transfer edilmesi ve yerel çalışanların eğitimi oldukça önemlidir.</a:t>
          </a:r>
          <a:endParaRPr lang="en-US" sz="2100" kern="1200"/>
        </a:p>
      </dsp:txBody>
      <dsp:txXfrm>
        <a:off x="69153" y="1759421"/>
        <a:ext cx="8898190" cy="1278308"/>
      </dsp:txXfrm>
    </dsp:sp>
    <dsp:sp modelId="{7AF87D67-1EF0-4F9D-BAF5-77EB33E3D645}">
      <dsp:nvSpPr>
        <dsp:cNvPr id="0" name=""/>
        <dsp:cNvSpPr/>
      </dsp:nvSpPr>
      <dsp:spPr>
        <a:xfrm>
          <a:off x="0" y="3167363"/>
          <a:ext cx="9036496" cy="14166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McDonald’s, Kentucky Fried Chicken, and Hilton Hotels gibi işletmeler hizmetlerini standardize ederek ve yerel francisarlarını eğitimden geçirerek ülkelerin hepsinde standart kaliteyi sunmayı başarabilmişlerdir. </a:t>
          </a:r>
          <a:endParaRPr lang="en-US" sz="2100" kern="1200"/>
        </a:p>
      </dsp:txBody>
      <dsp:txXfrm>
        <a:off x="69153" y="3236516"/>
        <a:ext cx="8898190" cy="127830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A65697-A832-472B-B142-0873D563754A}">
      <dsp:nvSpPr>
        <dsp:cNvPr id="0" name=""/>
        <dsp:cNvSpPr/>
      </dsp:nvSpPr>
      <dsp:spPr>
        <a:xfrm>
          <a:off x="0" y="392277"/>
          <a:ext cx="4466744" cy="2274479"/>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Gerek yerel pazardaki yoğun rekabet gerekse de dışarıdan gelen rakipler, işletmeleri uluslararası rekabete bir anlamda zorlamaktadır. Başarılı olmak ve rekabet avantajı elde etmek isteyen işletmeler, yabancı rakipleri ve yabancı müşterileri anlamak zorunda kalmaktadır.</a:t>
          </a:r>
          <a:endParaRPr lang="en-US" sz="1800" kern="1200"/>
        </a:p>
      </dsp:txBody>
      <dsp:txXfrm>
        <a:off x="111031" y="503308"/>
        <a:ext cx="4244682" cy="2052417"/>
      </dsp:txXfrm>
    </dsp:sp>
    <dsp:sp modelId="{E1AC9E2C-4574-4E74-9EEE-30FE5473A749}">
      <dsp:nvSpPr>
        <dsp:cNvPr id="0" name=""/>
        <dsp:cNvSpPr/>
      </dsp:nvSpPr>
      <dsp:spPr>
        <a:xfrm>
          <a:off x="0" y="2718597"/>
          <a:ext cx="4466744" cy="2274479"/>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Dünya yuvarlak mı yoksa düz mü? 2005 yılında Thomas Friedman, </a:t>
          </a:r>
          <a:r>
            <a:rPr lang="tr-TR" sz="1800" i="1" kern="1200"/>
            <a:t>TheWorld Is Flat </a:t>
          </a:r>
          <a:r>
            <a:rPr lang="tr-TR" sz="1800" kern="1200"/>
            <a:t>isimli kitabı yayımlamıştır. Bu kitap Best </a:t>
          </a:r>
          <a:r>
            <a:rPr lang="en-US" sz="1800" kern="1200"/>
            <a:t>Business Book of the Year</a:t>
          </a:r>
          <a:r>
            <a:rPr lang="tr-TR" sz="1800" kern="1200"/>
            <a:t> ödülünü de almıştır. Friedman’a göre bazı güçler (forces), ülkeleri ve rekabeti aynı düzeyde oyun alanına (level playing field) dönüştürmüştür.</a:t>
          </a:r>
          <a:endParaRPr lang="en-US" sz="1800" kern="1200"/>
        </a:p>
      </dsp:txBody>
      <dsp:txXfrm>
        <a:off x="111031" y="2829628"/>
        <a:ext cx="4244682" cy="2052417"/>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F9FF0F-0EAF-4124-ABBF-C490F1AE1422}">
      <dsp:nvSpPr>
        <dsp:cNvPr id="0" name=""/>
        <dsp:cNvSpPr/>
      </dsp:nvSpPr>
      <dsp:spPr>
        <a:xfrm>
          <a:off x="0" y="46217"/>
          <a:ext cx="4695825" cy="1801799"/>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nb-NO" sz="1400" b="1" kern="1200"/>
            <a:t>Gümrük Tarifeleri ve Ticaret Genel Anlaşmas</a:t>
          </a:r>
          <a:r>
            <a:rPr lang="tr-TR" sz="1400" b="1" kern="1200"/>
            <a:t>ı</a:t>
          </a:r>
          <a:endParaRPr lang="en-US" sz="1400" kern="1200"/>
        </a:p>
      </dsp:txBody>
      <dsp:txXfrm>
        <a:off x="87957" y="134174"/>
        <a:ext cx="4519911" cy="1625885"/>
      </dsp:txXfrm>
    </dsp:sp>
    <dsp:sp modelId="{F219CAF3-0BAF-4AAF-B11B-6E9216388ED0}">
      <dsp:nvSpPr>
        <dsp:cNvPr id="0" name=""/>
        <dsp:cNvSpPr/>
      </dsp:nvSpPr>
      <dsp:spPr>
        <a:xfrm>
          <a:off x="0" y="1888337"/>
          <a:ext cx="4695825" cy="1801799"/>
        </a:xfrm>
        <a:prstGeom prst="roundRect">
          <a:avLst/>
        </a:prstGeom>
        <a:gradFill rotWithShape="0">
          <a:gsLst>
            <a:gs pos="0">
              <a:schemeClr val="accent2">
                <a:hueOff val="479033"/>
                <a:satOff val="-2738"/>
                <a:lumOff val="2647"/>
                <a:alphaOff val="0"/>
                <a:tint val="94000"/>
                <a:satMod val="103000"/>
                <a:lumMod val="102000"/>
              </a:schemeClr>
            </a:gs>
            <a:gs pos="50000">
              <a:schemeClr val="accent2">
                <a:hueOff val="479033"/>
                <a:satOff val="-2738"/>
                <a:lumOff val="2647"/>
                <a:alphaOff val="0"/>
                <a:shade val="100000"/>
                <a:satMod val="110000"/>
                <a:lumMod val="100000"/>
              </a:schemeClr>
            </a:gs>
            <a:gs pos="100000">
              <a:schemeClr val="accent2">
                <a:hueOff val="479033"/>
                <a:satOff val="-2738"/>
                <a:lumOff val="2647"/>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tr-TR" sz="1400" kern="1200"/>
            <a:t>1947'de 23 ülke tarafından imzalanan bir anlaşma ile kurulmuştur. </a:t>
          </a:r>
          <a:r>
            <a:rPr lang="tr-TR" sz="1400" kern="1200">
              <a:hlinkClick xmlns:r="http://schemas.openxmlformats.org/officeDocument/2006/relationships" r:id="rId1"/>
            </a:rPr>
            <a:t>1 Ocak</a:t>
          </a:r>
          <a:r>
            <a:rPr lang="tr-TR" sz="1400" kern="1200"/>
            <a:t> </a:t>
          </a:r>
          <a:r>
            <a:rPr lang="tr-TR" sz="1400" kern="1200">
              <a:hlinkClick xmlns:r="http://schemas.openxmlformats.org/officeDocument/2006/relationships" r:id="rId2"/>
            </a:rPr>
            <a:t>1948</a:t>
          </a:r>
          <a:r>
            <a:rPr lang="tr-TR" sz="1400" kern="1200"/>
            <a:t>'de de yürürlüğe girmiştir. GATT'ın kuruluş amacı, </a:t>
          </a:r>
          <a:r>
            <a:rPr lang="tr-TR" sz="1400" i="1" kern="1200"/>
            <a:t>ithalat vergilerini azaltmak, uluslararası ticaretin önündeki tüm engelleri kaldırmak ve ticarette ayırımcı uygulamalara son vermek</a:t>
          </a:r>
          <a:r>
            <a:rPr lang="tr-TR" sz="1400" kern="1200"/>
            <a:t> olarak belirlenmişti. Arthur Dunkel kuruluşun mimarı olarak bilinir. 23 kurucu üye, 45 bin kalem malın gümrük tarifinde karşılıklı taviz vermiştir.</a:t>
          </a:r>
          <a:endParaRPr lang="en-US" sz="1400" kern="1200"/>
        </a:p>
      </dsp:txBody>
      <dsp:txXfrm>
        <a:off x="87957" y="1976294"/>
        <a:ext cx="4519911" cy="1625885"/>
      </dsp:txXfrm>
    </dsp:sp>
    <dsp:sp modelId="{4AA9AC05-B5E9-48FB-BCF1-74B40A23082D}">
      <dsp:nvSpPr>
        <dsp:cNvPr id="0" name=""/>
        <dsp:cNvSpPr/>
      </dsp:nvSpPr>
      <dsp:spPr>
        <a:xfrm>
          <a:off x="0" y="3730457"/>
          <a:ext cx="4695825" cy="1801799"/>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tr-TR" sz="1400" kern="1200">
              <a:hlinkClick xmlns:r="http://schemas.openxmlformats.org/officeDocument/2006/relationships" r:id="rId3"/>
            </a:rPr>
            <a:t>Dünya Ticaret Örgütü</a:t>
          </a:r>
          <a:r>
            <a:rPr lang="tr-TR" sz="1400" kern="1200"/>
            <a:t> (WTO), </a:t>
          </a:r>
          <a:r>
            <a:rPr lang="tr-TR" sz="1400" kern="1200">
              <a:hlinkClick xmlns:r="http://schemas.openxmlformats.org/officeDocument/2006/relationships" r:id="rId1"/>
            </a:rPr>
            <a:t>1 Ocak</a:t>
          </a:r>
          <a:r>
            <a:rPr lang="tr-TR" sz="1400" kern="1200"/>
            <a:t> </a:t>
          </a:r>
          <a:r>
            <a:rPr lang="tr-TR" sz="1400" kern="1200">
              <a:hlinkClick xmlns:r="http://schemas.openxmlformats.org/officeDocument/2006/relationships" r:id="rId4"/>
            </a:rPr>
            <a:t>1995</a:t>
          </a:r>
          <a:r>
            <a:rPr lang="tr-TR" sz="1400" kern="1200"/>
            <a:t>'de, uluslararası ticaretin en etkin kurumu olarak, Ticaret ve Gümrük Tarifeleri Genel Anlaşması'nın (GATT) yerine kurulmuştur.</a:t>
          </a:r>
          <a:endParaRPr lang="en-US" sz="1400" kern="1200"/>
        </a:p>
      </dsp:txBody>
      <dsp:txXfrm>
        <a:off x="87957" y="3818414"/>
        <a:ext cx="4519911" cy="1625885"/>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15A9A2-8BF8-4285-86A8-22166F39BDEC}">
      <dsp:nvSpPr>
        <dsp:cNvPr id="0" name=""/>
        <dsp:cNvSpPr/>
      </dsp:nvSpPr>
      <dsp:spPr>
        <a:xfrm>
          <a:off x="0" y="235440"/>
          <a:ext cx="3429000" cy="18017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tr-TR" sz="1400" b="1" kern="1200"/>
            <a:t>Dünya Ticaret Örgütü</a:t>
          </a:r>
          <a:r>
            <a:rPr lang="tr-TR" sz="1400" kern="1200"/>
            <a:t>  </a:t>
          </a:r>
          <a:endParaRPr lang="en-US" sz="1400" kern="1200"/>
        </a:p>
      </dsp:txBody>
      <dsp:txXfrm>
        <a:off x="87957" y="323397"/>
        <a:ext cx="3253086" cy="1625885"/>
      </dsp:txXfrm>
    </dsp:sp>
    <dsp:sp modelId="{452675F2-F1DB-4DB0-A20C-0950C36D5F1A}">
      <dsp:nvSpPr>
        <dsp:cNvPr id="0" name=""/>
        <dsp:cNvSpPr/>
      </dsp:nvSpPr>
      <dsp:spPr>
        <a:xfrm>
          <a:off x="0" y="2077560"/>
          <a:ext cx="3429000" cy="18017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tr-TR" sz="1400" kern="1200"/>
            <a:t>Çok taraflı ticaret sisteminin yasal ve kurumsal organıdır. WTO, hükümetlerin iç ticaret yasalarını ve düzenlemelerini nasıl yapacakları hususunda yasal bir çerçeve ortaya koymaktadır ve toplu görüşmeler ve müzakereler yoluyla ülkeler arasında ticari ilişkilerin geliştirildiği bir platformdur.</a:t>
          </a:r>
          <a:endParaRPr lang="en-US" sz="1400" kern="1200"/>
        </a:p>
      </dsp:txBody>
      <dsp:txXfrm>
        <a:off x="87957" y="2165517"/>
        <a:ext cx="3253086" cy="1625885"/>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0F5539-AC25-4B92-B74D-798B28263883}">
      <dsp:nvSpPr>
        <dsp:cNvPr id="0" name=""/>
        <dsp:cNvSpPr/>
      </dsp:nvSpPr>
      <dsp:spPr>
        <a:xfrm>
          <a:off x="0" y="18351"/>
          <a:ext cx="4695825" cy="1805017"/>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tr-TR" sz="2200" kern="1200"/>
            <a:t>Pek çok ülke, bölgeleri içinde düşük bariyerler aramaktadır. </a:t>
          </a:r>
          <a:endParaRPr lang="en-US" sz="2200" kern="1200"/>
        </a:p>
      </dsp:txBody>
      <dsp:txXfrm>
        <a:off x="88114" y="106465"/>
        <a:ext cx="4519597" cy="1628789"/>
      </dsp:txXfrm>
    </dsp:sp>
    <dsp:sp modelId="{45E786D2-12D5-4907-A06A-95190C2932C7}">
      <dsp:nvSpPr>
        <dsp:cNvPr id="0" name=""/>
        <dsp:cNvSpPr/>
      </dsp:nvSpPr>
      <dsp:spPr>
        <a:xfrm>
          <a:off x="0" y="1886728"/>
          <a:ext cx="4695825" cy="1805017"/>
        </a:xfrm>
        <a:prstGeom prst="roundRect">
          <a:avLst/>
        </a:prstGeom>
        <a:gradFill rotWithShape="0">
          <a:gsLst>
            <a:gs pos="0">
              <a:schemeClr val="accent2">
                <a:hueOff val="479033"/>
                <a:satOff val="-2738"/>
                <a:lumOff val="2647"/>
                <a:alphaOff val="0"/>
                <a:tint val="94000"/>
                <a:satMod val="103000"/>
                <a:lumMod val="102000"/>
              </a:schemeClr>
            </a:gs>
            <a:gs pos="50000">
              <a:schemeClr val="accent2">
                <a:hueOff val="479033"/>
                <a:satOff val="-2738"/>
                <a:lumOff val="2647"/>
                <a:alphaOff val="0"/>
                <a:shade val="100000"/>
                <a:satMod val="110000"/>
                <a:lumMod val="100000"/>
              </a:schemeClr>
            </a:gs>
            <a:gs pos="100000">
              <a:schemeClr val="accent2">
                <a:hueOff val="479033"/>
                <a:satOff val="-2738"/>
                <a:lumOff val="2647"/>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tr-TR" sz="2200" kern="1200"/>
            <a:t>Bu tür ticaret anlaşmaları firmalara özel muameleler sunmakta ve diğer firmalara kıyasla avantajlı konum sağlamaktadır. </a:t>
          </a:r>
          <a:endParaRPr lang="en-US" sz="2200" kern="1200"/>
        </a:p>
      </dsp:txBody>
      <dsp:txXfrm>
        <a:off x="88114" y="1974842"/>
        <a:ext cx="4519597" cy="1628789"/>
      </dsp:txXfrm>
    </dsp:sp>
    <dsp:sp modelId="{37E59028-4718-4770-96D5-7DDD7CA87A28}">
      <dsp:nvSpPr>
        <dsp:cNvPr id="0" name=""/>
        <dsp:cNvSpPr/>
      </dsp:nvSpPr>
      <dsp:spPr>
        <a:xfrm>
          <a:off x="0" y="3755106"/>
          <a:ext cx="4695825" cy="1805017"/>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tr-TR" sz="2200" kern="1200"/>
            <a:t>150’nin üzerinde İTA, DTÖ’ne bildirilmiştir.</a:t>
          </a:r>
          <a:endParaRPr lang="en-US" sz="2200" kern="1200"/>
        </a:p>
      </dsp:txBody>
      <dsp:txXfrm>
        <a:off x="88114" y="3843220"/>
        <a:ext cx="4519597" cy="1628789"/>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49D0C2-ABC3-4433-918F-B4B7A5CC1A2E}">
      <dsp:nvSpPr>
        <dsp:cNvPr id="0" name=""/>
        <dsp:cNvSpPr/>
      </dsp:nvSpPr>
      <dsp:spPr>
        <a:xfrm>
          <a:off x="0" y="149450"/>
          <a:ext cx="2538431" cy="1523058"/>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tr-TR" sz="1000" kern="1200"/>
            <a:t>İki veya daha fazla ülkenin kendi aralarındaki ticarette gümrük tarifeleri ve diğer bariyerleri kaldırmasıdır.</a:t>
          </a:r>
          <a:endParaRPr lang="en-US" sz="1000" kern="1200"/>
        </a:p>
      </dsp:txBody>
      <dsp:txXfrm>
        <a:off x="0" y="149450"/>
        <a:ext cx="2538431" cy="1523058"/>
      </dsp:txXfrm>
    </dsp:sp>
    <dsp:sp modelId="{68F9B34B-734E-4631-9350-6829C2F06239}">
      <dsp:nvSpPr>
        <dsp:cNvPr id="0" name=""/>
        <dsp:cNvSpPr/>
      </dsp:nvSpPr>
      <dsp:spPr>
        <a:xfrm>
          <a:off x="2792274" y="149450"/>
          <a:ext cx="2538431" cy="1523058"/>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tr-TR" sz="1000" kern="1200"/>
            <a:t>Şili ve Kanada 1997 yılında bir serbest ticaret anlaşması imzaladı ve Kanada’da yapılan Caterpiller traktörleri </a:t>
          </a:r>
          <a:r>
            <a:rPr lang="en-US" sz="1000" kern="1200"/>
            <a:t>duty free </a:t>
          </a:r>
          <a:r>
            <a:rPr lang="tr-TR" sz="1000" kern="1200"/>
            <a:t>yani gümrüksüz taşındı. Amerika’da üretilen aynı cins traktör ise Şili’ye girişte </a:t>
          </a:r>
          <a:r>
            <a:rPr lang="en-US" sz="1000" kern="1200"/>
            <a:t>$13,000 </a:t>
          </a:r>
          <a:r>
            <a:rPr lang="tr-TR" sz="1000" kern="1200"/>
            <a:t>vergi ödemek durumunda kalıyordu</a:t>
          </a:r>
          <a:r>
            <a:rPr lang="en-US" sz="1000" kern="1200"/>
            <a:t>. </a:t>
          </a:r>
          <a:r>
            <a:rPr lang="tr-TR" sz="1000" kern="1200"/>
            <a:t>Bu durum 2003’de ABD ile Şili arasında benzer anlaşmanın imzalanmasına neden oldu.</a:t>
          </a:r>
          <a:endParaRPr lang="en-US" sz="1000" kern="1200"/>
        </a:p>
      </dsp:txBody>
      <dsp:txXfrm>
        <a:off x="2792274" y="149450"/>
        <a:ext cx="2538431" cy="1523058"/>
      </dsp:txXfrm>
    </dsp:sp>
    <dsp:sp modelId="{C41767C9-67C1-404C-844D-C10835AE5F62}">
      <dsp:nvSpPr>
        <dsp:cNvPr id="0" name=""/>
        <dsp:cNvSpPr/>
      </dsp:nvSpPr>
      <dsp:spPr>
        <a:xfrm>
          <a:off x="5584549" y="149450"/>
          <a:ext cx="2538431" cy="1523058"/>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tr-TR" sz="1000" kern="1200"/>
            <a:t>Örnek serbest ticaret bölgeleri; </a:t>
          </a:r>
          <a:endParaRPr lang="en-US" sz="1000" kern="1200"/>
        </a:p>
      </dsp:txBody>
      <dsp:txXfrm>
        <a:off x="5584549" y="149450"/>
        <a:ext cx="2538431" cy="1523058"/>
      </dsp:txXfrm>
    </dsp:sp>
    <dsp:sp modelId="{95427188-BB0F-4B38-A922-6E0ED75F57AF}">
      <dsp:nvSpPr>
        <dsp:cNvPr id="0" name=""/>
        <dsp:cNvSpPr/>
      </dsp:nvSpPr>
      <dsp:spPr>
        <a:xfrm>
          <a:off x="0" y="1926353"/>
          <a:ext cx="2538431" cy="1523058"/>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a:t>European Economic Union—the EU plus Norway, Liechtenstein, and Iceland</a:t>
          </a:r>
        </a:p>
      </dsp:txBody>
      <dsp:txXfrm>
        <a:off x="0" y="1926353"/>
        <a:ext cx="2538431" cy="1523058"/>
      </dsp:txXfrm>
    </dsp:sp>
    <dsp:sp modelId="{82EF7037-8DEF-475B-9375-DB867E2D8821}">
      <dsp:nvSpPr>
        <dsp:cNvPr id="0" name=""/>
        <dsp:cNvSpPr/>
      </dsp:nvSpPr>
      <dsp:spPr>
        <a:xfrm>
          <a:off x="2792274" y="1926353"/>
          <a:ext cx="2538431" cy="1523058"/>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a:t>The Group of Three (G3)—Colombia, Mexico, and Venezuela</a:t>
          </a:r>
        </a:p>
      </dsp:txBody>
      <dsp:txXfrm>
        <a:off x="2792274" y="1926353"/>
        <a:ext cx="2538431" cy="1523058"/>
      </dsp:txXfrm>
    </dsp:sp>
    <dsp:sp modelId="{81B6A957-8C20-40C8-9D0E-828488274524}">
      <dsp:nvSpPr>
        <dsp:cNvPr id="0" name=""/>
        <dsp:cNvSpPr/>
      </dsp:nvSpPr>
      <dsp:spPr>
        <a:xfrm>
          <a:off x="5584549" y="1926353"/>
          <a:ext cx="2538431" cy="1523058"/>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a:t>The Closer Economic Partnership Agreement—China and Hong Kong</a:t>
          </a:r>
        </a:p>
      </dsp:txBody>
      <dsp:txXfrm>
        <a:off x="5584549" y="1926353"/>
        <a:ext cx="2538431" cy="1523058"/>
      </dsp:txXfrm>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3B7C49-9D2D-4FC5-B0A0-13F238DDC9EC}">
      <dsp:nvSpPr>
        <dsp:cNvPr id="0" name=""/>
        <dsp:cNvSpPr/>
      </dsp:nvSpPr>
      <dsp:spPr>
        <a:xfrm>
          <a:off x="0" y="47477"/>
          <a:ext cx="4695825" cy="179712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b="1" kern="1200"/>
            <a:t>Gümrük birliği</a:t>
          </a:r>
          <a:r>
            <a:rPr lang="tr-TR" sz="1600" kern="1200"/>
            <a:t> anlaşmaya varmış ülkelerin kendi aralarında </a:t>
          </a:r>
          <a:r>
            <a:rPr lang="tr-TR" sz="1600" kern="1200">
              <a:hlinkClick xmlns:r="http://schemas.openxmlformats.org/officeDocument/2006/relationships" r:id="rId1"/>
            </a:rPr>
            <a:t>gümrükleri</a:t>
          </a:r>
          <a:r>
            <a:rPr lang="tr-TR" sz="1600" kern="1200"/>
            <a:t> kaldırdığı </a:t>
          </a:r>
          <a:r>
            <a:rPr lang="tr-TR" sz="1600" kern="1200">
              <a:hlinkClick xmlns:r="http://schemas.openxmlformats.org/officeDocument/2006/relationships" r:id="rId2"/>
            </a:rPr>
            <a:t>ortak dış gümrük tarifesi</a:t>
          </a:r>
          <a:r>
            <a:rPr lang="tr-TR" sz="1600" kern="1200"/>
            <a:t> uyguladığı </a:t>
          </a:r>
          <a:r>
            <a:rPr lang="tr-TR" sz="1600" kern="1200">
              <a:hlinkClick xmlns:r="http://schemas.openxmlformats.org/officeDocument/2006/relationships" r:id="rId3"/>
            </a:rPr>
            <a:t>serbest ticaret alanıdır</a:t>
          </a:r>
          <a:r>
            <a:rPr lang="tr-TR" sz="1600" kern="1200"/>
            <a:t>. Ortak ülkeler ortak bir dış ticaret politikası oluştururlar ancak bazı ithalat kotaları uygulayabilirler. Özellikle amaç, yapı dışına bariyerler koymaktır.</a:t>
          </a:r>
          <a:endParaRPr lang="en-US" sz="1600" kern="1200"/>
        </a:p>
      </dsp:txBody>
      <dsp:txXfrm>
        <a:off x="87728" y="135205"/>
        <a:ext cx="4520369" cy="1621664"/>
      </dsp:txXfrm>
    </dsp:sp>
    <dsp:sp modelId="{7936D3E5-74D6-45AC-8A15-3BE2837061E2}">
      <dsp:nvSpPr>
        <dsp:cNvPr id="0" name=""/>
        <dsp:cNvSpPr/>
      </dsp:nvSpPr>
      <dsp:spPr>
        <a:xfrm>
          <a:off x="0" y="1890677"/>
          <a:ext cx="4695825" cy="1797120"/>
        </a:xfrm>
        <a:prstGeom prst="roundRect">
          <a:avLst/>
        </a:prstGeom>
        <a:gradFill rotWithShape="0">
          <a:gsLst>
            <a:gs pos="0">
              <a:schemeClr val="accent2">
                <a:hueOff val="479033"/>
                <a:satOff val="-2738"/>
                <a:lumOff val="2647"/>
                <a:alphaOff val="0"/>
                <a:tint val="94000"/>
                <a:satMod val="103000"/>
                <a:lumMod val="102000"/>
              </a:schemeClr>
            </a:gs>
            <a:gs pos="50000">
              <a:schemeClr val="accent2">
                <a:hueOff val="479033"/>
                <a:satOff val="-2738"/>
                <a:lumOff val="2647"/>
                <a:alphaOff val="0"/>
                <a:shade val="100000"/>
                <a:satMod val="110000"/>
                <a:lumMod val="100000"/>
              </a:schemeClr>
            </a:gs>
            <a:gs pos="100000">
              <a:schemeClr val="accent2">
                <a:hueOff val="479033"/>
                <a:satOff val="-2738"/>
                <a:lumOff val="2647"/>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Gümrük birliği oluşturmanın başlıca nedenleri, genelde ekonomik verimliliği ve etkinliği arttırmak ve ortak ülkeler arasında daha sıkı bir politik ya da kültürel bağlar oluşturmaktır.</a:t>
          </a:r>
          <a:endParaRPr lang="en-US" sz="1600" kern="1200"/>
        </a:p>
      </dsp:txBody>
      <dsp:txXfrm>
        <a:off x="87728" y="1978405"/>
        <a:ext cx="4520369" cy="1621664"/>
      </dsp:txXfrm>
    </dsp:sp>
    <dsp:sp modelId="{AA76AC1D-3BD2-4666-B0C9-E6CA96ACC438}">
      <dsp:nvSpPr>
        <dsp:cNvPr id="0" name=""/>
        <dsp:cNvSpPr/>
      </dsp:nvSpPr>
      <dsp:spPr>
        <a:xfrm>
          <a:off x="0" y="3733877"/>
          <a:ext cx="4695825" cy="1797120"/>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Türkiye ile AB arasındaki anlaşma, AB’den Türkiye'ye yapılan ihracatın maliyeti yıllık </a:t>
          </a:r>
          <a:r>
            <a:rPr lang="en-US" sz="1600" kern="1200"/>
            <a:t>$1.5 </a:t>
          </a:r>
          <a:r>
            <a:rPr lang="tr-TR" sz="1600" kern="1200"/>
            <a:t>milyar dolar düşürmüştür.</a:t>
          </a:r>
          <a:endParaRPr lang="en-US" sz="1600" kern="1200"/>
        </a:p>
      </dsp:txBody>
      <dsp:txXfrm>
        <a:off x="87728" y="3821605"/>
        <a:ext cx="4520369" cy="1621664"/>
      </dsp:txXfrm>
    </dsp:sp>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DB4A74-D93D-4B5D-BFD5-73D8F00CD5BE}">
      <dsp:nvSpPr>
        <dsp:cNvPr id="0" name=""/>
        <dsp:cNvSpPr/>
      </dsp:nvSpPr>
      <dsp:spPr>
        <a:xfrm>
          <a:off x="573" y="1336122"/>
          <a:ext cx="2235561" cy="1341336"/>
        </a:xfrm>
        <a:prstGeom prst="rect">
          <a:avLst/>
        </a:prstGeom>
        <a:gradFill rotWithShape="0">
          <a:gsLst>
            <a:gs pos="0">
              <a:schemeClr val="dk2">
                <a:hueOff val="0"/>
                <a:satOff val="0"/>
                <a:lumOff val="0"/>
                <a:alphaOff val="0"/>
                <a:tint val="94000"/>
                <a:satMod val="103000"/>
                <a:lumMod val="102000"/>
              </a:schemeClr>
            </a:gs>
            <a:gs pos="50000">
              <a:schemeClr val="dk2">
                <a:hueOff val="0"/>
                <a:satOff val="0"/>
                <a:lumOff val="0"/>
                <a:alphaOff val="0"/>
                <a:shade val="100000"/>
                <a:satMod val="110000"/>
                <a:lumMod val="100000"/>
              </a:schemeClr>
            </a:gs>
            <a:gs pos="100000">
              <a:schemeClr val="dk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tr-TR" sz="1700" kern="1200"/>
            <a:t>Serbest ticaret bölgelerinde olduğu gibi ticarette iç bariyerleri kaldırmak.</a:t>
          </a:r>
          <a:endParaRPr lang="en-US" sz="1700" kern="1200"/>
        </a:p>
      </dsp:txBody>
      <dsp:txXfrm>
        <a:off x="573" y="1336122"/>
        <a:ext cx="2235561" cy="1341336"/>
      </dsp:txXfrm>
    </dsp:sp>
    <dsp:sp modelId="{28481B4E-F215-461E-A867-1739A27D77F4}">
      <dsp:nvSpPr>
        <dsp:cNvPr id="0" name=""/>
        <dsp:cNvSpPr/>
      </dsp:nvSpPr>
      <dsp:spPr>
        <a:xfrm>
          <a:off x="2459690" y="1336122"/>
          <a:ext cx="2235561" cy="1341336"/>
        </a:xfrm>
        <a:prstGeom prst="rect">
          <a:avLst/>
        </a:prstGeom>
        <a:gradFill rotWithShape="0">
          <a:gsLst>
            <a:gs pos="0">
              <a:schemeClr val="dk2">
                <a:hueOff val="0"/>
                <a:satOff val="0"/>
                <a:lumOff val="0"/>
                <a:alphaOff val="0"/>
                <a:tint val="94000"/>
                <a:satMod val="103000"/>
                <a:lumMod val="102000"/>
              </a:schemeClr>
            </a:gs>
            <a:gs pos="50000">
              <a:schemeClr val="dk2">
                <a:hueOff val="0"/>
                <a:satOff val="0"/>
                <a:lumOff val="0"/>
                <a:alphaOff val="0"/>
                <a:shade val="100000"/>
                <a:satMod val="110000"/>
                <a:lumMod val="100000"/>
              </a:schemeClr>
            </a:gs>
            <a:gs pos="100000">
              <a:schemeClr val="dk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tr-TR" sz="1700" kern="1200"/>
            <a:t>ve Gümrük Birliklerinde olduğu gibi ortak dış bariyerler koymak.</a:t>
          </a:r>
          <a:endParaRPr lang="en-US" sz="1700" kern="1200"/>
        </a:p>
      </dsp:txBody>
      <dsp:txXfrm>
        <a:off x="2459690" y="1336122"/>
        <a:ext cx="2235561" cy="1341336"/>
      </dsp:txXfrm>
    </dsp:sp>
    <dsp:sp modelId="{0ED8E88B-1D98-4586-9FA1-62D347CFE70A}">
      <dsp:nvSpPr>
        <dsp:cNvPr id="0" name=""/>
        <dsp:cNvSpPr/>
      </dsp:nvSpPr>
      <dsp:spPr>
        <a:xfrm>
          <a:off x="573" y="2901015"/>
          <a:ext cx="2235561" cy="1341336"/>
        </a:xfrm>
        <a:prstGeom prst="rect">
          <a:avLst/>
        </a:prstGeom>
        <a:gradFill rotWithShape="0">
          <a:gsLst>
            <a:gs pos="0">
              <a:schemeClr val="dk2">
                <a:hueOff val="0"/>
                <a:satOff val="0"/>
                <a:lumOff val="0"/>
                <a:alphaOff val="0"/>
                <a:tint val="94000"/>
                <a:satMod val="103000"/>
                <a:lumMod val="102000"/>
              </a:schemeClr>
            </a:gs>
            <a:gs pos="50000">
              <a:schemeClr val="dk2">
                <a:hueOff val="0"/>
                <a:satOff val="0"/>
                <a:lumOff val="0"/>
                <a:alphaOff val="0"/>
                <a:shade val="100000"/>
                <a:satMod val="110000"/>
                <a:lumMod val="100000"/>
              </a:schemeClr>
            </a:gs>
            <a:gs pos="100000">
              <a:schemeClr val="dk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tr-TR" sz="1700" kern="1200"/>
            <a:t>Ortak Pazar şeklinde, ürünlerin, işgücünün ve sermayenin serbest dolaşımını sağlamak.</a:t>
          </a:r>
          <a:endParaRPr lang="en-US" sz="1700" kern="1200"/>
        </a:p>
      </dsp:txBody>
      <dsp:txXfrm>
        <a:off x="573" y="2901015"/>
        <a:ext cx="2235561" cy="1341336"/>
      </dsp:txXfrm>
    </dsp:sp>
    <dsp:sp modelId="{0747A14D-F451-47B8-8C6E-5252752928B7}">
      <dsp:nvSpPr>
        <dsp:cNvPr id="0" name=""/>
        <dsp:cNvSpPr/>
      </dsp:nvSpPr>
      <dsp:spPr>
        <a:xfrm>
          <a:off x="2459690" y="2901015"/>
          <a:ext cx="2235561" cy="1341336"/>
        </a:xfrm>
        <a:prstGeom prst="rect">
          <a:avLst/>
        </a:prstGeom>
        <a:gradFill rotWithShape="0">
          <a:gsLst>
            <a:gs pos="0">
              <a:schemeClr val="dk2">
                <a:hueOff val="0"/>
                <a:satOff val="0"/>
                <a:lumOff val="0"/>
                <a:alphaOff val="0"/>
                <a:tint val="94000"/>
                <a:satMod val="103000"/>
                <a:lumMod val="102000"/>
              </a:schemeClr>
            </a:gs>
            <a:gs pos="50000">
              <a:schemeClr val="dk2">
                <a:hueOff val="0"/>
                <a:satOff val="0"/>
                <a:lumOff val="0"/>
                <a:alphaOff val="0"/>
                <a:shade val="100000"/>
                <a:satMod val="110000"/>
                <a:lumMod val="100000"/>
              </a:schemeClr>
            </a:gs>
            <a:gs pos="100000">
              <a:schemeClr val="dk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tr-TR" sz="1700" kern="1200"/>
            <a:t>Birlik içerisinde ekonomik ve sosyal politikalar uyumlaştırmak ve koordine etmek.</a:t>
          </a:r>
          <a:endParaRPr lang="en-US" sz="1700" kern="1200"/>
        </a:p>
      </dsp:txBody>
      <dsp:txXfrm>
        <a:off x="2459690" y="2901015"/>
        <a:ext cx="2235561" cy="1341336"/>
      </dsp:txXfrm>
    </dsp:sp>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866608-839D-41BC-9A33-10B9BA533996}">
      <dsp:nvSpPr>
        <dsp:cNvPr id="0" name=""/>
        <dsp:cNvSpPr/>
      </dsp:nvSpPr>
      <dsp:spPr>
        <a:xfrm>
          <a:off x="0" y="906502"/>
          <a:ext cx="4695825" cy="1673542"/>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743A231-AB8A-4E1F-882B-17021D18BB1F}">
      <dsp:nvSpPr>
        <dsp:cNvPr id="0" name=""/>
        <dsp:cNvSpPr/>
      </dsp:nvSpPr>
      <dsp:spPr>
        <a:xfrm>
          <a:off x="506246" y="1283049"/>
          <a:ext cx="920448" cy="92044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2EFE8F3-19CE-4BEA-999F-AD5F297CBA91}">
      <dsp:nvSpPr>
        <dsp:cNvPr id="0" name=""/>
        <dsp:cNvSpPr/>
      </dsp:nvSpPr>
      <dsp:spPr>
        <a:xfrm>
          <a:off x="1932941" y="906502"/>
          <a:ext cx="2762883" cy="16735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117" tIns="177117" rIns="177117" bIns="177117" numCol="1" spcCol="1270" anchor="ctr" anchorCtr="0">
          <a:noAutofit/>
        </a:bodyPr>
        <a:lstStyle/>
        <a:p>
          <a:pPr marL="0" lvl="0" indent="0" algn="l" defTabSz="711200">
            <a:lnSpc>
              <a:spcPct val="90000"/>
            </a:lnSpc>
            <a:spcBef>
              <a:spcPct val="0"/>
            </a:spcBef>
            <a:spcAft>
              <a:spcPct val="35000"/>
            </a:spcAft>
            <a:buNone/>
          </a:pPr>
          <a:r>
            <a:rPr lang="tr-TR" sz="1600" kern="1200"/>
            <a:t>Uluslararası pazarlamanın başarısı için mutlaka ürün ya da hizmet sunulacak ülkenin politik ve hukuki yapısı incelenmelidir. </a:t>
          </a:r>
          <a:endParaRPr lang="en-US" sz="1600" kern="1200"/>
        </a:p>
      </dsp:txBody>
      <dsp:txXfrm>
        <a:off x="1932941" y="906502"/>
        <a:ext cx="2762883" cy="1673542"/>
      </dsp:txXfrm>
    </dsp:sp>
    <dsp:sp modelId="{94F37C34-2967-49E2-AAF4-E33A7F0ED7AC}">
      <dsp:nvSpPr>
        <dsp:cNvPr id="0" name=""/>
        <dsp:cNvSpPr/>
      </dsp:nvSpPr>
      <dsp:spPr>
        <a:xfrm>
          <a:off x="0" y="2998430"/>
          <a:ext cx="4695825" cy="1673542"/>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CDCD30-53ED-414F-A03B-1944FF28AEB0}">
      <dsp:nvSpPr>
        <dsp:cNvPr id="0" name=""/>
        <dsp:cNvSpPr/>
      </dsp:nvSpPr>
      <dsp:spPr>
        <a:xfrm>
          <a:off x="506246" y="3374977"/>
          <a:ext cx="920448" cy="92044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267065A-BF4D-44A6-B2A9-1A5DC4046F33}">
      <dsp:nvSpPr>
        <dsp:cNvPr id="0" name=""/>
        <dsp:cNvSpPr/>
      </dsp:nvSpPr>
      <dsp:spPr>
        <a:xfrm>
          <a:off x="1932941" y="2998430"/>
          <a:ext cx="2762883" cy="16735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117" tIns="177117" rIns="177117" bIns="177117" numCol="1" spcCol="1270" anchor="ctr" anchorCtr="0">
          <a:noAutofit/>
        </a:bodyPr>
        <a:lstStyle/>
        <a:p>
          <a:pPr marL="0" lvl="0" indent="0" algn="l" defTabSz="711200">
            <a:lnSpc>
              <a:spcPct val="90000"/>
            </a:lnSpc>
            <a:spcBef>
              <a:spcPct val="0"/>
            </a:spcBef>
            <a:spcAft>
              <a:spcPct val="35000"/>
            </a:spcAft>
            <a:buNone/>
          </a:pPr>
          <a:r>
            <a:rPr lang="tr-TR" sz="1600" kern="1200"/>
            <a:t>Bu etmenlerden, işletmenin nasıl etkileneceğinin çok iyi anlaşılması gerekmektedir. </a:t>
          </a:r>
          <a:endParaRPr lang="en-US" sz="1600" kern="1200"/>
        </a:p>
      </dsp:txBody>
      <dsp:txXfrm>
        <a:off x="1932941" y="2998430"/>
        <a:ext cx="2762883" cy="1673542"/>
      </dsp:txXfrm>
    </dsp:sp>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DE589B-7385-4759-98ED-A39D1E5AA0EC}">
      <dsp:nvSpPr>
        <dsp:cNvPr id="0" name=""/>
        <dsp:cNvSpPr/>
      </dsp:nvSpPr>
      <dsp:spPr>
        <a:xfrm>
          <a:off x="0" y="67817"/>
          <a:ext cx="4695825" cy="176436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tr-TR" sz="2600" b="1" kern="1200"/>
            <a:t>Kamulaştırma; </a:t>
          </a:r>
          <a:r>
            <a:rPr lang="tr-TR" sz="2600" kern="1200"/>
            <a:t>yabancı firmaların hepsinin ya da bir kısmının devlet eline alınması. </a:t>
          </a:r>
          <a:endParaRPr lang="en-US" sz="2600" kern="1200"/>
        </a:p>
      </dsp:txBody>
      <dsp:txXfrm>
        <a:off x="86129" y="153946"/>
        <a:ext cx="4523567" cy="1592102"/>
      </dsp:txXfrm>
    </dsp:sp>
    <dsp:sp modelId="{363DCA08-B40A-44EF-A9D7-75244D515801}">
      <dsp:nvSpPr>
        <dsp:cNvPr id="0" name=""/>
        <dsp:cNvSpPr/>
      </dsp:nvSpPr>
      <dsp:spPr>
        <a:xfrm>
          <a:off x="0" y="1907057"/>
          <a:ext cx="4695825" cy="1764360"/>
        </a:xfrm>
        <a:prstGeom prst="roundRect">
          <a:avLst/>
        </a:prstGeom>
        <a:gradFill rotWithShape="0">
          <a:gsLst>
            <a:gs pos="0">
              <a:schemeClr val="accent2">
                <a:hueOff val="479033"/>
                <a:satOff val="-2738"/>
                <a:lumOff val="2647"/>
                <a:alphaOff val="0"/>
                <a:tint val="94000"/>
                <a:satMod val="103000"/>
                <a:lumMod val="102000"/>
              </a:schemeClr>
            </a:gs>
            <a:gs pos="50000">
              <a:schemeClr val="accent2">
                <a:hueOff val="479033"/>
                <a:satOff val="-2738"/>
                <a:lumOff val="2647"/>
                <a:alphaOff val="0"/>
                <a:shade val="100000"/>
                <a:satMod val="110000"/>
                <a:lumMod val="100000"/>
              </a:schemeClr>
            </a:gs>
            <a:gs pos="100000">
              <a:schemeClr val="accent2">
                <a:hueOff val="479033"/>
                <a:satOff val="-2738"/>
                <a:lumOff val="2647"/>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tr-TR" sz="2600" kern="1200"/>
            <a:t>Küba’da devrim sonrası Amerikan şeker firmalarının kamulaştırılması.</a:t>
          </a:r>
          <a:endParaRPr lang="en-US" sz="2600" kern="1200"/>
        </a:p>
      </dsp:txBody>
      <dsp:txXfrm>
        <a:off x="86129" y="1993186"/>
        <a:ext cx="4523567" cy="1592102"/>
      </dsp:txXfrm>
    </dsp:sp>
    <dsp:sp modelId="{CB6A2AF8-676D-4A1B-9D33-C05D1873980B}">
      <dsp:nvSpPr>
        <dsp:cNvPr id="0" name=""/>
        <dsp:cNvSpPr/>
      </dsp:nvSpPr>
      <dsp:spPr>
        <a:xfrm>
          <a:off x="0" y="3746297"/>
          <a:ext cx="4695825" cy="1764360"/>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tr-TR" sz="2600" kern="1200"/>
            <a:t>Asya’da yaşanan kriz sonrasında Güney Kore’nin Kia şirketini kamulaştırması.</a:t>
          </a:r>
          <a:endParaRPr lang="en-US" sz="2600" kern="1200"/>
        </a:p>
      </dsp:txBody>
      <dsp:txXfrm>
        <a:off x="86129" y="3832426"/>
        <a:ext cx="4523567" cy="1592102"/>
      </dsp:txXfrm>
    </dsp:sp>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1EDFA7-CE63-472A-9299-0F0FB5B13A56}">
      <dsp:nvSpPr>
        <dsp:cNvPr id="0" name=""/>
        <dsp:cNvSpPr/>
      </dsp:nvSpPr>
      <dsp:spPr>
        <a:xfrm>
          <a:off x="0" y="149450"/>
          <a:ext cx="2538431" cy="1523058"/>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tr-TR" sz="2000" kern="1200"/>
            <a:t>Firmaların kazandıkları parayı ülkelerine götürmelerini engellemek.</a:t>
          </a:r>
          <a:endParaRPr lang="en-US" sz="2000" kern="1200"/>
        </a:p>
      </dsp:txBody>
      <dsp:txXfrm>
        <a:off x="0" y="149450"/>
        <a:ext cx="2538431" cy="1523058"/>
      </dsp:txXfrm>
    </dsp:sp>
    <dsp:sp modelId="{D7EEBD7B-9EA5-4FB7-BA0B-750EE65E2A47}">
      <dsp:nvSpPr>
        <dsp:cNvPr id="0" name=""/>
        <dsp:cNvSpPr/>
      </dsp:nvSpPr>
      <dsp:spPr>
        <a:xfrm>
          <a:off x="2792274" y="149450"/>
          <a:ext cx="2538431" cy="1523058"/>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tr-TR" sz="2000" kern="1200"/>
            <a:t>Yerli katkı oranı zorunluluğu.</a:t>
          </a:r>
          <a:endParaRPr lang="en-US" sz="2000" kern="1200"/>
        </a:p>
      </dsp:txBody>
      <dsp:txXfrm>
        <a:off x="2792274" y="149450"/>
        <a:ext cx="2538431" cy="1523058"/>
      </dsp:txXfrm>
    </dsp:sp>
    <dsp:sp modelId="{97523F9C-5B8E-4E7D-B0DE-9D3B9D225514}">
      <dsp:nvSpPr>
        <dsp:cNvPr id="0" name=""/>
        <dsp:cNvSpPr/>
      </dsp:nvSpPr>
      <dsp:spPr>
        <a:xfrm>
          <a:off x="5584549" y="149450"/>
          <a:ext cx="2538431" cy="1523058"/>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tr-TR" sz="2000" kern="1200"/>
            <a:t>İthalat kotaları </a:t>
          </a:r>
          <a:endParaRPr lang="en-US" sz="2000" kern="1200"/>
        </a:p>
      </dsp:txBody>
      <dsp:txXfrm>
        <a:off x="5584549" y="149450"/>
        <a:ext cx="2538431" cy="1523058"/>
      </dsp:txXfrm>
    </dsp:sp>
    <dsp:sp modelId="{FA888B6B-5B18-4DF4-948D-4D760086ECB9}">
      <dsp:nvSpPr>
        <dsp:cNvPr id="0" name=""/>
        <dsp:cNvSpPr/>
      </dsp:nvSpPr>
      <dsp:spPr>
        <a:xfrm>
          <a:off x="1396137" y="1926353"/>
          <a:ext cx="2538431" cy="1523058"/>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tr-TR" sz="2000" kern="1200"/>
            <a:t>Fiyat kontrolleri</a:t>
          </a:r>
          <a:endParaRPr lang="en-US" sz="2000" kern="1200"/>
        </a:p>
      </dsp:txBody>
      <dsp:txXfrm>
        <a:off x="1396137" y="1926353"/>
        <a:ext cx="2538431" cy="1523058"/>
      </dsp:txXfrm>
    </dsp:sp>
    <dsp:sp modelId="{0CA2F16D-D6DF-41B3-839F-46F5C872C41A}">
      <dsp:nvSpPr>
        <dsp:cNvPr id="0" name=""/>
        <dsp:cNvSpPr/>
      </dsp:nvSpPr>
      <dsp:spPr>
        <a:xfrm>
          <a:off x="4188412" y="1926353"/>
          <a:ext cx="2538431" cy="1523058"/>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tr-TR" sz="2000" kern="1200"/>
            <a:t>Ayrımcı gümrük tarifeleri. </a:t>
          </a:r>
          <a:endParaRPr lang="en-US" sz="2000" kern="1200"/>
        </a:p>
      </dsp:txBody>
      <dsp:txXfrm>
        <a:off x="4188412" y="1926353"/>
        <a:ext cx="2538431" cy="1523058"/>
      </dsp:txXfrm>
    </dsp:sp>
  </dsp:spTree>
</dsp:drawing>
</file>

<file path=ppt/diagrams/drawing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1B6ED5-CCB1-49D4-9B92-7C5348821B11}">
      <dsp:nvSpPr>
        <dsp:cNvPr id="0" name=""/>
        <dsp:cNvSpPr/>
      </dsp:nvSpPr>
      <dsp:spPr>
        <a:xfrm>
          <a:off x="0" y="0"/>
          <a:ext cx="4695825" cy="5578475"/>
        </a:xfrm>
        <a:prstGeom prst="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63144" tIns="263144" rIns="263144" bIns="263144" numCol="1" spcCol="1270" anchor="ctr" anchorCtr="0">
          <a:noAutofit/>
        </a:bodyPr>
        <a:lstStyle/>
        <a:p>
          <a:pPr marL="0" lvl="0" indent="0" algn="ctr" defTabSz="1644650">
            <a:lnSpc>
              <a:spcPct val="90000"/>
            </a:lnSpc>
            <a:spcBef>
              <a:spcPct val="0"/>
            </a:spcBef>
            <a:spcAft>
              <a:spcPct val="35000"/>
            </a:spcAft>
            <a:buNone/>
          </a:pPr>
          <a:r>
            <a:rPr lang="tr-TR" sz="3700" kern="1200"/>
            <a:t>Uluslararası pazarlarda faaliyette bulunmak isteyen işletme mutlaka;</a:t>
          </a:r>
          <a:endParaRPr lang="en-US" sz="3700" kern="1200"/>
        </a:p>
      </dsp:txBody>
      <dsp:txXfrm>
        <a:off x="0" y="0"/>
        <a:ext cx="4695825" cy="3012376"/>
      </dsp:txXfrm>
    </dsp:sp>
    <dsp:sp modelId="{8574150D-1FF1-4461-A6E7-5CEE29D6D83F}">
      <dsp:nvSpPr>
        <dsp:cNvPr id="0" name=""/>
        <dsp:cNvSpPr/>
      </dsp:nvSpPr>
      <dsp:spPr>
        <a:xfrm>
          <a:off x="0" y="2900806"/>
          <a:ext cx="2347912" cy="2566098"/>
        </a:xfrm>
        <a:prstGeom prst="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135128" tIns="24130" rIns="135128" bIns="24130" numCol="1" spcCol="1270" anchor="ctr" anchorCtr="0">
          <a:noAutofit/>
        </a:bodyPr>
        <a:lstStyle/>
        <a:p>
          <a:pPr marL="0" lvl="0" indent="0" algn="ctr" defTabSz="844550">
            <a:lnSpc>
              <a:spcPct val="90000"/>
            </a:lnSpc>
            <a:spcBef>
              <a:spcPct val="0"/>
            </a:spcBef>
            <a:spcAft>
              <a:spcPct val="35000"/>
            </a:spcAft>
            <a:buNone/>
          </a:pPr>
          <a:r>
            <a:rPr lang="tr-TR" sz="1900" kern="1200"/>
            <a:t>İş yapılacak ülkelerdeki kültürel özellikleri araştırmalı,</a:t>
          </a:r>
          <a:endParaRPr lang="en-US" sz="1900" kern="1200"/>
        </a:p>
      </dsp:txBody>
      <dsp:txXfrm>
        <a:off x="0" y="2900806"/>
        <a:ext cx="2347912" cy="2566098"/>
      </dsp:txXfrm>
    </dsp:sp>
    <dsp:sp modelId="{A1FC01E5-8932-44B6-A324-0EDDACA60B36}">
      <dsp:nvSpPr>
        <dsp:cNvPr id="0" name=""/>
        <dsp:cNvSpPr/>
      </dsp:nvSpPr>
      <dsp:spPr>
        <a:xfrm>
          <a:off x="2347912" y="2900806"/>
          <a:ext cx="2347912" cy="2566098"/>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135128" tIns="24130" rIns="135128" bIns="24130" numCol="1" spcCol="1270" anchor="ctr" anchorCtr="0">
          <a:noAutofit/>
        </a:bodyPr>
        <a:lstStyle/>
        <a:p>
          <a:pPr marL="0" lvl="0" indent="0" algn="ctr" defTabSz="844550">
            <a:lnSpc>
              <a:spcPct val="90000"/>
            </a:lnSpc>
            <a:spcBef>
              <a:spcPct val="0"/>
            </a:spcBef>
            <a:spcAft>
              <a:spcPct val="35000"/>
            </a:spcAft>
            <a:buNone/>
          </a:pPr>
          <a:r>
            <a:rPr lang="tr-TR" sz="1900" kern="1200"/>
            <a:t>Pazarı veya ürünleri algılama biçimlerini etkileyebilecek kültürel özelliklere mutlaka pazarlama sürecinde dikkate almalıdır.</a:t>
          </a:r>
          <a:endParaRPr lang="en-US" sz="1900" kern="1200"/>
        </a:p>
      </dsp:txBody>
      <dsp:txXfrm>
        <a:off x="2347912" y="2900806"/>
        <a:ext cx="2347912" cy="256609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DB5F72-6344-428C-9744-622BDBE12F07}">
      <dsp:nvSpPr>
        <dsp:cNvPr id="0" name=""/>
        <dsp:cNvSpPr/>
      </dsp:nvSpPr>
      <dsp:spPr>
        <a:xfrm>
          <a:off x="0" y="33266"/>
          <a:ext cx="4466744" cy="100386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tr-TR" sz="2600" kern="1200"/>
            <a:t>Berlin duvarının 1989 yılında yıkılması,</a:t>
          </a:r>
          <a:endParaRPr lang="en-US" sz="2600" kern="1200"/>
        </a:p>
      </dsp:txBody>
      <dsp:txXfrm>
        <a:off x="49004" y="82270"/>
        <a:ext cx="4368736" cy="905852"/>
      </dsp:txXfrm>
    </dsp:sp>
    <dsp:sp modelId="{62ADF192-B90E-4504-944E-33778A95F6D4}">
      <dsp:nvSpPr>
        <dsp:cNvPr id="0" name=""/>
        <dsp:cNvSpPr/>
      </dsp:nvSpPr>
      <dsp:spPr>
        <a:xfrm>
          <a:off x="0" y="1112007"/>
          <a:ext cx="4466744" cy="1003860"/>
        </a:xfrm>
        <a:prstGeom prst="roundRect">
          <a:avLst/>
        </a:prstGeom>
        <a:gradFill rotWithShape="0">
          <a:gsLst>
            <a:gs pos="0">
              <a:schemeClr val="accent2">
                <a:hueOff val="239517"/>
                <a:satOff val="-1369"/>
                <a:lumOff val="1324"/>
                <a:alphaOff val="0"/>
                <a:tint val="94000"/>
                <a:satMod val="103000"/>
                <a:lumMod val="102000"/>
              </a:schemeClr>
            </a:gs>
            <a:gs pos="50000">
              <a:schemeClr val="accent2">
                <a:hueOff val="239517"/>
                <a:satOff val="-1369"/>
                <a:lumOff val="1324"/>
                <a:alphaOff val="0"/>
                <a:shade val="100000"/>
                <a:satMod val="110000"/>
                <a:lumMod val="100000"/>
              </a:schemeClr>
            </a:gs>
            <a:gs pos="100000">
              <a:schemeClr val="accent2">
                <a:hueOff val="239517"/>
                <a:satOff val="-1369"/>
                <a:lumOff val="1324"/>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tr-TR" sz="2600" kern="1200"/>
            <a:t>İnternetin ortaya çıkışı,</a:t>
          </a:r>
          <a:endParaRPr lang="en-US" sz="2600" kern="1200"/>
        </a:p>
      </dsp:txBody>
      <dsp:txXfrm>
        <a:off x="49004" y="1161011"/>
        <a:ext cx="4368736" cy="905852"/>
      </dsp:txXfrm>
    </dsp:sp>
    <dsp:sp modelId="{7D65335A-B39D-46D8-8744-A692080857EE}">
      <dsp:nvSpPr>
        <dsp:cNvPr id="0" name=""/>
        <dsp:cNvSpPr/>
      </dsp:nvSpPr>
      <dsp:spPr>
        <a:xfrm>
          <a:off x="0" y="2190747"/>
          <a:ext cx="4466744" cy="1003860"/>
        </a:xfrm>
        <a:prstGeom prst="roundRect">
          <a:avLst/>
        </a:prstGeom>
        <a:gradFill rotWithShape="0">
          <a:gsLst>
            <a:gs pos="0">
              <a:schemeClr val="accent2">
                <a:hueOff val="479033"/>
                <a:satOff val="-2738"/>
                <a:lumOff val="2647"/>
                <a:alphaOff val="0"/>
                <a:tint val="94000"/>
                <a:satMod val="103000"/>
                <a:lumMod val="102000"/>
              </a:schemeClr>
            </a:gs>
            <a:gs pos="50000">
              <a:schemeClr val="accent2">
                <a:hueOff val="479033"/>
                <a:satOff val="-2738"/>
                <a:lumOff val="2647"/>
                <a:alphaOff val="0"/>
                <a:shade val="100000"/>
                <a:satMod val="110000"/>
                <a:lumMod val="100000"/>
              </a:schemeClr>
            </a:gs>
            <a:gs pos="100000">
              <a:schemeClr val="accent2">
                <a:hueOff val="479033"/>
                <a:satOff val="-2738"/>
                <a:lumOff val="2647"/>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tr-TR" sz="2600" kern="1200"/>
            <a:t>Yazılımlar ile birlikte makinelerin ilerlemesi,</a:t>
          </a:r>
          <a:endParaRPr lang="en-US" sz="2600" kern="1200"/>
        </a:p>
      </dsp:txBody>
      <dsp:txXfrm>
        <a:off x="49004" y="2239751"/>
        <a:ext cx="4368736" cy="905852"/>
      </dsp:txXfrm>
    </dsp:sp>
    <dsp:sp modelId="{04BD7EE7-BE81-4D43-B247-EB05E04C4178}">
      <dsp:nvSpPr>
        <dsp:cNvPr id="0" name=""/>
        <dsp:cNvSpPr/>
      </dsp:nvSpPr>
      <dsp:spPr>
        <a:xfrm>
          <a:off x="0" y="3269487"/>
          <a:ext cx="4466744" cy="1003860"/>
        </a:xfrm>
        <a:prstGeom prst="roundRect">
          <a:avLst/>
        </a:prstGeom>
        <a:gradFill rotWithShape="0">
          <a:gsLst>
            <a:gs pos="0">
              <a:schemeClr val="accent2">
                <a:hueOff val="718550"/>
                <a:satOff val="-4106"/>
                <a:lumOff val="3971"/>
                <a:alphaOff val="0"/>
                <a:tint val="94000"/>
                <a:satMod val="103000"/>
                <a:lumMod val="102000"/>
              </a:schemeClr>
            </a:gs>
            <a:gs pos="50000">
              <a:schemeClr val="accent2">
                <a:hueOff val="718550"/>
                <a:satOff val="-4106"/>
                <a:lumOff val="3971"/>
                <a:alphaOff val="0"/>
                <a:shade val="100000"/>
                <a:satMod val="110000"/>
                <a:lumMod val="100000"/>
              </a:schemeClr>
            </a:gs>
            <a:gs pos="100000">
              <a:schemeClr val="accent2">
                <a:hueOff val="718550"/>
                <a:satOff val="-4106"/>
                <a:lumOff val="3971"/>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tr-TR" sz="2600" kern="1200"/>
            <a:t>Açık kaynak sistemleri, bloglar,</a:t>
          </a:r>
          <a:endParaRPr lang="en-US" sz="2600" kern="1200"/>
        </a:p>
      </dsp:txBody>
      <dsp:txXfrm>
        <a:off x="49004" y="3318491"/>
        <a:ext cx="4368736" cy="905852"/>
      </dsp:txXfrm>
    </dsp:sp>
    <dsp:sp modelId="{B848D276-14F6-4D88-8D39-E3B690F122B3}">
      <dsp:nvSpPr>
        <dsp:cNvPr id="0" name=""/>
        <dsp:cNvSpPr/>
      </dsp:nvSpPr>
      <dsp:spPr>
        <a:xfrm>
          <a:off x="0" y="4348227"/>
          <a:ext cx="4466744" cy="1003860"/>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tr-TR" sz="2600" kern="1200"/>
            <a:t>Dış kaynak kullanımı,</a:t>
          </a:r>
          <a:endParaRPr lang="en-US" sz="2600" kern="1200"/>
        </a:p>
      </dsp:txBody>
      <dsp:txXfrm>
        <a:off x="49004" y="4397231"/>
        <a:ext cx="4368736" cy="905852"/>
      </dsp:txXfrm>
    </dsp:sp>
  </dsp:spTree>
</dsp:drawing>
</file>

<file path=ppt/diagrams/drawing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1BD178-60EE-47CC-B760-3DC7D29BE39E}">
      <dsp:nvSpPr>
        <dsp:cNvPr id="0" name=""/>
        <dsp:cNvSpPr/>
      </dsp:nvSpPr>
      <dsp:spPr>
        <a:xfrm>
          <a:off x="0" y="47200"/>
          <a:ext cx="4466744" cy="1281698"/>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tr-TR" sz="1900" kern="1200"/>
            <a:t>Kültür; nesilden nesile aktarılan bir grup insan tarafından geliştirilmiş yaşam biçimidir. </a:t>
          </a:r>
          <a:endParaRPr lang="en-US" sz="1900" kern="1200"/>
        </a:p>
      </dsp:txBody>
      <dsp:txXfrm>
        <a:off x="62567" y="109767"/>
        <a:ext cx="4341610" cy="1156564"/>
      </dsp:txXfrm>
    </dsp:sp>
    <dsp:sp modelId="{CA63E474-3589-4A00-9612-CD12EEEBD798}">
      <dsp:nvSpPr>
        <dsp:cNvPr id="0" name=""/>
        <dsp:cNvSpPr/>
      </dsp:nvSpPr>
      <dsp:spPr>
        <a:xfrm>
          <a:off x="0" y="1383618"/>
          <a:ext cx="4466744" cy="1281698"/>
        </a:xfrm>
        <a:prstGeom prst="roundRect">
          <a:avLst/>
        </a:prstGeom>
        <a:gradFill rotWithShape="0">
          <a:gsLst>
            <a:gs pos="0">
              <a:schemeClr val="accent2">
                <a:hueOff val="319356"/>
                <a:satOff val="-1825"/>
                <a:lumOff val="1765"/>
                <a:alphaOff val="0"/>
                <a:tint val="94000"/>
                <a:satMod val="103000"/>
                <a:lumMod val="102000"/>
              </a:schemeClr>
            </a:gs>
            <a:gs pos="50000">
              <a:schemeClr val="accent2">
                <a:hueOff val="319356"/>
                <a:satOff val="-1825"/>
                <a:lumOff val="1765"/>
                <a:alphaOff val="0"/>
                <a:shade val="100000"/>
                <a:satMod val="110000"/>
                <a:lumMod val="100000"/>
              </a:schemeClr>
            </a:gs>
            <a:gs pos="100000">
              <a:schemeClr val="accent2">
                <a:hueOff val="319356"/>
                <a:satOff val="-1825"/>
                <a:lumOff val="176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tr-TR" sz="1900" kern="1200"/>
            <a:t>Kültür, bilinçli veya bilinç dışı değer, tutum ve sembolleri içerir. </a:t>
          </a:r>
          <a:endParaRPr lang="en-US" sz="1900" kern="1200"/>
        </a:p>
      </dsp:txBody>
      <dsp:txXfrm>
        <a:off x="62567" y="1446185"/>
        <a:ext cx="4341610" cy="1156564"/>
      </dsp:txXfrm>
    </dsp:sp>
    <dsp:sp modelId="{2698D22A-2772-4495-8FF6-40102ADA1A8B}">
      <dsp:nvSpPr>
        <dsp:cNvPr id="0" name=""/>
        <dsp:cNvSpPr/>
      </dsp:nvSpPr>
      <dsp:spPr>
        <a:xfrm>
          <a:off x="0" y="2720037"/>
          <a:ext cx="4466744" cy="1281698"/>
        </a:xfrm>
        <a:prstGeom prst="roundRect">
          <a:avLst/>
        </a:prstGeom>
        <a:gradFill rotWithShape="0">
          <a:gsLst>
            <a:gs pos="0">
              <a:schemeClr val="accent2">
                <a:hueOff val="638711"/>
                <a:satOff val="-3650"/>
                <a:lumOff val="3530"/>
                <a:alphaOff val="0"/>
                <a:tint val="94000"/>
                <a:satMod val="103000"/>
                <a:lumMod val="102000"/>
              </a:schemeClr>
            </a:gs>
            <a:gs pos="50000">
              <a:schemeClr val="accent2">
                <a:hueOff val="638711"/>
                <a:satOff val="-3650"/>
                <a:lumOff val="3530"/>
                <a:alphaOff val="0"/>
                <a:shade val="100000"/>
                <a:satMod val="110000"/>
                <a:lumMod val="100000"/>
              </a:schemeClr>
            </a:gs>
            <a:gs pos="100000">
              <a:schemeClr val="accent2">
                <a:hueOff val="638711"/>
                <a:satOff val="-3650"/>
                <a:lumOff val="353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tr-TR" sz="1900" kern="1200"/>
            <a:t>Kültür hem fiziksel (kıyafetler, kullanılan araçlar) hem de fiziksel olmayan (din, değer ve inanışlardır) biçimdedir.</a:t>
          </a:r>
          <a:endParaRPr lang="en-US" sz="1900" kern="1200"/>
        </a:p>
      </dsp:txBody>
      <dsp:txXfrm>
        <a:off x="62567" y="2782604"/>
        <a:ext cx="4341610" cy="1156564"/>
      </dsp:txXfrm>
    </dsp:sp>
    <dsp:sp modelId="{969B9DE8-4FEB-475C-81D0-4DB6D52947BF}">
      <dsp:nvSpPr>
        <dsp:cNvPr id="0" name=""/>
        <dsp:cNvSpPr/>
      </dsp:nvSpPr>
      <dsp:spPr>
        <a:xfrm>
          <a:off x="0" y="4056455"/>
          <a:ext cx="4466744" cy="1281698"/>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tr-TR" sz="1900" kern="1200"/>
            <a:t>Kültür, bir kategorideki insanları diğerlerinden ayıran toplumsal hafızadır.</a:t>
          </a:r>
          <a:endParaRPr lang="en-US" sz="1900" kern="1200"/>
        </a:p>
      </dsp:txBody>
      <dsp:txXfrm>
        <a:off x="62567" y="4119022"/>
        <a:ext cx="4341610" cy="1156564"/>
      </dsp:txXfrm>
    </dsp:sp>
  </dsp:spTree>
</dsp:drawing>
</file>

<file path=ppt/diagrams/drawing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6FB619-C2C5-442E-B59F-22B5E308DC96}">
      <dsp:nvSpPr>
        <dsp:cNvPr id="0" name=""/>
        <dsp:cNvSpPr/>
      </dsp:nvSpPr>
      <dsp:spPr>
        <a:xfrm>
          <a:off x="0" y="344358"/>
          <a:ext cx="8496944" cy="142505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Kültür; bireyin, bir topluluğun üyesi olarak kazandığı ve grup üyeleri tarafından paylaşılan bilgi, dil, inanç, yiyecek alışkanlıkları, sanat, dini inanış, müzik, teknoloji, çalışma kuralları, ahlaki değerler ile diğer yetenek ve alışkanlıkların tamamıdır. </a:t>
          </a:r>
          <a:endParaRPr lang="en-US" sz="2100" kern="1200"/>
        </a:p>
      </dsp:txBody>
      <dsp:txXfrm>
        <a:off x="69566" y="413924"/>
        <a:ext cx="8357812" cy="1285927"/>
      </dsp:txXfrm>
    </dsp:sp>
    <dsp:sp modelId="{5E79E31E-25F0-4834-8CFD-0A7C1999F278}">
      <dsp:nvSpPr>
        <dsp:cNvPr id="0" name=""/>
        <dsp:cNvSpPr/>
      </dsp:nvSpPr>
      <dsp:spPr>
        <a:xfrm>
          <a:off x="0" y="1829897"/>
          <a:ext cx="8496944" cy="142505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İnsanlar farklı yaşam biçimlerine sahiptir. Bundan dolayı kültür, sosyal olarak öğrenilen ve grup üyeleri tarafından paylaşılan her şeydir. </a:t>
          </a:r>
          <a:endParaRPr lang="en-US" sz="2100" kern="1200"/>
        </a:p>
      </dsp:txBody>
      <dsp:txXfrm>
        <a:off x="69566" y="1899463"/>
        <a:ext cx="8357812" cy="1285927"/>
      </dsp:txXfrm>
    </dsp:sp>
  </dsp:spTree>
</dsp:drawing>
</file>

<file path=ppt/diagrams/drawing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7688E4-EA47-4B3B-B297-71300F8F8B23}">
      <dsp:nvSpPr>
        <dsp:cNvPr id="0" name=""/>
        <dsp:cNvSpPr/>
      </dsp:nvSpPr>
      <dsp:spPr>
        <a:xfrm>
          <a:off x="0" y="4524"/>
          <a:ext cx="4695825" cy="1349156"/>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tr-TR" sz="2000" kern="1200"/>
            <a:t>Dünya üzerindeki yaygın dinler; İslam, Hristiyanlık, Budizm, Hinduizm, Yahudilik vb. </a:t>
          </a:r>
          <a:endParaRPr lang="en-US" sz="2000" kern="1200"/>
        </a:p>
      </dsp:txBody>
      <dsp:txXfrm>
        <a:off x="65860" y="70384"/>
        <a:ext cx="4564105" cy="1217436"/>
      </dsp:txXfrm>
    </dsp:sp>
    <dsp:sp modelId="{57D95322-74EB-4036-9A41-3967DB93F5F4}">
      <dsp:nvSpPr>
        <dsp:cNvPr id="0" name=""/>
        <dsp:cNvSpPr/>
      </dsp:nvSpPr>
      <dsp:spPr>
        <a:xfrm>
          <a:off x="0" y="1411281"/>
          <a:ext cx="4695825" cy="1349156"/>
        </a:xfrm>
        <a:prstGeom prst="roundRect">
          <a:avLst/>
        </a:prstGeom>
        <a:gradFill rotWithShape="0">
          <a:gsLst>
            <a:gs pos="0">
              <a:schemeClr val="accent2">
                <a:hueOff val="319356"/>
                <a:satOff val="-1825"/>
                <a:lumOff val="1765"/>
                <a:alphaOff val="0"/>
                <a:tint val="94000"/>
                <a:satMod val="103000"/>
                <a:lumMod val="102000"/>
              </a:schemeClr>
            </a:gs>
            <a:gs pos="50000">
              <a:schemeClr val="accent2">
                <a:hueOff val="319356"/>
                <a:satOff val="-1825"/>
                <a:lumOff val="1765"/>
                <a:alphaOff val="0"/>
                <a:shade val="100000"/>
                <a:satMod val="110000"/>
                <a:lumMod val="100000"/>
              </a:schemeClr>
            </a:gs>
            <a:gs pos="100000">
              <a:schemeClr val="accent2">
                <a:hueOff val="319356"/>
                <a:satOff val="-1825"/>
                <a:lumOff val="176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tr-TR" sz="2000" kern="1200"/>
            <a:t>Dini akideler, uygulamalar, tatiller vb. gibi özellikler tüketim alışkanlıklarını dolayısıyla da pazarlama kararlarını etkilemektedir.</a:t>
          </a:r>
          <a:endParaRPr lang="en-US" sz="2000" kern="1200"/>
        </a:p>
      </dsp:txBody>
      <dsp:txXfrm>
        <a:off x="65860" y="1477141"/>
        <a:ext cx="4564105" cy="1217436"/>
      </dsp:txXfrm>
    </dsp:sp>
    <dsp:sp modelId="{4D40B896-133A-4674-96E0-DEDF1ED1E665}">
      <dsp:nvSpPr>
        <dsp:cNvPr id="0" name=""/>
        <dsp:cNvSpPr/>
      </dsp:nvSpPr>
      <dsp:spPr>
        <a:xfrm>
          <a:off x="0" y="2818037"/>
          <a:ext cx="4695825" cy="1349156"/>
        </a:xfrm>
        <a:prstGeom prst="roundRect">
          <a:avLst/>
        </a:prstGeom>
        <a:gradFill rotWithShape="0">
          <a:gsLst>
            <a:gs pos="0">
              <a:schemeClr val="accent2">
                <a:hueOff val="638711"/>
                <a:satOff val="-3650"/>
                <a:lumOff val="3530"/>
                <a:alphaOff val="0"/>
                <a:tint val="94000"/>
                <a:satMod val="103000"/>
                <a:lumMod val="102000"/>
              </a:schemeClr>
            </a:gs>
            <a:gs pos="50000">
              <a:schemeClr val="accent2">
                <a:hueOff val="638711"/>
                <a:satOff val="-3650"/>
                <a:lumOff val="3530"/>
                <a:alphaOff val="0"/>
                <a:shade val="100000"/>
                <a:satMod val="110000"/>
                <a:lumMod val="100000"/>
              </a:schemeClr>
            </a:gs>
            <a:gs pos="100000">
              <a:schemeClr val="accent2">
                <a:hueOff val="638711"/>
                <a:satOff val="-3650"/>
                <a:lumOff val="353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McDonald’s</a:t>
          </a:r>
          <a:r>
            <a:rPr lang="tr-TR" sz="2000" kern="1200"/>
            <a:t> et ürünlerini Hinduizm’den dolayı Hindistan’da sunamaması.</a:t>
          </a:r>
          <a:endParaRPr lang="en-US" sz="2000" kern="1200"/>
        </a:p>
      </dsp:txBody>
      <dsp:txXfrm>
        <a:off x="65860" y="2883897"/>
        <a:ext cx="4564105" cy="1217436"/>
      </dsp:txXfrm>
    </dsp:sp>
    <dsp:sp modelId="{27E48549-D514-45D6-A7CA-9C8652521A58}">
      <dsp:nvSpPr>
        <dsp:cNvPr id="0" name=""/>
        <dsp:cNvSpPr/>
      </dsp:nvSpPr>
      <dsp:spPr>
        <a:xfrm>
          <a:off x="0" y="4224793"/>
          <a:ext cx="4695825" cy="1349156"/>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tr-TR" sz="2000" kern="1200"/>
            <a:t>Yahudilik inancına sahip bazı bireylerin Alman ürünlerine olan bakışı.</a:t>
          </a:r>
          <a:endParaRPr lang="en-US" sz="2000" kern="1200"/>
        </a:p>
      </dsp:txBody>
      <dsp:txXfrm>
        <a:off x="65860" y="4290653"/>
        <a:ext cx="4564105" cy="1217436"/>
      </dsp:txXfrm>
    </dsp:sp>
  </dsp:spTree>
</dsp:drawing>
</file>

<file path=ppt/diagrams/drawing5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0D0AAA-982C-4E1D-818C-4240550C03FC}">
      <dsp:nvSpPr>
        <dsp:cNvPr id="0" name=""/>
        <dsp:cNvSpPr/>
      </dsp:nvSpPr>
      <dsp:spPr>
        <a:xfrm>
          <a:off x="0" y="149450"/>
          <a:ext cx="2538431" cy="1523058"/>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tr-TR" sz="1300" kern="1200"/>
            <a:t>Neyin güzel neyin güzel olmadığı hissidir.</a:t>
          </a:r>
          <a:endParaRPr lang="en-US" sz="1300" kern="1200"/>
        </a:p>
      </dsp:txBody>
      <dsp:txXfrm>
        <a:off x="0" y="149450"/>
        <a:ext cx="2538431" cy="1523058"/>
      </dsp:txXfrm>
    </dsp:sp>
    <dsp:sp modelId="{D82010CB-E13D-4463-8B83-3D22CFAC5E49}">
      <dsp:nvSpPr>
        <dsp:cNvPr id="0" name=""/>
        <dsp:cNvSpPr/>
      </dsp:nvSpPr>
      <dsp:spPr>
        <a:xfrm>
          <a:off x="2792274" y="149450"/>
          <a:ext cx="2538431" cy="1523058"/>
        </a:xfrm>
        <a:prstGeom prst="rect">
          <a:avLst/>
        </a:prstGeom>
        <a:solidFill>
          <a:schemeClr val="accent5">
            <a:hueOff val="185696"/>
            <a:satOff val="5075"/>
            <a:lumOff val="2059"/>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tr-TR" sz="1300" kern="1200"/>
            <a:t>Ürünlerin, ambalajların şeklinin ve renginin belirlenmesidir.</a:t>
          </a:r>
          <a:endParaRPr lang="en-US" sz="1300" kern="1200"/>
        </a:p>
      </dsp:txBody>
      <dsp:txXfrm>
        <a:off x="2792274" y="149450"/>
        <a:ext cx="2538431" cy="1523058"/>
      </dsp:txXfrm>
    </dsp:sp>
    <dsp:sp modelId="{94D826DC-7068-40DB-9938-C3009B3BD266}">
      <dsp:nvSpPr>
        <dsp:cNvPr id="0" name=""/>
        <dsp:cNvSpPr/>
      </dsp:nvSpPr>
      <dsp:spPr>
        <a:xfrm>
          <a:off x="5584549" y="149450"/>
          <a:ext cx="2538431" cy="1523058"/>
        </a:xfrm>
        <a:prstGeom prst="rect">
          <a:avLst/>
        </a:prstGeom>
        <a:solidFill>
          <a:schemeClr val="accent5">
            <a:hueOff val="371392"/>
            <a:satOff val="10150"/>
            <a:lumOff val="4117"/>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tr-TR" sz="1300" kern="1200"/>
            <a:t>Estetik elemanları, bir ülkede diğerine kıyasla farklı algılanabilir.</a:t>
          </a:r>
          <a:endParaRPr lang="en-US" sz="1300" kern="1200"/>
        </a:p>
      </dsp:txBody>
      <dsp:txXfrm>
        <a:off x="5584549" y="149450"/>
        <a:ext cx="2538431" cy="1523058"/>
      </dsp:txXfrm>
    </dsp:sp>
    <dsp:sp modelId="{7FD417F6-95B0-4820-8530-7A638C59A867}">
      <dsp:nvSpPr>
        <dsp:cNvPr id="0" name=""/>
        <dsp:cNvSpPr/>
      </dsp:nvSpPr>
      <dsp:spPr>
        <a:xfrm>
          <a:off x="1396137" y="1926353"/>
          <a:ext cx="2538431" cy="1523058"/>
        </a:xfrm>
        <a:prstGeom prst="rect">
          <a:avLst/>
        </a:prstGeom>
        <a:solidFill>
          <a:schemeClr val="accent5">
            <a:hueOff val="557089"/>
            <a:satOff val="15226"/>
            <a:lumOff val="6176"/>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tr-TR" sz="1300" kern="1200"/>
            <a:t>Örneğin beyaz, Batı toplumlarında temizliği ve saflığı simgelerken, Asya toplumlarında ölümü çağrıştırmaktadır. Kırmızı pek çok ülkede çekiciliği temsil ederken, Afrika'da zayıflık göstergesidir.</a:t>
          </a:r>
          <a:endParaRPr lang="en-US" sz="1300" kern="1200"/>
        </a:p>
      </dsp:txBody>
      <dsp:txXfrm>
        <a:off x="1396137" y="1926353"/>
        <a:ext cx="2538431" cy="1523058"/>
      </dsp:txXfrm>
    </dsp:sp>
    <dsp:sp modelId="{3FC04592-78B5-4BD7-BD10-E5C64892EB6F}">
      <dsp:nvSpPr>
        <dsp:cNvPr id="0" name=""/>
        <dsp:cNvSpPr/>
      </dsp:nvSpPr>
      <dsp:spPr>
        <a:xfrm>
          <a:off x="4188412" y="1926353"/>
          <a:ext cx="2538431" cy="1523058"/>
        </a:xfrm>
        <a:prstGeom prst="rect">
          <a:avLst/>
        </a:prstGeom>
        <a:solidFill>
          <a:schemeClr val="accent5">
            <a:hueOff val="742785"/>
            <a:satOff val="20301"/>
            <a:lumOff val="8235"/>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tr-TR" sz="1300" kern="1200"/>
            <a:t>Gri renk, Japonya ve Çin’de pahalı olmayan olarak algılanırken, ABD’de yüksek kalite ve pahalı algısı oluşturur.</a:t>
          </a:r>
          <a:endParaRPr lang="en-US" sz="1300" kern="1200"/>
        </a:p>
      </dsp:txBody>
      <dsp:txXfrm>
        <a:off x="4188412" y="1926353"/>
        <a:ext cx="2538431" cy="1523058"/>
      </dsp:txXfrm>
    </dsp:sp>
  </dsp:spTree>
</dsp:drawing>
</file>

<file path=ppt/diagrams/drawing5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EDF8F4-A105-4469-B554-AAC54DE6B3F0}">
      <dsp:nvSpPr>
        <dsp:cNvPr id="0" name=""/>
        <dsp:cNvSpPr/>
      </dsp:nvSpPr>
      <dsp:spPr>
        <a:xfrm>
          <a:off x="0" y="350500"/>
          <a:ext cx="8928992" cy="141891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Bazı renkler tüm ülkelerde kullanılabilir. Mesela, </a:t>
          </a:r>
          <a:r>
            <a:rPr lang="en-US" sz="2100" kern="1200"/>
            <a:t>Caterpillar</a:t>
          </a:r>
          <a:r>
            <a:rPr lang="tr-TR" sz="2100" kern="1200"/>
            <a:t>’ın sarısı, </a:t>
          </a:r>
          <a:r>
            <a:rPr lang="en-US" sz="2100" kern="1200"/>
            <a:t>Marlboro’</a:t>
          </a:r>
          <a:r>
            <a:rPr lang="tr-TR" sz="2100" kern="1200"/>
            <a:t>nun kırmızısı gibi.</a:t>
          </a:r>
          <a:endParaRPr lang="en-US" sz="2100" kern="1200"/>
        </a:p>
      </dsp:txBody>
      <dsp:txXfrm>
        <a:off x="69266" y="419766"/>
        <a:ext cx="8790460" cy="1280385"/>
      </dsp:txXfrm>
    </dsp:sp>
    <dsp:sp modelId="{2BB22FFA-97E1-4517-88DA-24852F43E05C}">
      <dsp:nvSpPr>
        <dsp:cNvPr id="0" name=""/>
        <dsp:cNvSpPr/>
      </dsp:nvSpPr>
      <dsp:spPr>
        <a:xfrm>
          <a:off x="0" y="1829898"/>
          <a:ext cx="8928992" cy="141891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Ama bazı durumlarda mutlak suretle o ülke ile uyumlu olması şarttır. Soğuk içeceklerin tasarımı ve ambalajı, güzel tat ile çağrışımlı olmalıdır. Çin için bu renk kahverengi, Güney Kore ve Japonya için sarı ve ABD için ise kırmızı renk bu çağrışımı taşımaktadır.</a:t>
          </a:r>
          <a:endParaRPr lang="en-US" sz="2100" kern="1200"/>
        </a:p>
      </dsp:txBody>
      <dsp:txXfrm>
        <a:off x="69266" y="1899164"/>
        <a:ext cx="8790460" cy="1280385"/>
      </dsp:txXfrm>
    </dsp:sp>
  </dsp:spTree>
</dsp:drawing>
</file>

<file path=ppt/diagrams/drawing5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91724C-0AA4-40D7-AB8D-1700D5E12C04}">
      <dsp:nvSpPr>
        <dsp:cNvPr id="0" name=""/>
        <dsp:cNvSpPr/>
      </dsp:nvSpPr>
      <dsp:spPr>
        <a:xfrm>
          <a:off x="0" y="57720"/>
          <a:ext cx="8712968" cy="11536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tr-TR" sz="1700" kern="1200"/>
            <a:t>Ev tasarım dergisi olan </a:t>
          </a:r>
          <a:r>
            <a:rPr lang="en-US" sz="1700" kern="1200"/>
            <a:t>Good Housekeeping </a:t>
          </a:r>
          <a:r>
            <a:rPr lang="tr-TR" sz="1700" kern="1200"/>
            <a:t>dergisi, Japon pazarına ayak uydurmak zorunda kaldı. </a:t>
          </a:r>
          <a:r>
            <a:rPr lang="en-US" sz="1700" kern="1200"/>
            <a:t>Housekeeping </a:t>
          </a:r>
          <a:r>
            <a:rPr lang="tr-TR" sz="1700" kern="1200"/>
            <a:t>kelimesi, hizmetliler tarafından yapılan ev işleri anlamına geldiği için, </a:t>
          </a:r>
          <a:r>
            <a:rPr lang="en-US" sz="1700" kern="1200"/>
            <a:t>“Good” </a:t>
          </a:r>
          <a:r>
            <a:rPr lang="tr-TR" sz="1700" kern="1200"/>
            <a:t>kelimesi </a:t>
          </a:r>
          <a:r>
            <a:rPr lang="en-US" sz="1700" kern="1200"/>
            <a:t>“Housekeeping” </a:t>
          </a:r>
          <a:r>
            <a:rPr lang="tr-TR" sz="1700" kern="1200"/>
            <a:t>den daha büyük yazılarak bu sorun giderilmeye çalışıldı. </a:t>
          </a:r>
          <a:endParaRPr lang="en-US" sz="1700" kern="1200"/>
        </a:p>
      </dsp:txBody>
      <dsp:txXfrm>
        <a:off x="56315" y="114035"/>
        <a:ext cx="8600338" cy="1040990"/>
      </dsp:txXfrm>
    </dsp:sp>
    <dsp:sp modelId="{13314003-DA82-4FB3-ADB8-EF5FC9674DBA}">
      <dsp:nvSpPr>
        <dsp:cNvPr id="0" name=""/>
        <dsp:cNvSpPr/>
      </dsp:nvSpPr>
      <dsp:spPr>
        <a:xfrm>
          <a:off x="0" y="1260300"/>
          <a:ext cx="8712968" cy="11536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tr-TR" sz="1700" kern="1200"/>
            <a:t>Çin’de</a:t>
          </a:r>
          <a:r>
            <a:rPr lang="en-US" sz="1700" kern="1200"/>
            <a:t>, Dell </a:t>
          </a:r>
          <a:r>
            <a:rPr lang="tr-TR" sz="1700" kern="1200"/>
            <a:t>firması </a:t>
          </a:r>
          <a:r>
            <a:rPr lang="en-US" sz="1700" kern="1200"/>
            <a:t>“direct sales” </a:t>
          </a:r>
          <a:r>
            <a:rPr lang="tr-TR" sz="1700" kern="1200"/>
            <a:t>yani doğrudan satışı kapsayan başka bir kelime bulmak zorunda kaldı. Çünkü bu kelimenin çevirisi, legal olmayan saadet zinciri veya çok katlı pazarlama anlamına gelmekteydi. Bu nedenle firma, </a:t>
          </a:r>
          <a:r>
            <a:rPr lang="en-US" sz="1700" kern="1200"/>
            <a:t>“direct orders”</a:t>
          </a:r>
          <a:r>
            <a:rPr lang="tr-TR" sz="1700" kern="1200"/>
            <a:t> yani doğrudan sipariş ifadesini kullandı.</a:t>
          </a:r>
          <a:endParaRPr lang="en-US" sz="1700" kern="1200"/>
        </a:p>
      </dsp:txBody>
      <dsp:txXfrm>
        <a:off x="56315" y="1316615"/>
        <a:ext cx="8600338" cy="1040990"/>
      </dsp:txXfrm>
    </dsp:sp>
    <dsp:sp modelId="{BD9E0C9D-F978-4A84-8DFC-53E91E5DB61B}">
      <dsp:nvSpPr>
        <dsp:cNvPr id="0" name=""/>
        <dsp:cNvSpPr/>
      </dsp:nvSpPr>
      <dsp:spPr>
        <a:xfrm>
          <a:off x="0" y="2462880"/>
          <a:ext cx="8712968" cy="11536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tr-TR" sz="1700" kern="1200"/>
            <a:t>İspanyolcada </a:t>
          </a:r>
          <a:r>
            <a:rPr lang="en-US" sz="1700" kern="1200"/>
            <a:t>Colgate </a:t>
          </a:r>
          <a:r>
            <a:rPr lang="tr-TR" sz="1700" kern="1200"/>
            <a:t>kelimesi, yapılanı ve söyleneni umursamama anlamına gelmektedir. </a:t>
          </a:r>
          <a:r>
            <a:rPr lang="en-US" sz="1700" kern="1200"/>
            <a:t>Whirlpool </a:t>
          </a:r>
          <a:r>
            <a:rPr lang="tr-TR" sz="1700" kern="1200"/>
            <a:t>firmasının marka isminin telaffuzunda İtalyan ve Fransızlar zorlanmaktadır. </a:t>
          </a:r>
          <a:r>
            <a:rPr lang="en-US" sz="1700" kern="1200"/>
            <a:t>Diesel </a:t>
          </a:r>
          <a:r>
            <a:rPr lang="tr-TR" sz="1700" kern="1200"/>
            <a:t>markası kot pantolon marka ismi olarak seçilmiştir çünkü hemen her dilde telaffuzu kolaydır.</a:t>
          </a:r>
          <a:endParaRPr lang="en-US" sz="1700" kern="1200"/>
        </a:p>
      </dsp:txBody>
      <dsp:txXfrm>
        <a:off x="56315" y="2519195"/>
        <a:ext cx="8600338" cy="1040990"/>
      </dsp:txXfrm>
    </dsp:sp>
    <dsp:sp modelId="{D51583D5-E8F0-4DCC-85A1-A0C4B72228D9}">
      <dsp:nvSpPr>
        <dsp:cNvPr id="0" name=""/>
        <dsp:cNvSpPr/>
      </dsp:nvSpPr>
      <dsp:spPr>
        <a:xfrm>
          <a:off x="0" y="3665460"/>
          <a:ext cx="8712968" cy="11536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eBay </a:t>
          </a:r>
          <a:r>
            <a:rPr lang="tr-TR" sz="1700" kern="1200"/>
            <a:t>firması Çin’de</a:t>
          </a:r>
          <a:r>
            <a:rPr lang="en-US" sz="1700" kern="1200"/>
            <a:t> EachNet </a:t>
          </a:r>
          <a:r>
            <a:rPr lang="tr-TR" sz="1700" kern="1200"/>
            <a:t>internet sitesini satın aldıktan sonra, promosyonlarını müşterilerine sundular.</a:t>
          </a:r>
          <a:r>
            <a:rPr lang="en-US" sz="1700" kern="1200"/>
            <a:t> </a:t>
          </a:r>
          <a:r>
            <a:rPr lang="tr-TR" sz="1700" kern="1200"/>
            <a:t>168 yuan ya da daha fazla satın alımlarda, </a:t>
          </a:r>
          <a:r>
            <a:rPr lang="en-US" sz="1700" kern="1200"/>
            <a:t>68 yuan </a:t>
          </a:r>
          <a:r>
            <a:rPr lang="tr-TR" sz="1700" kern="1200"/>
            <a:t>kredi veriyorlardı. Çincede altı kelimesinin telaffuzu güven, sekiz kelimesinin ki ise bolluk kelimesi ile aynı şekildedir. </a:t>
          </a:r>
          <a:endParaRPr lang="en-US" sz="1700" kern="1200"/>
        </a:p>
      </dsp:txBody>
      <dsp:txXfrm>
        <a:off x="56315" y="3721775"/>
        <a:ext cx="8600338" cy="1040990"/>
      </dsp:txXfrm>
    </dsp:sp>
  </dsp:spTree>
</dsp:drawing>
</file>

<file path=ppt/diagrams/drawing5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FB8C25-E112-4261-8C47-16B148BF832E}">
      <dsp:nvSpPr>
        <dsp:cNvPr id="0" name=""/>
        <dsp:cNvSpPr/>
      </dsp:nvSpPr>
      <dsp:spPr>
        <a:xfrm>
          <a:off x="39" y="129049"/>
          <a:ext cx="3795748" cy="105417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tr-TR" sz="1700" kern="1200"/>
            <a:t>Kültürel faktörler, ürünlerin ya da hizmetlerin pazarlanmasında dikkate alınmalıdır. </a:t>
          </a:r>
          <a:endParaRPr lang="en-US" sz="1700" kern="1200"/>
        </a:p>
      </dsp:txBody>
      <dsp:txXfrm>
        <a:off x="39" y="129049"/>
        <a:ext cx="3795748" cy="1054179"/>
      </dsp:txXfrm>
    </dsp:sp>
    <dsp:sp modelId="{FC21F52A-3C57-4B52-9023-D0796C672545}">
      <dsp:nvSpPr>
        <dsp:cNvPr id="0" name=""/>
        <dsp:cNvSpPr/>
      </dsp:nvSpPr>
      <dsp:spPr>
        <a:xfrm>
          <a:off x="39" y="1183228"/>
          <a:ext cx="3795748" cy="228658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F20031-EFF2-46EB-90C3-48764E6CE82F}">
      <dsp:nvSpPr>
        <dsp:cNvPr id="0" name=""/>
        <dsp:cNvSpPr/>
      </dsp:nvSpPr>
      <dsp:spPr>
        <a:xfrm>
          <a:off x="4327192" y="129049"/>
          <a:ext cx="3795748" cy="105417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tr-TR" sz="1700" kern="1200"/>
            <a:t>Firmaların mutlak suretle, o ülkedeki alışkanlıklara ve spesifik ihtiyaçlara uyum sağlaması gereklidir. </a:t>
          </a:r>
          <a:endParaRPr lang="en-US" sz="1700" kern="1200"/>
        </a:p>
      </dsp:txBody>
      <dsp:txXfrm>
        <a:off x="4327192" y="129049"/>
        <a:ext cx="3795748" cy="1054179"/>
      </dsp:txXfrm>
    </dsp:sp>
    <dsp:sp modelId="{3628BBEF-8FB9-4C9E-A4DE-352A350DF6B5}">
      <dsp:nvSpPr>
        <dsp:cNvPr id="0" name=""/>
        <dsp:cNvSpPr/>
      </dsp:nvSpPr>
      <dsp:spPr>
        <a:xfrm>
          <a:off x="4327192" y="1183228"/>
          <a:ext cx="3795748" cy="228658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tr-TR" sz="1700" kern="1200"/>
            <a:t>Kurutulmuş </a:t>
          </a:r>
          <a:r>
            <a:rPr lang="en-US" sz="1700" kern="1200"/>
            <a:t>Knorr </a:t>
          </a:r>
          <a:r>
            <a:rPr lang="tr-TR" sz="1700" kern="1200"/>
            <a:t>çorbaları, İsviçre orjinli bir firma olan CPC tarafından üretilmektedir ve firma Avrupa hazır gıda sektörünü elinde tutmaktadır. Knorr çorbaları ABD’de başarısız olmuştur çünkü bu pazardaki tüketiciler kurutulmuş yerine konserve çorbaları tercih etmektedir.</a:t>
          </a:r>
          <a:r>
            <a:rPr lang="en-US" sz="1700" kern="1200"/>
            <a:t> </a:t>
          </a:r>
        </a:p>
      </dsp:txBody>
      <dsp:txXfrm>
        <a:off x="4327192" y="1183228"/>
        <a:ext cx="3795748" cy="2286585"/>
      </dsp:txXfrm>
    </dsp:sp>
  </dsp:spTree>
</dsp:drawing>
</file>

<file path=ppt/diagrams/drawing5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46FB23-FCA7-43FE-BB6F-A88A91AF1E83}">
      <dsp:nvSpPr>
        <dsp:cNvPr id="0" name=""/>
        <dsp:cNvSpPr/>
      </dsp:nvSpPr>
      <dsp:spPr>
        <a:xfrm>
          <a:off x="545" y="1051549"/>
          <a:ext cx="4465653" cy="1362024"/>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r>
            <a:rPr lang="tr-TR" sz="3300" b="1" kern="1200"/>
            <a:t>Uluslararası Pazarlara Giriş Stratejileri</a:t>
          </a:r>
          <a:r>
            <a:rPr lang="en-US" sz="3300" b="1" kern="1200"/>
            <a:t>: </a:t>
          </a:r>
          <a:endParaRPr lang="en-US" sz="3300" kern="1200"/>
        </a:p>
      </dsp:txBody>
      <dsp:txXfrm>
        <a:off x="545" y="1051549"/>
        <a:ext cx="4465653" cy="1362024"/>
      </dsp:txXfrm>
    </dsp:sp>
    <dsp:sp modelId="{C0923CA0-7B01-49B1-9DDA-A8FD0F1B9F23}">
      <dsp:nvSpPr>
        <dsp:cNvPr id="0" name=""/>
        <dsp:cNvSpPr/>
      </dsp:nvSpPr>
      <dsp:spPr>
        <a:xfrm>
          <a:off x="545" y="2971780"/>
          <a:ext cx="4465653" cy="1362024"/>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r>
            <a:rPr lang="tr-TR" sz="3300" b="1" kern="1200"/>
            <a:t>Yatırım, Lisans Anlaşmaları ve Stratejik İşbirlikleri</a:t>
          </a:r>
          <a:endParaRPr lang="en-US" sz="3300" kern="1200"/>
        </a:p>
      </dsp:txBody>
      <dsp:txXfrm>
        <a:off x="545" y="2971780"/>
        <a:ext cx="4465653" cy="1362024"/>
      </dsp:txXfrm>
    </dsp:sp>
  </dsp:spTree>
</dsp:drawing>
</file>

<file path=ppt/diagrams/drawing5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876D9B-C1A9-42D8-A999-8F36B99221FC}">
      <dsp:nvSpPr>
        <dsp:cNvPr id="0" name=""/>
        <dsp:cNvSpPr/>
      </dsp:nvSpPr>
      <dsp:spPr>
        <a:xfrm>
          <a:off x="0" y="680"/>
          <a:ext cx="4695825" cy="159346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229D992-2C05-4D7A-A70D-A3A181129B51}">
      <dsp:nvSpPr>
        <dsp:cNvPr id="0" name=""/>
        <dsp:cNvSpPr/>
      </dsp:nvSpPr>
      <dsp:spPr>
        <a:xfrm>
          <a:off x="482021" y="359209"/>
          <a:ext cx="876403" cy="87640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A01532B-3862-4B81-A13E-944112F9DE6F}">
      <dsp:nvSpPr>
        <dsp:cNvPr id="0" name=""/>
        <dsp:cNvSpPr/>
      </dsp:nvSpPr>
      <dsp:spPr>
        <a:xfrm>
          <a:off x="1840447" y="680"/>
          <a:ext cx="2855377" cy="1593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641" tIns="168641" rIns="168641" bIns="168641" numCol="1" spcCol="1270" anchor="ctr" anchorCtr="0">
          <a:noAutofit/>
        </a:bodyPr>
        <a:lstStyle/>
        <a:p>
          <a:pPr marL="0" lvl="0" indent="0" algn="l" defTabSz="844550">
            <a:lnSpc>
              <a:spcPct val="90000"/>
            </a:lnSpc>
            <a:spcBef>
              <a:spcPct val="0"/>
            </a:spcBef>
            <a:spcAft>
              <a:spcPct val="35000"/>
            </a:spcAft>
            <a:buNone/>
          </a:pPr>
          <a:r>
            <a:rPr lang="tr-TR" sz="1900" kern="1200"/>
            <a:t>Çok düşük başlangıç maliyetleri ile ek kar sağlanabilir. </a:t>
          </a:r>
          <a:endParaRPr lang="en-US" sz="1900" kern="1200"/>
        </a:p>
      </dsp:txBody>
      <dsp:txXfrm>
        <a:off x="1840447" y="680"/>
        <a:ext cx="2855377" cy="1593460"/>
      </dsp:txXfrm>
    </dsp:sp>
    <dsp:sp modelId="{DE0F126C-0AF6-4C4D-BC17-8C7BEB7E5015}">
      <dsp:nvSpPr>
        <dsp:cNvPr id="0" name=""/>
        <dsp:cNvSpPr/>
      </dsp:nvSpPr>
      <dsp:spPr>
        <a:xfrm>
          <a:off x="0" y="1992507"/>
          <a:ext cx="4695825" cy="159346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7DD944-0E4B-47ED-A9C8-37948DD1B7F5}">
      <dsp:nvSpPr>
        <dsp:cNvPr id="0" name=""/>
        <dsp:cNvSpPr/>
      </dsp:nvSpPr>
      <dsp:spPr>
        <a:xfrm>
          <a:off x="482021" y="2351035"/>
          <a:ext cx="876403" cy="87640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F09D172-7EC1-4452-B01A-7CC40D14BF2B}">
      <dsp:nvSpPr>
        <dsp:cNvPr id="0" name=""/>
        <dsp:cNvSpPr/>
      </dsp:nvSpPr>
      <dsp:spPr>
        <a:xfrm>
          <a:off x="1840447" y="1992507"/>
          <a:ext cx="2855377" cy="1593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641" tIns="168641" rIns="168641" bIns="168641" numCol="1" spcCol="1270" anchor="ctr" anchorCtr="0">
          <a:noAutofit/>
        </a:bodyPr>
        <a:lstStyle/>
        <a:p>
          <a:pPr marL="0" lvl="0" indent="0" algn="l" defTabSz="844550">
            <a:lnSpc>
              <a:spcPct val="90000"/>
            </a:lnSpc>
            <a:spcBef>
              <a:spcPct val="0"/>
            </a:spcBef>
            <a:spcAft>
              <a:spcPct val="35000"/>
            </a:spcAft>
            <a:buNone/>
          </a:pPr>
          <a:r>
            <a:rPr lang="tr-TR" sz="1900" kern="1200"/>
            <a:t>Ticari engeller, gümrük tarifeleri gibi durumları elimine etme yolu sağlar. </a:t>
          </a:r>
          <a:endParaRPr lang="en-US" sz="1900" kern="1200"/>
        </a:p>
      </dsp:txBody>
      <dsp:txXfrm>
        <a:off x="1840447" y="1992507"/>
        <a:ext cx="2855377" cy="1593460"/>
      </dsp:txXfrm>
    </dsp:sp>
    <dsp:sp modelId="{2359025F-2334-477E-9756-A468E1DB062B}">
      <dsp:nvSpPr>
        <dsp:cNvPr id="0" name=""/>
        <dsp:cNvSpPr/>
      </dsp:nvSpPr>
      <dsp:spPr>
        <a:xfrm>
          <a:off x="0" y="3984333"/>
          <a:ext cx="4695825" cy="159346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829038-5C41-4F46-BAF3-9F5766D4C9F3}">
      <dsp:nvSpPr>
        <dsp:cNvPr id="0" name=""/>
        <dsp:cNvSpPr/>
      </dsp:nvSpPr>
      <dsp:spPr>
        <a:xfrm>
          <a:off x="482021" y="4342861"/>
          <a:ext cx="876403" cy="87640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4A4312A-D12A-4F52-8153-B1C1BC11F079}">
      <dsp:nvSpPr>
        <dsp:cNvPr id="0" name=""/>
        <dsp:cNvSpPr/>
      </dsp:nvSpPr>
      <dsp:spPr>
        <a:xfrm>
          <a:off x="1840447" y="3984333"/>
          <a:ext cx="2855377" cy="1593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641" tIns="168641" rIns="168641" bIns="168641" numCol="1" spcCol="1270" anchor="ctr" anchorCtr="0">
          <a:noAutofit/>
        </a:bodyPr>
        <a:lstStyle/>
        <a:p>
          <a:pPr marL="0" lvl="0" indent="0" algn="l" defTabSz="844550">
            <a:lnSpc>
              <a:spcPct val="90000"/>
            </a:lnSpc>
            <a:spcBef>
              <a:spcPct val="0"/>
            </a:spcBef>
            <a:spcAft>
              <a:spcPct val="35000"/>
            </a:spcAft>
            <a:buNone/>
          </a:pPr>
          <a:r>
            <a:rPr lang="tr-TR" sz="1900" kern="1200"/>
            <a:t>Yatırımların geri dönüş oranı yüksektir (ROI)</a:t>
          </a:r>
          <a:endParaRPr lang="en-US" sz="1900" kern="1200"/>
        </a:p>
      </dsp:txBody>
      <dsp:txXfrm>
        <a:off x="1840447" y="3984333"/>
        <a:ext cx="2855377" cy="1593460"/>
      </dsp:txXfrm>
    </dsp:sp>
  </dsp:spTree>
</dsp:drawing>
</file>

<file path=ppt/diagrams/drawing5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D71E86-57F8-4304-B615-87B6E613C1A6}">
      <dsp:nvSpPr>
        <dsp:cNvPr id="0" name=""/>
        <dsp:cNvSpPr/>
      </dsp:nvSpPr>
      <dsp:spPr>
        <a:xfrm>
          <a:off x="0" y="603056"/>
          <a:ext cx="4466744" cy="98865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tr-TR" sz="2600" kern="1200"/>
            <a:t>Katılımda limit</a:t>
          </a:r>
          <a:endParaRPr lang="en-US" sz="2600" kern="1200"/>
        </a:p>
      </dsp:txBody>
      <dsp:txXfrm>
        <a:off x="48262" y="651318"/>
        <a:ext cx="4370220" cy="892126"/>
      </dsp:txXfrm>
    </dsp:sp>
    <dsp:sp modelId="{FB9998F5-4A04-4CC8-95B1-EEFB6CF3D29E}">
      <dsp:nvSpPr>
        <dsp:cNvPr id="0" name=""/>
        <dsp:cNvSpPr/>
      </dsp:nvSpPr>
      <dsp:spPr>
        <a:xfrm>
          <a:off x="0" y="1666586"/>
          <a:ext cx="4466744" cy="988650"/>
        </a:xfrm>
        <a:prstGeom prst="roundRect">
          <a:avLst/>
        </a:prstGeom>
        <a:gradFill rotWithShape="0">
          <a:gsLst>
            <a:gs pos="0">
              <a:schemeClr val="accent2">
                <a:hueOff val="319356"/>
                <a:satOff val="-1825"/>
                <a:lumOff val="1765"/>
                <a:alphaOff val="0"/>
                <a:tint val="94000"/>
                <a:satMod val="103000"/>
                <a:lumMod val="102000"/>
              </a:schemeClr>
            </a:gs>
            <a:gs pos="50000">
              <a:schemeClr val="accent2">
                <a:hueOff val="319356"/>
                <a:satOff val="-1825"/>
                <a:lumOff val="1765"/>
                <a:alphaOff val="0"/>
                <a:shade val="100000"/>
                <a:satMod val="110000"/>
                <a:lumMod val="100000"/>
              </a:schemeClr>
            </a:gs>
            <a:gs pos="100000">
              <a:schemeClr val="accent2">
                <a:hueOff val="319356"/>
                <a:satOff val="-1825"/>
                <a:lumOff val="176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tr-TR" sz="2600" kern="1200"/>
            <a:t>Kontrol eksikliği</a:t>
          </a:r>
          <a:endParaRPr lang="en-US" sz="2600" kern="1200"/>
        </a:p>
      </dsp:txBody>
      <dsp:txXfrm>
        <a:off x="48262" y="1714848"/>
        <a:ext cx="4370220" cy="892126"/>
      </dsp:txXfrm>
    </dsp:sp>
    <dsp:sp modelId="{F9EAE060-922B-47BD-B52B-60E8C77CA461}">
      <dsp:nvSpPr>
        <dsp:cNvPr id="0" name=""/>
        <dsp:cNvSpPr/>
      </dsp:nvSpPr>
      <dsp:spPr>
        <a:xfrm>
          <a:off x="0" y="2730116"/>
          <a:ext cx="4466744" cy="988650"/>
        </a:xfrm>
        <a:prstGeom prst="roundRect">
          <a:avLst/>
        </a:prstGeom>
        <a:gradFill rotWithShape="0">
          <a:gsLst>
            <a:gs pos="0">
              <a:schemeClr val="accent2">
                <a:hueOff val="638711"/>
                <a:satOff val="-3650"/>
                <a:lumOff val="3530"/>
                <a:alphaOff val="0"/>
                <a:tint val="94000"/>
                <a:satMod val="103000"/>
                <a:lumMod val="102000"/>
              </a:schemeClr>
            </a:gs>
            <a:gs pos="50000">
              <a:schemeClr val="accent2">
                <a:hueOff val="638711"/>
                <a:satOff val="-3650"/>
                <a:lumOff val="3530"/>
                <a:alphaOff val="0"/>
                <a:shade val="100000"/>
                <a:satMod val="110000"/>
                <a:lumMod val="100000"/>
              </a:schemeClr>
            </a:gs>
            <a:gs pos="100000">
              <a:schemeClr val="accent2">
                <a:hueOff val="638711"/>
                <a:satOff val="-3650"/>
                <a:lumOff val="353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tr-TR" sz="2600" kern="1200"/>
            <a:t>Lisans verdiğin firma ilerde rakibin olabilir.</a:t>
          </a:r>
          <a:endParaRPr lang="en-US" sz="2600" kern="1200"/>
        </a:p>
      </dsp:txBody>
      <dsp:txXfrm>
        <a:off x="48262" y="2778378"/>
        <a:ext cx="4370220" cy="892126"/>
      </dsp:txXfrm>
    </dsp:sp>
    <dsp:sp modelId="{9C1DA93F-5F91-4C4C-BFE3-0765B2247E54}">
      <dsp:nvSpPr>
        <dsp:cNvPr id="0" name=""/>
        <dsp:cNvSpPr/>
      </dsp:nvSpPr>
      <dsp:spPr>
        <a:xfrm>
          <a:off x="0" y="3793647"/>
          <a:ext cx="4466744" cy="988650"/>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tr-TR" sz="2600" kern="1200"/>
            <a:t>Lisans verdiğin firma, kaynakları istismar edebilir.</a:t>
          </a:r>
          <a:endParaRPr lang="en-US" sz="2600" kern="1200"/>
        </a:p>
      </dsp:txBody>
      <dsp:txXfrm>
        <a:off x="48262" y="3841909"/>
        <a:ext cx="4370220" cy="89212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430B91-7873-44BE-BF7F-0208C2AC0D14}">
      <dsp:nvSpPr>
        <dsp:cNvPr id="0" name=""/>
        <dsp:cNvSpPr/>
      </dsp:nvSpPr>
      <dsp:spPr>
        <a:xfrm>
          <a:off x="0" y="86795"/>
          <a:ext cx="8928992" cy="14840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tr-TR" sz="2200" kern="1200"/>
            <a:t>Uluslararası pazarlama pek çok ülke pazarında, pazarlama aktivitelerinin koordine edilmesi ve bütünleştirilmesi süreçleri olarak tanımlanmaktadır.</a:t>
          </a:r>
          <a:endParaRPr lang="en-US" sz="2200" kern="1200"/>
        </a:p>
      </dsp:txBody>
      <dsp:txXfrm>
        <a:off x="72446" y="159241"/>
        <a:ext cx="8784100" cy="1339179"/>
      </dsp:txXfrm>
    </dsp:sp>
    <dsp:sp modelId="{BECBB896-990C-4724-9715-1A13C1B20C56}">
      <dsp:nvSpPr>
        <dsp:cNvPr id="0" name=""/>
        <dsp:cNvSpPr/>
      </dsp:nvSpPr>
      <dsp:spPr>
        <a:xfrm>
          <a:off x="0" y="1634227"/>
          <a:ext cx="8928992" cy="14840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tr-TR" sz="2200" kern="1200"/>
            <a:t>Bir başka ifade ile, ülke pazarları için çeşitli dinamiklerden de etkilenerek; ürün, fiyat, tutundurma ve dağıtım kararlarının verilmesidir.</a:t>
          </a:r>
          <a:endParaRPr lang="en-US" sz="2200" kern="1200"/>
        </a:p>
      </dsp:txBody>
      <dsp:txXfrm>
        <a:off x="72446" y="1706673"/>
        <a:ext cx="8784100" cy="1339179"/>
      </dsp:txXfrm>
    </dsp:sp>
    <dsp:sp modelId="{661B336E-4B96-460B-A5C8-3E80D8A16D3C}">
      <dsp:nvSpPr>
        <dsp:cNvPr id="0" name=""/>
        <dsp:cNvSpPr/>
      </dsp:nvSpPr>
      <dsp:spPr>
        <a:xfrm>
          <a:off x="0" y="3181659"/>
          <a:ext cx="8928992" cy="14840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tr-TR" sz="2200" kern="1200"/>
            <a:t>Yukarıda ifade edilen bütünleştirme iki yol ile yapılabilir. Bunlardan ilki standartlaşmadır. Pek çok ülke pazarında aynı ürünler, aynı ambalajlama, hemen hemen aynı reklam uygulamaları ile pazarlama faaliyetlerini gerçekleştirmektir.</a:t>
          </a:r>
          <a:endParaRPr lang="en-US" sz="2200" kern="1200"/>
        </a:p>
      </dsp:txBody>
      <dsp:txXfrm>
        <a:off x="72446" y="3254105"/>
        <a:ext cx="8784100" cy="1339179"/>
      </dsp:txXfrm>
    </dsp:sp>
  </dsp:spTree>
</dsp:drawing>
</file>

<file path=ppt/diagrams/drawing6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A7E533-0473-487E-B933-0EB08ABC20D3}">
      <dsp:nvSpPr>
        <dsp:cNvPr id="0" name=""/>
        <dsp:cNvSpPr/>
      </dsp:nvSpPr>
      <dsp:spPr>
        <a:xfrm>
          <a:off x="545" y="566175"/>
          <a:ext cx="2126501" cy="1275900"/>
        </a:xfrm>
        <a:prstGeom prst="rect">
          <a:avLst/>
        </a:prstGeom>
        <a:gradFill rotWithShape="0">
          <a:gsLst>
            <a:gs pos="0">
              <a:schemeClr val="accent5">
                <a:hueOff val="0"/>
                <a:satOff val="0"/>
                <a:lumOff val="0"/>
                <a:alphaOff val="0"/>
                <a:tint val="94000"/>
                <a:satMod val="103000"/>
                <a:lumMod val="102000"/>
              </a:schemeClr>
            </a:gs>
            <a:gs pos="50000">
              <a:schemeClr val="accent5">
                <a:hueOff val="0"/>
                <a:satOff val="0"/>
                <a:lumOff val="0"/>
                <a:alphaOff val="0"/>
                <a:shade val="100000"/>
                <a:satMod val="110000"/>
                <a:lumMod val="100000"/>
              </a:schemeClr>
            </a:gs>
            <a:gs pos="100000">
              <a:schemeClr val="accent5">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tr-TR" sz="1000" kern="1200"/>
            <a:t>Yerli tüketiciler ürünlerinizi satın alacak mı?</a:t>
          </a:r>
          <a:r>
            <a:rPr lang="en-US" sz="1000" kern="1200"/>
            <a:t> </a:t>
          </a:r>
        </a:p>
      </dsp:txBody>
      <dsp:txXfrm>
        <a:off x="545" y="566175"/>
        <a:ext cx="2126501" cy="1275900"/>
      </dsp:txXfrm>
    </dsp:sp>
    <dsp:sp modelId="{8A49EDAE-859F-4471-80C6-9DB25AD2D245}">
      <dsp:nvSpPr>
        <dsp:cNvPr id="0" name=""/>
        <dsp:cNvSpPr/>
      </dsp:nvSpPr>
      <dsp:spPr>
        <a:xfrm>
          <a:off x="2339697" y="566175"/>
          <a:ext cx="2126501" cy="1275900"/>
        </a:xfrm>
        <a:prstGeom prst="rect">
          <a:avLst/>
        </a:prstGeom>
        <a:gradFill rotWithShape="0">
          <a:gsLst>
            <a:gs pos="0">
              <a:schemeClr val="accent5">
                <a:hueOff val="148557"/>
                <a:satOff val="4060"/>
                <a:lumOff val="1647"/>
                <a:alphaOff val="0"/>
                <a:tint val="94000"/>
                <a:satMod val="103000"/>
                <a:lumMod val="102000"/>
              </a:schemeClr>
            </a:gs>
            <a:gs pos="50000">
              <a:schemeClr val="accent5">
                <a:hueOff val="148557"/>
                <a:satOff val="4060"/>
                <a:lumOff val="1647"/>
                <a:alphaOff val="0"/>
                <a:shade val="100000"/>
                <a:satMod val="110000"/>
                <a:lumMod val="100000"/>
              </a:schemeClr>
            </a:gs>
            <a:gs pos="100000">
              <a:schemeClr val="accent5">
                <a:hueOff val="148557"/>
                <a:satOff val="4060"/>
                <a:lumOff val="1647"/>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tr-TR" sz="1000" kern="1200"/>
            <a:t>Yerel rekabet ne kadar zorlu?</a:t>
          </a:r>
          <a:endParaRPr lang="en-US" sz="1000" kern="1200"/>
        </a:p>
      </dsp:txBody>
      <dsp:txXfrm>
        <a:off x="2339697" y="566175"/>
        <a:ext cx="2126501" cy="1275900"/>
      </dsp:txXfrm>
    </dsp:sp>
    <dsp:sp modelId="{47423E6D-BD0E-4DA5-A518-F6D41BE8E701}">
      <dsp:nvSpPr>
        <dsp:cNvPr id="0" name=""/>
        <dsp:cNvSpPr/>
      </dsp:nvSpPr>
      <dsp:spPr>
        <a:xfrm>
          <a:off x="545" y="2054726"/>
          <a:ext cx="2126501" cy="1275900"/>
        </a:xfrm>
        <a:prstGeom prst="rect">
          <a:avLst/>
        </a:prstGeom>
        <a:gradFill rotWithShape="0">
          <a:gsLst>
            <a:gs pos="0">
              <a:schemeClr val="accent5">
                <a:hueOff val="297114"/>
                <a:satOff val="8120"/>
                <a:lumOff val="3294"/>
                <a:alphaOff val="0"/>
                <a:tint val="94000"/>
                <a:satMod val="103000"/>
                <a:lumMod val="102000"/>
              </a:schemeClr>
            </a:gs>
            <a:gs pos="50000">
              <a:schemeClr val="accent5">
                <a:hueOff val="297114"/>
                <a:satOff val="8120"/>
                <a:lumOff val="3294"/>
                <a:alphaOff val="0"/>
                <a:shade val="100000"/>
                <a:satMod val="110000"/>
                <a:lumMod val="100000"/>
              </a:schemeClr>
            </a:gs>
            <a:gs pos="100000">
              <a:schemeClr val="accent5">
                <a:hueOff val="297114"/>
                <a:satOff val="8120"/>
                <a:lumOff val="3294"/>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tr-TR" sz="1000" kern="1200"/>
            <a:t>Yerel devlet, ticaret anlaşmalarına ve franchising veren firmanın haklarına saygılı mı?</a:t>
          </a:r>
          <a:endParaRPr lang="en-US" sz="1000" kern="1200"/>
        </a:p>
      </dsp:txBody>
      <dsp:txXfrm>
        <a:off x="545" y="2054726"/>
        <a:ext cx="2126501" cy="1275900"/>
      </dsp:txXfrm>
    </dsp:sp>
    <dsp:sp modelId="{F1AD390F-482F-40DF-8FE0-D69AB92B54E1}">
      <dsp:nvSpPr>
        <dsp:cNvPr id="0" name=""/>
        <dsp:cNvSpPr/>
      </dsp:nvSpPr>
      <dsp:spPr>
        <a:xfrm>
          <a:off x="2339697" y="2054726"/>
          <a:ext cx="2126501" cy="1275900"/>
        </a:xfrm>
        <a:prstGeom prst="rect">
          <a:avLst/>
        </a:prstGeom>
        <a:gradFill rotWithShape="0">
          <a:gsLst>
            <a:gs pos="0">
              <a:schemeClr val="accent5">
                <a:hueOff val="445671"/>
                <a:satOff val="12181"/>
                <a:lumOff val="4941"/>
                <a:alphaOff val="0"/>
                <a:tint val="94000"/>
                <a:satMod val="103000"/>
                <a:lumMod val="102000"/>
              </a:schemeClr>
            </a:gs>
            <a:gs pos="50000">
              <a:schemeClr val="accent5">
                <a:hueOff val="445671"/>
                <a:satOff val="12181"/>
                <a:lumOff val="4941"/>
                <a:alphaOff val="0"/>
                <a:shade val="100000"/>
                <a:satMod val="110000"/>
                <a:lumMod val="100000"/>
              </a:schemeClr>
            </a:gs>
            <a:gs pos="100000">
              <a:schemeClr val="accent5">
                <a:hueOff val="445671"/>
                <a:satOff val="12181"/>
                <a:lumOff val="4941"/>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tr-TR" sz="1000" kern="1200"/>
            <a:t>Elde edilecek kazanç, ülkeye geri getirilebilecek mi?</a:t>
          </a:r>
          <a:endParaRPr lang="en-US" sz="1000" kern="1200"/>
        </a:p>
      </dsp:txBody>
      <dsp:txXfrm>
        <a:off x="2339697" y="2054726"/>
        <a:ext cx="2126501" cy="1275900"/>
      </dsp:txXfrm>
    </dsp:sp>
    <dsp:sp modelId="{E91B0170-FEE4-4ABB-9862-96E658483236}">
      <dsp:nvSpPr>
        <dsp:cNvPr id="0" name=""/>
        <dsp:cNvSpPr/>
      </dsp:nvSpPr>
      <dsp:spPr>
        <a:xfrm>
          <a:off x="545" y="3543277"/>
          <a:ext cx="2126501" cy="1275900"/>
        </a:xfrm>
        <a:prstGeom prst="rect">
          <a:avLst/>
        </a:prstGeom>
        <a:gradFill rotWithShape="0">
          <a:gsLst>
            <a:gs pos="0">
              <a:schemeClr val="accent5">
                <a:hueOff val="594228"/>
                <a:satOff val="16241"/>
                <a:lumOff val="6588"/>
                <a:alphaOff val="0"/>
                <a:tint val="94000"/>
                <a:satMod val="103000"/>
                <a:lumMod val="102000"/>
              </a:schemeClr>
            </a:gs>
            <a:gs pos="50000">
              <a:schemeClr val="accent5">
                <a:hueOff val="594228"/>
                <a:satOff val="16241"/>
                <a:lumOff val="6588"/>
                <a:alphaOff val="0"/>
                <a:shade val="100000"/>
                <a:satMod val="110000"/>
                <a:lumMod val="100000"/>
              </a:schemeClr>
            </a:gs>
            <a:gs pos="100000">
              <a:schemeClr val="accent5">
                <a:hueOff val="594228"/>
                <a:satOff val="16241"/>
                <a:lumOff val="6588"/>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tr-TR" sz="1000" kern="1200"/>
            <a:t>Yerel partnerleriniz finansal anlamda güçlü ve franchisingin ne olduğunu biliyorlar mı?</a:t>
          </a:r>
          <a:endParaRPr lang="en-US" sz="1000" kern="1200"/>
        </a:p>
      </dsp:txBody>
      <dsp:txXfrm>
        <a:off x="545" y="3543277"/>
        <a:ext cx="2126501" cy="1275900"/>
      </dsp:txXfrm>
    </dsp:sp>
    <dsp:sp modelId="{D5631DC1-D055-460C-B80D-F6974EC6B845}">
      <dsp:nvSpPr>
        <dsp:cNvPr id="0" name=""/>
        <dsp:cNvSpPr/>
      </dsp:nvSpPr>
      <dsp:spPr>
        <a:xfrm>
          <a:off x="2339697" y="3543277"/>
          <a:ext cx="2126501" cy="1275900"/>
        </a:xfrm>
        <a:prstGeom prst="rect">
          <a:avLst/>
        </a:prstGeom>
        <a:gradFill rotWithShape="0">
          <a:gsLst>
            <a:gs pos="0">
              <a:schemeClr val="accent5">
                <a:hueOff val="742785"/>
                <a:satOff val="20301"/>
                <a:lumOff val="8235"/>
                <a:alphaOff val="0"/>
                <a:tint val="94000"/>
                <a:satMod val="103000"/>
                <a:lumMod val="102000"/>
              </a:schemeClr>
            </a:gs>
            <a:gs pos="50000">
              <a:schemeClr val="accent5">
                <a:hueOff val="742785"/>
                <a:satOff val="20301"/>
                <a:lumOff val="8235"/>
                <a:alphaOff val="0"/>
                <a:shade val="100000"/>
                <a:satMod val="110000"/>
                <a:lumMod val="100000"/>
              </a:schemeClr>
            </a:gs>
            <a:gs pos="100000">
              <a:schemeClr val="accent5">
                <a:hueOff val="742785"/>
                <a:satOff val="20301"/>
                <a:lumOff val="823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a:t>Franchising</a:t>
          </a:r>
          <a:r>
            <a:rPr lang="tr-TR" sz="1000" kern="1200"/>
            <a:t>,  </a:t>
          </a:r>
          <a:r>
            <a:rPr lang="en-US" sz="1000" kern="1200"/>
            <a:t>fast-food </a:t>
          </a:r>
          <a:r>
            <a:rPr lang="tr-TR" sz="1000" kern="1200"/>
            <a:t>sektörünün gelişmesindeki temel iş modelidir. </a:t>
          </a:r>
          <a:r>
            <a:rPr lang="en-US" sz="1000" kern="1200"/>
            <a:t>McDonald's </a:t>
          </a:r>
          <a:r>
            <a:rPr lang="tr-TR" sz="1000" kern="1200"/>
            <a:t>bu şekilde dünya genelinde yer alabilmiştir. Bu firmalar tanınmış marka isimlerini ve iş modellerini, çok farklı ülke pazarlarında kolaylıkla kopyalayabilmişlerdir.</a:t>
          </a:r>
          <a:endParaRPr lang="en-US" sz="1000" kern="1200"/>
        </a:p>
      </dsp:txBody>
      <dsp:txXfrm>
        <a:off x="2339697" y="3543277"/>
        <a:ext cx="2126501" cy="1275900"/>
      </dsp:txXfrm>
    </dsp:sp>
  </dsp:spTree>
</dsp:drawing>
</file>

<file path=ppt/diagrams/drawing6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BE014B-14F6-488D-A99B-C9C230D6B410}">
      <dsp:nvSpPr>
        <dsp:cNvPr id="0" name=""/>
        <dsp:cNvSpPr/>
      </dsp:nvSpPr>
      <dsp:spPr>
        <a:xfrm>
          <a:off x="0" y="174734"/>
          <a:ext cx="9073008" cy="12109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tr-TR" sz="2300" kern="1200"/>
            <a:t>2 ya da daha fazla tüzel kişinin bir araya gelerek, kararlaştırdıkları belirli bir yatırım projesi için birlikte hareket etmek için oluşturdukları ortak işletme yapısına, joint venture denir. </a:t>
          </a:r>
          <a:endParaRPr lang="en-US" sz="2300" kern="1200"/>
        </a:p>
      </dsp:txBody>
      <dsp:txXfrm>
        <a:off x="59114" y="233848"/>
        <a:ext cx="8954780" cy="1092721"/>
      </dsp:txXfrm>
    </dsp:sp>
    <dsp:sp modelId="{978FE960-BCED-461C-BDBA-7626B5B6C743}">
      <dsp:nvSpPr>
        <dsp:cNvPr id="0" name=""/>
        <dsp:cNvSpPr/>
      </dsp:nvSpPr>
      <dsp:spPr>
        <a:xfrm>
          <a:off x="0" y="1451924"/>
          <a:ext cx="9073008" cy="12109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tr-TR" sz="2300" kern="1200"/>
            <a:t>Örneğin, 2 firmanın değişik hisse oranlarıyla, kendi ülkelerinde ya da yabancı bir ülkede kurdukları "yeni bir firma" joint venture kapsamına girmektedir </a:t>
          </a:r>
          <a:endParaRPr lang="en-US" sz="2300" kern="1200"/>
        </a:p>
      </dsp:txBody>
      <dsp:txXfrm>
        <a:off x="59114" y="1511038"/>
        <a:ext cx="8954780" cy="1092721"/>
      </dsp:txXfrm>
    </dsp:sp>
    <dsp:sp modelId="{8340EE82-6685-40E9-9CB4-C01B1D7935B1}">
      <dsp:nvSpPr>
        <dsp:cNvPr id="0" name=""/>
        <dsp:cNvSpPr/>
      </dsp:nvSpPr>
      <dsp:spPr>
        <a:xfrm>
          <a:off x="0" y="2729115"/>
          <a:ext cx="9073008" cy="12109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tr-TR" sz="2300" kern="1200"/>
            <a:t>Örnekler; </a:t>
          </a:r>
          <a:r>
            <a:rPr lang="en-US" sz="2300" kern="1200"/>
            <a:t>Budweiser </a:t>
          </a:r>
          <a:r>
            <a:rPr lang="tr-TR" sz="2300" kern="1200"/>
            <a:t>ve</a:t>
          </a:r>
          <a:r>
            <a:rPr lang="en-US" sz="2300" kern="1200"/>
            <a:t> Kirin (Japan), GM </a:t>
          </a:r>
          <a:r>
            <a:rPr lang="tr-TR" sz="2300" kern="1200"/>
            <a:t>ve</a:t>
          </a:r>
          <a:r>
            <a:rPr lang="en-US" sz="2300" kern="1200"/>
            <a:t> Toyota, GM </a:t>
          </a:r>
          <a:r>
            <a:rPr lang="tr-TR" sz="2300" kern="1200"/>
            <a:t>ve</a:t>
          </a:r>
          <a:r>
            <a:rPr lang="en-US" sz="2300" kern="1200"/>
            <a:t> </a:t>
          </a:r>
          <a:r>
            <a:rPr lang="tr-TR" sz="2300" kern="1200"/>
            <a:t>Rus Hükümeti, </a:t>
          </a:r>
          <a:r>
            <a:rPr lang="en-US" sz="2300" kern="1200"/>
            <a:t>Ericsson’s cell phones </a:t>
          </a:r>
          <a:r>
            <a:rPr lang="tr-TR" sz="2300" kern="1200"/>
            <a:t>ve</a:t>
          </a:r>
          <a:r>
            <a:rPr lang="en-US" sz="2300" kern="1200"/>
            <a:t> Sony, Ford </a:t>
          </a:r>
          <a:r>
            <a:rPr lang="tr-TR" sz="2300" kern="1200"/>
            <a:t>ve</a:t>
          </a:r>
          <a:r>
            <a:rPr lang="en-US" sz="2300" kern="1200"/>
            <a:t> Mazda, Chrysler </a:t>
          </a:r>
          <a:r>
            <a:rPr lang="tr-TR" sz="2300" kern="1200"/>
            <a:t>ve</a:t>
          </a:r>
          <a:r>
            <a:rPr lang="en-US" sz="2300" kern="1200"/>
            <a:t> BMW</a:t>
          </a:r>
        </a:p>
      </dsp:txBody>
      <dsp:txXfrm>
        <a:off x="59114" y="2788229"/>
        <a:ext cx="8954780" cy="1092721"/>
      </dsp:txXfrm>
    </dsp:sp>
  </dsp:spTree>
</dsp:drawing>
</file>

<file path=ppt/diagrams/drawing6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4EE6CD-F837-43F5-ABF7-917234365F43}">
      <dsp:nvSpPr>
        <dsp:cNvPr id="0" name=""/>
        <dsp:cNvSpPr/>
      </dsp:nvSpPr>
      <dsp:spPr>
        <a:xfrm>
          <a:off x="0" y="0"/>
          <a:ext cx="4695825" cy="0"/>
        </a:xfrm>
        <a:prstGeom prst="line">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w="9525" cap="flat" cmpd="sng" algn="ctr">
          <a:solidFill>
            <a:schemeClr val="accent2">
              <a:hueOff val="0"/>
              <a:satOff val="0"/>
              <a:lumOff val="0"/>
              <a:alphaOff val="0"/>
            </a:schemeClr>
          </a:solidFill>
          <a:prstDash val="solid"/>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958BED87-A4D8-4EB0-8817-FFCCBEC76BBF}">
      <dsp:nvSpPr>
        <dsp:cNvPr id="0" name=""/>
        <dsp:cNvSpPr/>
      </dsp:nvSpPr>
      <dsp:spPr>
        <a:xfrm>
          <a:off x="0" y="0"/>
          <a:ext cx="4695825" cy="13946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tr-TR" sz="2900" kern="1200"/>
            <a:t>Mevcut bir firma satın alma</a:t>
          </a:r>
          <a:endParaRPr lang="en-US" sz="2900" kern="1200"/>
        </a:p>
      </dsp:txBody>
      <dsp:txXfrm>
        <a:off x="0" y="0"/>
        <a:ext cx="4695825" cy="1394618"/>
      </dsp:txXfrm>
    </dsp:sp>
    <dsp:sp modelId="{EE9B0579-F637-4556-ACE2-19D53E58F9CE}">
      <dsp:nvSpPr>
        <dsp:cNvPr id="0" name=""/>
        <dsp:cNvSpPr/>
      </dsp:nvSpPr>
      <dsp:spPr>
        <a:xfrm>
          <a:off x="0" y="1394618"/>
          <a:ext cx="4695825" cy="0"/>
        </a:xfrm>
        <a:prstGeom prst="line">
          <a:avLst/>
        </a:prstGeom>
        <a:gradFill rotWithShape="0">
          <a:gsLst>
            <a:gs pos="0">
              <a:schemeClr val="accent2">
                <a:hueOff val="319356"/>
                <a:satOff val="-1825"/>
                <a:lumOff val="1765"/>
                <a:alphaOff val="0"/>
                <a:tint val="94000"/>
                <a:satMod val="103000"/>
                <a:lumMod val="102000"/>
              </a:schemeClr>
            </a:gs>
            <a:gs pos="50000">
              <a:schemeClr val="accent2">
                <a:hueOff val="319356"/>
                <a:satOff val="-1825"/>
                <a:lumOff val="1765"/>
                <a:alphaOff val="0"/>
                <a:shade val="100000"/>
                <a:satMod val="110000"/>
                <a:lumMod val="100000"/>
              </a:schemeClr>
            </a:gs>
            <a:gs pos="100000">
              <a:schemeClr val="accent2">
                <a:hueOff val="319356"/>
                <a:satOff val="-1825"/>
                <a:lumOff val="1765"/>
                <a:alphaOff val="0"/>
                <a:shade val="78000"/>
                <a:satMod val="120000"/>
                <a:lumMod val="99000"/>
              </a:schemeClr>
            </a:gs>
          </a:gsLst>
          <a:lin ang="5400000" scaled="0"/>
        </a:gradFill>
        <a:ln w="9525" cap="flat" cmpd="sng" algn="ctr">
          <a:solidFill>
            <a:schemeClr val="accent2">
              <a:hueOff val="319356"/>
              <a:satOff val="-1825"/>
              <a:lumOff val="1765"/>
              <a:alphaOff val="0"/>
            </a:schemeClr>
          </a:solidFill>
          <a:prstDash val="solid"/>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27B6DFDA-687D-4A9E-BBBE-470C9974FAFA}">
      <dsp:nvSpPr>
        <dsp:cNvPr id="0" name=""/>
        <dsp:cNvSpPr/>
      </dsp:nvSpPr>
      <dsp:spPr>
        <a:xfrm>
          <a:off x="0" y="1394618"/>
          <a:ext cx="4695825" cy="13946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tr-TR" sz="2900" kern="1200"/>
            <a:t>Mevcut bir firmaya ortak olma</a:t>
          </a:r>
          <a:endParaRPr lang="en-US" sz="2900" kern="1200"/>
        </a:p>
      </dsp:txBody>
      <dsp:txXfrm>
        <a:off x="0" y="1394618"/>
        <a:ext cx="4695825" cy="1394618"/>
      </dsp:txXfrm>
    </dsp:sp>
    <dsp:sp modelId="{1C054302-42F0-41AC-9F04-4653838FF8C0}">
      <dsp:nvSpPr>
        <dsp:cNvPr id="0" name=""/>
        <dsp:cNvSpPr/>
      </dsp:nvSpPr>
      <dsp:spPr>
        <a:xfrm>
          <a:off x="0" y="2789237"/>
          <a:ext cx="4695825" cy="0"/>
        </a:xfrm>
        <a:prstGeom prst="line">
          <a:avLst/>
        </a:prstGeom>
        <a:gradFill rotWithShape="0">
          <a:gsLst>
            <a:gs pos="0">
              <a:schemeClr val="accent2">
                <a:hueOff val="638711"/>
                <a:satOff val="-3650"/>
                <a:lumOff val="3530"/>
                <a:alphaOff val="0"/>
                <a:tint val="94000"/>
                <a:satMod val="103000"/>
                <a:lumMod val="102000"/>
              </a:schemeClr>
            </a:gs>
            <a:gs pos="50000">
              <a:schemeClr val="accent2">
                <a:hueOff val="638711"/>
                <a:satOff val="-3650"/>
                <a:lumOff val="3530"/>
                <a:alphaOff val="0"/>
                <a:shade val="100000"/>
                <a:satMod val="110000"/>
                <a:lumMod val="100000"/>
              </a:schemeClr>
            </a:gs>
            <a:gs pos="100000">
              <a:schemeClr val="accent2">
                <a:hueOff val="638711"/>
                <a:satOff val="-3650"/>
                <a:lumOff val="3530"/>
                <a:alphaOff val="0"/>
                <a:shade val="78000"/>
                <a:satMod val="120000"/>
                <a:lumMod val="99000"/>
              </a:schemeClr>
            </a:gs>
          </a:gsLst>
          <a:lin ang="5400000" scaled="0"/>
        </a:gradFill>
        <a:ln w="9525" cap="flat" cmpd="sng" algn="ctr">
          <a:solidFill>
            <a:schemeClr val="accent2">
              <a:hueOff val="638711"/>
              <a:satOff val="-3650"/>
              <a:lumOff val="3530"/>
              <a:alphaOff val="0"/>
            </a:schemeClr>
          </a:solidFill>
          <a:prstDash val="solid"/>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4E0292FD-DBCD-4387-9311-D5D43C55C2DF}">
      <dsp:nvSpPr>
        <dsp:cNvPr id="0" name=""/>
        <dsp:cNvSpPr/>
      </dsp:nvSpPr>
      <dsp:spPr>
        <a:xfrm>
          <a:off x="0" y="2789237"/>
          <a:ext cx="4695825" cy="13946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tr-TR" sz="2900" kern="1200"/>
            <a:t>Yeni bir firmayı tek başına kurmak.</a:t>
          </a:r>
          <a:endParaRPr lang="en-US" sz="2900" kern="1200"/>
        </a:p>
      </dsp:txBody>
      <dsp:txXfrm>
        <a:off x="0" y="2789237"/>
        <a:ext cx="4695825" cy="1394618"/>
      </dsp:txXfrm>
    </dsp:sp>
    <dsp:sp modelId="{46C87970-B1AB-48C0-BE91-0A2A02ECD869}">
      <dsp:nvSpPr>
        <dsp:cNvPr id="0" name=""/>
        <dsp:cNvSpPr/>
      </dsp:nvSpPr>
      <dsp:spPr>
        <a:xfrm>
          <a:off x="0" y="4183856"/>
          <a:ext cx="4695825" cy="0"/>
        </a:xfrm>
        <a:prstGeom prst="line">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w="9525" cap="flat" cmpd="sng" algn="ctr">
          <a:solidFill>
            <a:schemeClr val="accent2">
              <a:hueOff val="958067"/>
              <a:satOff val="-5475"/>
              <a:lumOff val="5295"/>
              <a:alphaOff val="0"/>
            </a:schemeClr>
          </a:solidFill>
          <a:prstDash val="solid"/>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956DFEBD-D060-47AC-B2C3-2F8E10ABD908}">
      <dsp:nvSpPr>
        <dsp:cNvPr id="0" name=""/>
        <dsp:cNvSpPr/>
      </dsp:nvSpPr>
      <dsp:spPr>
        <a:xfrm>
          <a:off x="0" y="4183856"/>
          <a:ext cx="4695825" cy="13946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en-US" sz="2900" kern="1200"/>
            <a:t>Volkswagen, 70% Skoda Motors, Czech Republic (equity)</a:t>
          </a:r>
          <a:r>
            <a:rPr lang="tr-TR" sz="2900" kern="1200"/>
            <a:t>.</a:t>
          </a:r>
          <a:endParaRPr lang="en-US" sz="2900" kern="1200"/>
        </a:p>
      </dsp:txBody>
      <dsp:txXfrm>
        <a:off x="0" y="4183856"/>
        <a:ext cx="4695825" cy="1394618"/>
      </dsp:txXfrm>
    </dsp:sp>
  </dsp:spTree>
</dsp:drawing>
</file>

<file path=ppt/diagrams/drawing6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7EEBA0-BF77-4D9F-86BE-753A44EAECF4}">
      <dsp:nvSpPr>
        <dsp:cNvPr id="0" name=""/>
        <dsp:cNvSpPr/>
      </dsp:nvSpPr>
      <dsp:spPr>
        <a:xfrm>
          <a:off x="0" y="75197"/>
          <a:ext cx="4695825" cy="1769039"/>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Dünya genelinde çok sayıda farklı kültür ve yabancı dilin olması</a:t>
          </a:r>
          <a:r>
            <a:rPr lang="en-US" sz="2100" kern="1200"/>
            <a:t>, </a:t>
          </a:r>
          <a:r>
            <a:rPr lang="tr-TR" sz="2100" kern="1200"/>
            <a:t>uluslararası anlamda pazar araştırmaları yapma konusunu zorlaştırmaktadır. </a:t>
          </a:r>
          <a:endParaRPr lang="en-US" sz="2100" kern="1200"/>
        </a:p>
      </dsp:txBody>
      <dsp:txXfrm>
        <a:off x="86357" y="161554"/>
        <a:ext cx="4523111" cy="1596325"/>
      </dsp:txXfrm>
    </dsp:sp>
    <dsp:sp modelId="{1DB7B885-DFEA-4E8B-8CE3-43DF3A67DAD5}">
      <dsp:nvSpPr>
        <dsp:cNvPr id="0" name=""/>
        <dsp:cNvSpPr/>
      </dsp:nvSpPr>
      <dsp:spPr>
        <a:xfrm>
          <a:off x="0" y="1904717"/>
          <a:ext cx="4695825" cy="1769039"/>
        </a:xfrm>
        <a:prstGeom prst="roundRect">
          <a:avLst/>
        </a:prstGeom>
        <a:gradFill rotWithShape="0">
          <a:gsLst>
            <a:gs pos="0">
              <a:schemeClr val="accent2">
                <a:hueOff val="479033"/>
                <a:satOff val="-2738"/>
                <a:lumOff val="2647"/>
                <a:alphaOff val="0"/>
                <a:tint val="94000"/>
                <a:satMod val="103000"/>
                <a:lumMod val="102000"/>
              </a:schemeClr>
            </a:gs>
            <a:gs pos="50000">
              <a:schemeClr val="accent2">
                <a:hueOff val="479033"/>
                <a:satOff val="-2738"/>
                <a:lumOff val="2647"/>
                <a:alphaOff val="0"/>
                <a:shade val="100000"/>
                <a:satMod val="110000"/>
                <a:lumMod val="100000"/>
              </a:schemeClr>
            </a:gs>
            <a:gs pos="100000">
              <a:schemeClr val="accent2">
                <a:hueOff val="479033"/>
                <a:satOff val="-2738"/>
                <a:lumOff val="2647"/>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İşletme için önemli bilgileri içerebilecek yüzlerce makale, araştırma sonucu ve raporlar, faaliyette bulunulacak pazar hakkında önemli bilgiler verir. </a:t>
          </a:r>
          <a:endParaRPr lang="en-US" sz="2100" kern="1200"/>
        </a:p>
      </dsp:txBody>
      <dsp:txXfrm>
        <a:off x="86357" y="1991074"/>
        <a:ext cx="4523111" cy="1596325"/>
      </dsp:txXfrm>
    </dsp:sp>
    <dsp:sp modelId="{DDD28032-4C1D-4A12-A78C-C1B5C8FFBAB0}">
      <dsp:nvSpPr>
        <dsp:cNvPr id="0" name=""/>
        <dsp:cNvSpPr/>
      </dsp:nvSpPr>
      <dsp:spPr>
        <a:xfrm>
          <a:off x="0" y="3734237"/>
          <a:ext cx="4695825" cy="1769039"/>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Bundan dolayı da işletmeler, modern bilgi teknolojilerini de kullanarak, pazarlama kararlarında gerekli bilgiye ulaşmalıdır</a:t>
          </a:r>
          <a:r>
            <a:rPr lang="en-US" sz="2100" kern="1200"/>
            <a:t>.</a:t>
          </a:r>
        </a:p>
      </dsp:txBody>
      <dsp:txXfrm>
        <a:off x="86357" y="3820594"/>
        <a:ext cx="4523111" cy="1596325"/>
      </dsp:txXfrm>
    </dsp:sp>
  </dsp:spTree>
</dsp:drawing>
</file>

<file path=ppt/diagrams/drawing6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2F18A9-62B5-4A19-AD3B-BDCC68490419}">
      <dsp:nvSpPr>
        <dsp:cNvPr id="0" name=""/>
        <dsp:cNvSpPr/>
      </dsp:nvSpPr>
      <dsp:spPr>
        <a:xfrm>
          <a:off x="4127" y="2295809"/>
          <a:ext cx="2467142" cy="986856"/>
        </a:xfrm>
        <a:prstGeom prst="chevron">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tr-TR" sz="1000" kern="1200"/>
            <a:t>Bilgi teknolojisi, gerekli olan bilginin elde edilmesi, toplanması, dönüştürülmesi, kullanılmasını içermektedir. </a:t>
          </a:r>
          <a:endParaRPr lang="en-US" sz="1000" kern="1200"/>
        </a:p>
      </dsp:txBody>
      <dsp:txXfrm>
        <a:off x="497555" y="2295809"/>
        <a:ext cx="1480286" cy="986856"/>
      </dsp:txXfrm>
    </dsp:sp>
    <dsp:sp modelId="{25D0FA81-D53A-4FB6-B1EE-912727D77A21}">
      <dsp:nvSpPr>
        <dsp:cNvPr id="0" name=""/>
        <dsp:cNvSpPr/>
      </dsp:nvSpPr>
      <dsp:spPr>
        <a:xfrm>
          <a:off x="2224555" y="2295809"/>
          <a:ext cx="2467142" cy="986856"/>
        </a:xfrm>
        <a:prstGeom prst="chevron">
          <a:avLst/>
        </a:prstGeom>
        <a:gradFill rotWithShape="0">
          <a:gsLst>
            <a:gs pos="0">
              <a:schemeClr val="accent3">
                <a:hueOff val="0"/>
                <a:satOff val="0"/>
                <a:lumOff val="0"/>
                <a:alphaOff val="0"/>
                <a:tint val="94000"/>
                <a:satMod val="103000"/>
                <a:lumMod val="102000"/>
              </a:schemeClr>
            </a:gs>
            <a:gs pos="50000">
              <a:schemeClr val="accent3">
                <a:hueOff val="0"/>
                <a:satOff val="0"/>
                <a:lumOff val="0"/>
                <a:alphaOff val="0"/>
                <a:shade val="100000"/>
                <a:satMod val="110000"/>
                <a:lumMod val="100000"/>
              </a:schemeClr>
            </a:gs>
            <a:gs pos="100000">
              <a:schemeClr val="accent3">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tr-TR" sz="1000" kern="1200"/>
            <a:t>Yönetim Bilgi Sistemleri, firmanın faaliyetleri için gerekli bilgi akışında sürekliliği hedeflemektedir. </a:t>
          </a:r>
          <a:endParaRPr lang="en-US" sz="1000" kern="1200"/>
        </a:p>
      </dsp:txBody>
      <dsp:txXfrm>
        <a:off x="2717983" y="2295809"/>
        <a:ext cx="1480286" cy="986856"/>
      </dsp:txXfrm>
    </dsp:sp>
  </dsp:spTree>
</dsp:drawing>
</file>

<file path=ppt/diagrams/drawing6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5ECFBA-7790-43CD-BFE2-5AF484EF4679}">
      <dsp:nvSpPr>
        <dsp:cNvPr id="0" name=""/>
        <dsp:cNvSpPr/>
      </dsp:nvSpPr>
      <dsp:spPr>
        <a:xfrm>
          <a:off x="0" y="128477"/>
          <a:ext cx="4695825" cy="128934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tr-TR" sz="1900" kern="1200"/>
            <a:t>Modern pazarlama anlayışının temelinde pazarlama faaliyetlerinin müşteri istek ve ihtiyaçlarına göre tasarlanması yatmaktadır.</a:t>
          </a:r>
          <a:endParaRPr lang="en-US" sz="1900" kern="1200"/>
        </a:p>
      </dsp:txBody>
      <dsp:txXfrm>
        <a:off x="62940" y="191417"/>
        <a:ext cx="4569945" cy="1163460"/>
      </dsp:txXfrm>
    </dsp:sp>
    <dsp:sp modelId="{7660E176-8A99-4BEA-BA9F-6C9EF9DBF36D}">
      <dsp:nvSpPr>
        <dsp:cNvPr id="0" name=""/>
        <dsp:cNvSpPr/>
      </dsp:nvSpPr>
      <dsp:spPr>
        <a:xfrm>
          <a:off x="0" y="1472537"/>
          <a:ext cx="4695825" cy="1289340"/>
        </a:xfrm>
        <a:prstGeom prst="roundRect">
          <a:avLst/>
        </a:prstGeom>
        <a:gradFill rotWithShape="0">
          <a:gsLst>
            <a:gs pos="0">
              <a:schemeClr val="accent2">
                <a:hueOff val="319356"/>
                <a:satOff val="-1825"/>
                <a:lumOff val="1765"/>
                <a:alphaOff val="0"/>
                <a:tint val="94000"/>
                <a:satMod val="103000"/>
                <a:lumMod val="102000"/>
              </a:schemeClr>
            </a:gs>
            <a:gs pos="50000">
              <a:schemeClr val="accent2">
                <a:hueOff val="319356"/>
                <a:satOff val="-1825"/>
                <a:lumOff val="1765"/>
                <a:alphaOff val="0"/>
                <a:shade val="100000"/>
                <a:satMod val="110000"/>
                <a:lumMod val="100000"/>
              </a:schemeClr>
            </a:gs>
            <a:gs pos="100000">
              <a:schemeClr val="accent2">
                <a:hueOff val="319356"/>
                <a:satOff val="-1825"/>
                <a:lumOff val="176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tr-TR" sz="1900" kern="1200"/>
            <a:t>Bu da aslında yeni bir iş modelini beraberinde getirmektedir.</a:t>
          </a:r>
          <a:endParaRPr lang="en-US" sz="1900" kern="1200"/>
        </a:p>
      </dsp:txBody>
      <dsp:txXfrm>
        <a:off x="62940" y="1535477"/>
        <a:ext cx="4569945" cy="1163460"/>
      </dsp:txXfrm>
    </dsp:sp>
    <dsp:sp modelId="{ABB3AF3C-AB60-4B61-ABBE-B61E8E7EDC59}">
      <dsp:nvSpPr>
        <dsp:cNvPr id="0" name=""/>
        <dsp:cNvSpPr/>
      </dsp:nvSpPr>
      <dsp:spPr>
        <a:xfrm>
          <a:off x="0" y="2816597"/>
          <a:ext cx="4695825" cy="1289340"/>
        </a:xfrm>
        <a:prstGeom prst="roundRect">
          <a:avLst/>
        </a:prstGeom>
        <a:gradFill rotWithShape="0">
          <a:gsLst>
            <a:gs pos="0">
              <a:schemeClr val="accent2">
                <a:hueOff val="638711"/>
                <a:satOff val="-3650"/>
                <a:lumOff val="3530"/>
                <a:alphaOff val="0"/>
                <a:tint val="94000"/>
                <a:satMod val="103000"/>
                <a:lumMod val="102000"/>
              </a:schemeClr>
            </a:gs>
            <a:gs pos="50000">
              <a:schemeClr val="accent2">
                <a:hueOff val="638711"/>
                <a:satOff val="-3650"/>
                <a:lumOff val="3530"/>
                <a:alphaOff val="0"/>
                <a:shade val="100000"/>
                <a:satMod val="110000"/>
                <a:lumMod val="100000"/>
              </a:schemeClr>
            </a:gs>
            <a:gs pos="100000">
              <a:schemeClr val="accent2">
                <a:hueOff val="638711"/>
                <a:satOff val="-3650"/>
                <a:lumOff val="353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tr-TR" sz="1900" kern="1200"/>
            <a:t>Buradaki felsefe, işletme ile müşteri arasındaki karşılıklı etkileşimdir.</a:t>
          </a:r>
          <a:endParaRPr lang="en-US" sz="1900" kern="1200"/>
        </a:p>
      </dsp:txBody>
      <dsp:txXfrm>
        <a:off x="62940" y="2879537"/>
        <a:ext cx="4569945" cy="1163460"/>
      </dsp:txXfrm>
    </dsp:sp>
    <dsp:sp modelId="{078BC080-6D3B-4C6C-9814-AD27614D94AD}">
      <dsp:nvSpPr>
        <dsp:cNvPr id="0" name=""/>
        <dsp:cNvSpPr/>
      </dsp:nvSpPr>
      <dsp:spPr>
        <a:xfrm>
          <a:off x="0" y="4160657"/>
          <a:ext cx="4695825" cy="1289340"/>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tr-TR" sz="1900" kern="1200"/>
            <a:t>Tüketicilerden elde edilecek bilgi hayati önem taşımaktadır.</a:t>
          </a:r>
          <a:endParaRPr lang="en-US" sz="1900" kern="1200"/>
        </a:p>
      </dsp:txBody>
      <dsp:txXfrm>
        <a:off x="62940" y="4223597"/>
        <a:ext cx="4569945" cy="1163460"/>
      </dsp:txXfrm>
    </dsp:sp>
  </dsp:spTree>
</dsp:drawing>
</file>

<file path=ppt/diagrams/drawing6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3F8940-8E83-41DA-99B9-B4490A6BC658}">
      <dsp:nvSpPr>
        <dsp:cNvPr id="0" name=""/>
        <dsp:cNvSpPr/>
      </dsp:nvSpPr>
      <dsp:spPr>
        <a:xfrm>
          <a:off x="0" y="186435"/>
          <a:ext cx="4466744" cy="121424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Bilgi, başarılı pazarlama stratejileri geliştirebilmek ve uygulayabilmek için çok önemlidir.</a:t>
          </a:r>
          <a:endParaRPr lang="en-US" sz="1800" kern="1200"/>
        </a:p>
      </dsp:txBody>
      <dsp:txXfrm>
        <a:off x="59274" y="245709"/>
        <a:ext cx="4348196" cy="1095692"/>
      </dsp:txXfrm>
    </dsp:sp>
    <dsp:sp modelId="{86A9E5C2-1D9E-4456-B9AD-DE6A40C4119A}">
      <dsp:nvSpPr>
        <dsp:cNvPr id="0" name=""/>
        <dsp:cNvSpPr/>
      </dsp:nvSpPr>
      <dsp:spPr>
        <a:xfrm>
          <a:off x="0" y="1452516"/>
          <a:ext cx="4466744" cy="1214240"/>
        </a:xfrm>
        <a:prstGeom prst="roundRect">
          <a:avLst/>
        </a:prstGeom>
        <a:gradFill rotWithShape="0">
          <a:gsLst>
            <a:gs pos="0">
              <a:schemeClr val="accent2">
                <a:hueOff val="319356"/>
                <a:satOff val="-1825"/>
                <a:lumOff val="1765"/>
                <a:alphaOff val="0"/>
                <a:tint val="94000"/>
                <a:satMod val="103000"/>
                <a:lumMod val="102000"/>
              </a:schemeClr>
            </a:gs>
            <a:gs pos="50000">
              <a:schemeClr val="accent2">
                <a:hueOff val="319356"/>
                <a:satOff val="-1825"/>
                <a:lumOff val="1765"/>
                <a:alphaOff val="0"/>
                <a:shade val="100000"/>
                <a:satMod val="110000"/>
                <a:lumMod val="100000"/>
              </a:schemeClr>
            </a:gs>
            <a:gs pos="100000">
              <a:schemeClr val="accent2">
                <a:hueOff val="319356"/>
                <a:satOff val="-1825"/>
                <a:lumOff val="176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Pazar araştırması; pazarlama yöneticilerinin müşteri, tüketici ve diğer kişilerle iletişim kurması için gerekli bilgiyi sunmaktadır.</a:t>
          </a:r>
          <a:endParaRPr lang="en-US" sz="1800" kern="1200"/>
        </a:p>
      </dsp:txBody>
      <dsp:txXfrm>
        <a:off x="59274" y="1511790"/>
        <a:ext cx="4348196" cy="1095692"/>
      </dsp:txXfrm>
    </dsp:sp>
    <dsp:sp modelId="{D77B3013-4374-428A-9EA7-920A9646119C}">
      <dsp:nvSpPr>
        <dsp:cNvPr id="0" name=""/>
        <dsp:cNvSpPr/>
      </dsp:nvSpPr>
      <dsp:spPr>
        <a:xfrm>
          <a:off x="0" y="2718597"/>
          <a:ext cx="4466744" cy="1214240"/>
        </a:xfrm>
        <a:prstGeom prst="roundRect">
          <a:avLst/>
        </a:prstGeom>
        <a:gradFill rotWithShape="0">
          <a:gsLst>
            <a:gs pos="0">
              <a:schemeClr val="accent2">
                <a:hueOff val="638711"/>
                <a:satOff val="-3650"/>
                <a:lumOff val="3530"/>
                <a:alphaOff val="0"/>
                <a:tint val="94000"/>
                <a:satMod val="103000"/>
                <a:lumMod val="102000"/>
              </a:schemeClr>
            </a:gs>
            <a:gs pos="50000">
              <a:schemeClr val="accent2">
                <a:hueOff val="638711"/>
                <a:satOff val="-3650"/>
                <a:lumOff val="3530"/>
                <a:alphaOff val="0"/>
                <a:shade val="100000"/>
                <a:satMod val="110000"/>
                <a:lumMod val="100000"/>
              </a:schemeClr>
            </a:gs>
            <a:gs pos="100000">
              <a:schemeClr val="accent2">
                <a:hueOff val="638711"/>
                <a:satOff val="-3650"/>
                <a:lumOff val="353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Buradaki zorluk, ulusal farklılıkların tespit edilmesi için gerekli bilginin nerden ve nasıl toplanılacağıdır. </a:t>
          </a:r>
          <a:endParaRPr lang="en-US" sz="1800" kern="1200"/>
        </a:p>
      </dsp:txBody>
      <dsp:txXfrm>
        <a:off x="59274" y="2777871"/>
        <a:ext cx="4348196" cy="1095692"/>
      </dsp:txXfrm>
    </dsp:sp>
    <dsp:sp modelId="{D80FB088-5815-4025-ADD0-AA72E09FB575}">
      <dsp:nvSpPr>
        <dsp:cNvPr id="0" name=""/>
        <dsp:cNvSpPr/>
      </dsp:nvSpPr>
      <dsp:spPr>
        <a:xfrm>
          <a:off x="0" y="3984677"/>
          <a:ext cx="4466744" cy="1214240"/>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Michael Czinkota and Illka Ronkainen</a:t>
          </a:r>
          <a:r>
            <a:rPr lang="tr-TR" sz="1800" kern="1200"/>
            <a:t>, uluslararası pazar araştırmalarının kendine özgü dört noktaya dikkat etmesi gerekliliğini ifade etmektedirler. </a:t>
          </a:r>
          <a:r>
            <a:rPr lang="en-US" sz="1800" kern="1200"/>
            <a:t> </a:t>
          </a:r>
        </a:p>
      </dsp:txBody>
      <dsp:txXfrm>
        <a:off x="59274" y="4043951"/>
        <a:ext cx="4348196" cy="1095692"/>
      </dsp:txXfrm>
    </dsp:sp>
  </dsp:spTree>
</dsp:drawing>
</file>

<file path=ppt/diagrams/drawing6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0FF220-EF6E-4F84-8583-36B3B093BDA1}">
      <dsp:nvSpPr>
        <dsp:cNvPr id="0" name=""/>
        <dsp:cNvSpPr/>
      </dsp:nvSpPr>
      <dsp:spPr>
        <a:xfrm>
          <a:off x="0" y="2893"/>
          <a:ext cx="4695825" cy="983610"/>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D9B8D6B-075B-4C2C-8A7F-4778D452FE18}">
      <dsp:nvSpPr>
        <dsp:cNvPr id="0" name=""/>
        <dsp:cNvSpPr/>
      </dsp:nvSpPr>
      <dsp:spPr>
        <a:xfrm>
          <a:off x="297542" y="224206"/>
          <a:ext cx="541514" cy="54098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F90D47D-F5FA-4E5E-8049-AEC6251E4539}">
      <dsp:nvSpPr>
        <dsp:cNvPr id="0" name=""/>
        <dsp:cNvSpPr/>
      </dsp:nvSpPr>
      <dsp:spPr>
        <a:xfrm>
          <a:off x="1136599" y="2893"/>
          <a:ext cx="3035890" cy="1198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870" tIns="126870" rIns="126870" bIns="126870" numCol="1" spcCol="1270" anchor="ctr" anchorCtr="0">
          <a:noAutofit/>
        </a:bodyPr>
        <a:lstStyle/>
        <a:p>
          <a:pPr marL="0" lvl="0" indent="0" algn="l" defTabSz="622300">
            <a:lnSpc>
              <a:spcPct val="90000"/>
            </a:lnSpc>
            <a:spcBef>
              <a:spcPct val="0"/>
            </a:spcBef>
            <a:spcAft>
              <a:spcPct val="35000"/>
            </a:spcAft>
            <a:buNone/>
          </a:pPr>
          <a:r>
            <a:rPr lang="tr-TR" sz="1400" kern="1200"/>
            <a:t>İlki</a:t>
          </a:r>
          <a:r>
            <a:rPr lang="en-US" sz="1400" kern="1200"/>
            <a:t>, </a:t>
          </a:r>
          <a:r>
            <a:rPr lang="tr-TR" sz="1400" kern="1200"/>
            <a:t>araştırmacılar mutlaka, </a:t>
          </a:r>
          <a:r>
            <a:rPr lang="tr-TR" sz="1400" b="1" kern="1200"/>
            <a:t>iş yapabilmek için gerekli yeni parametrelere </a:t>
          </a:r>
          <a:r>
            <a:rPr lang="tr-TR" sz="1400" kern="1200"/>
            <a:t>hazırlanmalıdır. Farklı kurallara ve uygulamalara odaklanılmalıdır.</a:t>
          </a:r>
          <a:endParaRPr lang="en-US" sz="1400" kern="1200"/>
        </a:p>
      </dsp:txBody>
      <dsp:txXfrm>
        <a:off x="1136599" y="2893"/>
        <a:ext cx="3035890" cy="1198775"/>
      </dsp:txXfrm>
    </dsp:sp>
    <dsp:sp modelId="{5310B8A9-AE37-45D9-8BFE-362DC02DE7B6}">
      <dsp:nvSpPr>
        <dsp:cNvPr id="0" name=""/>
        <dsp:cNvSpPr/>
      </dsp:nvSpPr>
      <dsp:spPr>
        <a:xfrm>
          <a:off x="0" y="1460864"/>
          <a:ext cx="4695825" cy="983610"/>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F9864FA-60A2-4D15-BC8F-F36DF10D5350}">
      <dsp:nvSpPr>
        <dsp:cNvPr id="0" name=""/>
        <dsp:cNvSpPr/>
      </dsp:nvSpPr>
      <dsp:spPr>
        <a:xfrm>
          <a:off x="297542" y="1682176"/>
          <a:ext cx="541514" cy="54098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30E9E63-7884-43F2-AF63-B094DD6B633A}">
      <dsp:nvSpPr>
        <dsp:cNvPr id="0" name=""/>
        <dsp:cNvSpPr/>
      </dsp:nvSpPr>
      <dsp:spPr>
        <a:xfrm>
          <a:off x="1136599" y="1460864"/>
          <a:ext cx="3035890" cy="1198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870" tIns="126870" rIns="126870" bIns="126870" numCol="1" spcCol="1270" anchor="ctr" anchorCtr="0">
          <a:noAutofit/>
        </a:bodyPr>
        <a:lstStyle/>
        <a:p>
          <a:pPr marL="0" lvl="0" indent="0" algn="l" defTabSz="622300">
            <a:lnSpc>
              <a:spcPct val="90000"/>
            </a:lnSpc>
            <a:spcBef>
              <a:spcPct val="0"/>
            </a:spcBef>
            <a:spcAft>
              <a:spcPct val="35000"/>
            </a:spcAft>
            <a:buNone/>
          </a:pPr>
          <a:r>
            <a:rPr lang="tr-TR" sz="1400" kern="1200"/>
            <a:t>İkincisi, </a:t>
          </a:r>
          <a:r>
            <a:rPr lang="en-US" sz="1400" kern="1200"/>
            <a:t>“</a:t>
          </a:r>
          <a:r>
            <a:rPr lang="tr-TR" sz="1400" b="1" kern="1200"/>
            <a:t>kültürel</a:t>
          </a:r>
          <a:r>
            <a:rPr lang="en-US" sz="1400" b="1" kern="1200"/>
            <a:t> mega</a:t>
          </a:r>
          <a:r>
            <a:rPr lang="tr-TR" sz="1400" b="1" kern="1200"/>
            <a:t>şok</a:t>
          </a:r>
          <a:r>
            <a:rPr lang="en-US" sz="1400" kern="1200"/>
            <a:t>" </a:t>
          </a:r>
          <a:r>
            <a:rPr lang="tr-TR" sz="1400" kern="1200"/>
            <a:t>yaşanmaması için faaliyette bulunulan kültürün özellikleri iyi incelenmelidir</a:t>
          </a:r>
          <a:r>
            <a:rPr lang="en-US" sz="1400" kern="1200"/>
            <a:t>. </a:t>
          </a:r>
        </a:p>
      </dsp:txBody>
      <dsp:txXfrm>
        <a:off x="1136599" y="1460864"/>
        <a:ext cx="3035890" cy="1198775"/>
      </dsp:txXfrm>
    </dsp:sp>
    <dsp:sp modelId="{F7753E8F-E123-41D6-8885-845EA3D11D2C}">
      <dsp:nvSpPr>
        <dsp:cNvPr id="0" name=""/>
        <dsp:cNvSpPr/>
      </dsp:nvSpPr>
      <dsp:spPr>
        <a:xfrm>
          <a:off x="0" y="2918834"/>
          <a:ext cx="4695825" cy="983610"/>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21DDDC-D87B-4049-98F5-434EEBCD4CE1}">
      <dsp:nvSpPr>
        <dsp:cNvPr id="0" name=""/>
        <dsp:cNvSpPr/>
      </dsp:nvSpPr>
      <dsp:spPr>
        <a:xfrm>
          <a:off x="297542" y="3140147"/>
          <a:ext cx="541514" cy="54098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8555CED-E6FE-45DE-9039-43D39766A580}">
      <dsp:nvSpPr>
        <dsp:cNvPr id="0" name=""/>
        <dsp:cNvSpPr/>
      </dsp:nvSpPr>
      <dsp:spPr>
        <a:xfrm>
          <a:off x="1136599" y="2918834"/>
          <a:ext cx="3035890" cy="1198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870" tIns="126870" rIns="126870" bIns="126870" numCol="1" spcCol="1270" anchor="ctr" anchorCtr="0">
          <a:noAutofit/>
        </a:bodyPr>
        <a:lstStyle/>
        <a:p>
          <a:pPr marL="0" lvl="0" indent="0" algn="l" defTabSz="622300">
            <a:lnSpc>
              <a:spcPct val="90000"/>
            </a:lnSpc>
            <a:spcBef>
              <a:spcPct val="0"/>
            </a:spcBef>
            <a:spcAft>
              <a:spcPct val="35000"/>
            </a:spcAft>
            <a:buNone/>
          </a:pPr>
          <a:r>
            <a:rPr lang="tr-TR" sz="1400" kern="1200"/>
            <a:t>Üçüncüsü</a:t>
          </a:r>
          <a:r>
            <a:rPr lang="en-US" sz="1400" kern="1200"/>
            <a:t>, </a:t>
          </a:r>
          <a:r>
            <a:rPr lang="tr-TR" sz="1400" kern="1200"/>
            <a:t>özellikle </a:t>
          </a:r>
          <a:r>
            <a:rPr lang="tr-TR" sz="1400" b="1" kern="1200"/>
            <a:t>psikolojik etmenlerin </a:t>
          </a:r>
          <a:r>
            <a:rPr lang="tr-TR" sz="1400" kern="1200"/>
            <a:t>çok iyi bilinmesi gerekliliğidir</a:t>
          </a:r>
          <a:r>
            <a:rPr lang="en-US" sz="1400" kern="1200"/>
            <a:t>. </a:t>
          </a:r>
        </a:p>
      </dsp:txBody>
      <dsp:txXfrm>
        <a:off x="1136599" y="2918834"/>
        <a:ext cx="3035890" cy="1198775"/>
      </dsp:txXfrm>
    </dsp:sp>
    <dsp:sp modelId="{38E5D12E-F213-48BF-82D6-D3D00AB7B69F}">
      <dsp:nvSpPr>
        <dsp:cNvPr id="0" name=""/>
        <dsp:cNvSpPr/>
      </dsp:nvSpPr>
      <dsp:spPr>
        <a:xfrm>
          <a:off x="0" y="4376805"/>
          <a:ext cx="4695825" cy="983610"/>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A2EF663-7949-487A-B21D-0F6DE7FED90F}">
      <dsp:nvSpPr>
        <dsp:cNvPr id="0" name=""/>
        <dsp:cNvSpPr/>
      </dsp:nvSpPr>
      <dsp:spPr>
        <a:xfrm>
          <a:off x="297833" y="4598117"/>
          <a:ext cx="541514" cy="54098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EED1421-74CE-48A9-835B-A9D2F3F80ACA}">
      <dsp:nvSpPr>
        <dsp:cNvPr id="0" name=""/>
        <dsp:cNvSpPr/>
      </dsp:nvSpPr>
      <dsp:spPr>
        <a:xfrm>
          <a:off x="1137181" y="4376805"/>
          <a:ext cx="3035890" cy="1198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870" tIns="126870" rIns="126870" bIns="126870" numCol="1" spcCol="1270" anchor="ctr" anchorCtr="0">
          <a:noAutofit/>
        </a:bodyPr>
        <a:lstStyle/>
        <a:p>
          <a:pPr marL="0" lvl="0" indent="0" algn="l" defTabSz="622300">
            <a:lnSpc>
              <a:spcPct val="90000"/>
            </a:lnSpc>
            <a:spcBef>
              <a:spcPct val="0"/>
            </a:spcBef>
            <a:spcAft>
              <a:spcPct val="35000"/>
            </a:spcAft>
            <a:buNone/>
          </a:pPr>
          <a:r>
            <a:rPr lang="tr-TR" sz="1400" kern="1200"/>
            <a:t>Dördüncüsü, araştırmacılar, </a:t>
          </a:r>
          <a:r>
            <a:rPr lang="tr-TR" sz="1400" b="1" kern="1200"/>
            <a:t>uluslararası pazarlardaki rakiplerini </a:t>
          </a:r>
          <a:r>
            <a:rPr lang="tr-TR" sz="1400" kern="1200"/>
            <a:t>geniş tanımlamak zorundadır. Bu sadece o ülkedeki rakiplerin durumunun değil, dünya genelinde rekabet baskısını da içermelidir. </a:t>
          </a:r>
          <a:endParaRPr lang="en-US" sz="1400" kern="1200"/>
        </a:p>
      </dsp:txBody>
      <dsp:txXfrm>
        <a:off x="1137181" y="4376805"/>
        <a:ext cx="3035890" cy="1198775"/>
      </dsp:txXfrm>
    </dsp:sp>
  </dsp:spTree>
</dsp:drawing>
</file>

<file path=ppt/diagrams/drawing6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7A6ABB-0AD7-44C5-9797-8DD31661C1FD}">
      <dsp:nvSpPr>
        <dsp:cNvPr id="0" name=""/>
        <dsp:cNvSpPr/>
      </dsp:nvSpPr>
      <dsp:spPr>
        <a:xfrm>
          <a:off x="2379" y="572258"/>
          <a:ext cx="1887958" cy="113277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tr-TR" sz="1700" kern="1200"/>
            <a:t>Gerekli bilginin tanımlanması</a:t>
          </a:r>
          <a:endParaRPr lang="en-US" sz="1700" kern="1200"/>
        </a:p>
      </dsp:txBody>
      <dsp:txXfrm>
        <a:off x="2379" y="572258"/>
        <a:ext cx="1887958" cy="1132775"/>
      </dsp:txXfrm>
    </dsp:sp>
    <dsp:sp modelId="{DC333FDB-87ED-433C-A77E-F209A1C7D652}">
      <dsp:nvSpPr>
        <dsp:cNvPr id="0" name=""/>
        <dsp:cNvSpPr/>
      </dsp:nvSpPr>
      <dsp:spPr>
        <a:xfrm>
          <a:off x="2079134" y="572258"/>
          <a:ext cx="1887958" cy="1132775"/>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tr-TR" sz="1700" kern="1200"/>
            <a:t>Problemin tanımlanması</a:t>
          </a:r>
          <a:endParaRPr lang="en-US" sz="1700" kern="1200"/>
        </a:p>
      </dsp:txBody>
      <dsp:txXfrm>
        <a:off x="2079134" y="572258"/>
        <a:ext cx="1887958" cy="1132775"/>
      </dsp:txXfrm>
    </dsp:sp>
    <dsp:sp modelId="{BDECFBBC-BFB5-4B0C-B4A2-4613EA9668F6}">
      <dsp:nvSpPr>
        <dsp:cNvPr id="0" name=""/>
        <dsp:cNvSpPr/>
      </dsp:nvSpPr>
      <dsp:spPr>
        <a:xfrm>
          <a:off x="4155888" y="572258"/>
          <a:ext cx="1887958" cy="1132775"/>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tr-TR" sz="1700" kern="1200"/>
            <a:t>Birimin seçimi</a:t>
          </a:r>
          <a:endParaRPr lang="en-US" sz="1700" kern="1200"/>
        </a:p>
      </dsp:txBody>
      <dsp:txXfrm>
        <a:off x="4155888" y="572258"/>
        <a:ext cx="1887958" cy="1132775"/>
      </dsp:txXfrm>
    </dsp:sp>
    <dsp:sp modelId="{36A21328-4246-4F96-8D40-6A93139DA0D3}">
      <dsp:nvSpPr>
        <dsp:cNvPr id="0" name=""/>
        <dsp:cNvSpPr/>
      </dsp:nvSpPr>
      <dsp:spPr>
        <a:xfrm>
          <a:off x="6232642" y="572258"/>
          <a:ext cx="1887958" cy="1132775"/>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tr-TR" sz="1700" kern="1200"/>
            <a:t>Verinin varlığının değerlendirilmesi</a:t>
          </a:r>
          <a:endParaRPr lang="en-US" sz="1700" kern="1200"/>
        </a:p>
      </dsp:txBody>
      <dsp:txXfrm>
        <a:off x="6232642" y="572258"/>
        <a:ext cx="1887958" cy="1132775"/>
      </dsp:txXfrm>
    </dsp:sp>
    <dsp:sp modelId="{EA9D885B-2092-409A-A87D-E834725D4E76}">
      <dsp:nvSpPr>
        <dsp:cNvPr id="0" name=""/>
        <dsp:cNvSpPr/>
      </dsp:nvSpPr>
      <dsp:spPr>
        <a:xfrm>
          <a:off x="2379" y="1893829"/>
          <a:ext cx="1887958" cy="1132775"/>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tr-TR" sz="1700" kern="1200"/>
            <a:t>Araştırmanın değerinin belirlenmesi</a:t>
          </a:r>
          <a:endParaRPr lang="en-US" sz="1700" kern="1200"/>
        </a:p>
      </dsp:txBody>
      <dsp:txXfrm>
        <a:off x="2379" y="1893829"/>
        <a:ext cx="1887958" cy="1132775"/>
      </dsp:txXfrm>
    </dsp:sp>
    <dsp:sp modelId="{CFB93900-4B07-4E05-A225-F48C2DA0E09C}">
      <dsp:nvSpPr>
        <dsp:cNvPr id="0" name=""/>
        <dsp:cNvSpPr/>
      </dsp:nvSpPr>
      <dsp:spPr>
        <a:xfrm>
          <a:off x="2079134" y="1893829"/>
          <a:ext cx="1887958" cy="113277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tr-TR" sz="1700" kern="1200"/>
            <a:t>Araştırmanın tasarımı</a:t>
          </a:r>
          <a:endParaRPr lang="en-US" sz="1700" kern="1200"/>
        </a:p>
      </dsp:txBody>
      <dsp:txXfrm>
        <a:off x="2079134" y="1893829"/>
        <a:ext cx="1887958" cy="1132775"/>
      </dsp:txXfrm>
    </dsp:sp>
    <dsp:sp modelId="{1FC0C58D-3B22-471E-8516-B8FD3A7AE399}">
      <dsp:nvSpPr>
        <dsp:cNvPr id="0" name=""/>
        <dsp:cNvSpPr/>
      </dsp:nvSpPr>
      <dsp:spPr>
        <a:xfrm>
          <a:off x="4155888" y="1893829"/>
          <a:ext cx="1887958" cy="1132775"/>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tr-TR" sz="1700" kern="1200"/>
            <a:t>Verilerin analizi</a:t>
          </a:r>
          <a:endParaRPr lang="en-US" sz="1700" kern="1200"/>
        </a:p>
      </dsp:txBody>
      <dsp:txXfrm>
        <a:off x="4155888" y="1893829"/>
        <a:ext cx="1887958" cy="1132775"/>
      </dsp:txXfrm>
    </dsp:sp>
    <dsp:sp modelId="{AF602A03-350B-40ED-8588-2338FBA53C81}">
      <dsp:nvSpPr>
        <dsp:cNvPr id="0" name=""/>
        <dsp:cNvSpPr/>
      </dsp:nvSpPr>
      <dsp:spPr>
        <a:xfrm>
          <a:off x="6232642" y="1893829"/>
          <a:ext cx="1887958" cy="1132775"/>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tr-TR" sz="1700" kern="1200"/>
            <a:t>Bulguların sunumu</a:t>
          </a:r>
          <a:endParaRPr lang="en-US" sz="1700" kern="1200"/>
        </a:p>
      </dsp:txBody>
      <dsp:txXfrm>
        <a:off x="6232642" y="1893829"/>
        <a:ext cx="1887958" cy="1132775"/>
      </dsp:txXfrm>
    </dsp:sp>
  </dsp:spTree>
</dsp:drawing>
</file>

<file path=ppt/diagrams/drawing6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F92440-0C5F-4C2D-B4FB-1A6E36C02F0F}">
      <dsp:nvSpPr>
        <dsp:cNvPr id="0" name=""/>
        <dsp:cNvSpPr/>
      </dsp:nvSpPr>
      <dsp:spPr>
        <a:xfrm>
          <a:off x="0" y="2172104"/>
          <a:ext cx="8122981" cy="142513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tr-TR" sz="2700" kern="1200"/>
            <a:t>Bu bilgiye niçin ihtiyacım var</a:t>
          </a:r>
          <a:r>
            <a:rPr lang="en-US" sz="2700" kern="1200"/>
            <a:t>?</a:t>
          </a:r>
        </a:p>
      </dsp:txBody>
      <dsp:txXfrm>
        <a:off x="0" y="2172104"/>
        <a:ext cx="8122981" cy="1425135"/>
      </dsp:txXfrm>
    </dsp:sp>
    <dsp:sp modelId="{11E769B7-E4D8-4239-9253-680CE9F5BF4D}">
      <dsp:nvSpPr>
        <dsp:cNvPr id="0" name=""/>
        <dsp:cNvSpPr/>
      </dsp:nvSpPr>
      <dsp:spPr>
        <a:xfrm rot="10800000">
          <a:off x="0" y="1622"/>
          <a:ext cx="8122981" cy="2191858"/>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tr-TR" sz="2700" kern="1200"/>
            <a:t>İhtiyaç duyduğum bilgi ne</a:t>
          </a:r>
          <a:r>
            <a:rPr lang="en-US" sz="2700" kern="1200"/>
            <a:t>?</a:t>
          </a:r>
        </a:p>
      </dsp:txBody>
      <dsp:txXfrm rot="-10800000">
        <a:off x="0" y="1622"/>
        <a:ext cx="8122981" cy="769342"/>
      </dsp:txXfrm>
    </dsp:sp>
    <dsp:sp modelId="{5AD82E84-80C1-4197-ACED-CACA1B19F9F2}">
      <dsp:nvSpPr>
        <dsp:cNvPr id="0" name=""/>
        <dsp:cNvSpPr/>
      </dsp:nvSpPr>
      <dsp:spPr>
        <a:xfrm>
          <a:off x="0" y="770965"/>
          <a:ext cx="4061490" cy="65536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tr-TR" sz="1500" kern="1200"/>
            <a:t>Mevcut pazarlarda müşteri ihtiyaçları bilinebilir. Zaten halihazırda firmalar hizmette bulunmaktadır. </a:t>
          </a:r>
          <a:endParaRPr lang="en-US" sz="1500" kern="1200"/>
        </a:p>
      </dsp:txBody>
      <dsp:txXfrm>
        <a:off x="0" y="770965"/>
        <a:ext cx="4061490" cy="655365"/>
      </dsp:txXfrm>
    </dsp:sp>
    <dsp:sp modelId="{90452B28-83AD-4E19-B020-FDACDA08DA80}">
      <dsp:nvSpPr>
        <dsp:cNvPr id="0" name=""/>
        <dsp:cNvSpPr/>
      </dsp:nvSpPr>
      <dsp:spPr>
        <a:xfrm>
          <a:off x="4061490" y="770965"/>
          <a:ext cx="4061490" cy="65536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tr-TR" sz="1500" kern="1200"/>
            <a:t>Potansiyel pazarlarda ise bu çalışmalar oldukça önemlidir.</a:t>
          </a:r>
          <a:endParaRPr lang="en-US" sz="1500" kern="1200"/>
        </a:p>
      </dsp:txBody>
      <dsp:txXfrm>
        <a:off x="4061490" y="770965"/>
        <a:ext cx="4061490" cy="65536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9F9DD5-C2F4-422E-9AF2-AC37A3FFBED1}">
      <dsp:nvSpPr>
        <dsp:cNvPr id="0" name=""/>
        <dsp:cNvSpPr/>
      </dsp:nvSpPr>
      <dsp:spPr>
        <a:xfrm>
          <a:off x="0" y="97437"/>
          <a:ext cx="4466744" cy="2569319"/>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Bununla birlikte, açık olan bir durumda pek çok ülkede yer alan tüketicilerin farklı düşünce, konuşma, algılama ve davranışlarının da olabileceğidir. Hangi kalite göstergelerinin o ülke pazarında önemli olduğu veya hangi sosyal normların ürün tercihlerinde etkili olabileceği kesinlikle önemsenmesi gereken konulardır.</a:t>
          </a:r>
          <a:endParaRPr lang="en-US" sz="1800" kern="1200"/>
        </a:p>
      </dsp:txBody>
      <dsp:txXfrm>
        <a:off x="125424" y="222861"/>
        <a:ext cx="4215896" cy="2318471"/>
      </dsp:txXfrm>
    </dsp:sp>
    <dsp:sp modelId="{2019ECB9-F027-48E1-A932-6BEA3E839F34}">
      <dsp:nvSpPr>
        <dsp:cNvPr id="0" name=""/>
        <dsp:cNvSpPr/>
      </dsp:nvSpPr>
      <dsp:spPr>
        <a:xfrm>
          <a:off x="0" y="2718597"/>
          <a:ext cx="4466744" cy="2569319"/>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Bu gibi nedenlerden ötürü işletmelerin seçebileceği ikinci yol ise uyumlaştırmadır. Yani, o ülke pazarına göre pazarlama faaliyetlerinin kısmen veya tamamen yeniden düzenlenmesidir. Özellikle yiyecek, içecek, eğlence ve giyim sektörlerinde ihtiyaç duyulmaktadır.</a:t>
          </a:r>
          <a:endParaRPr lang="en-US" sz="1800" kern="1200"/>
        </a:p>
      </dsp:txBody>
      <dsp:txXfrm>
        <a:off x="125424" y="2844021"/>
        <a:ext cx="4215896" cy="2318471"/>
      </dsp:txXfrm>
    </dsp:sp>
  </dsp:spTree>
</dsp:drawing>
</file>

<file path=ppt/diagrams/drawing7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B25A16-8D14-42DA-A412-E0912E61707C}">
      <dsp:nvSpPr>
        <dsp:cNvPr id="0" name=""/>
        <dsp:cNvSpPr/>
      </dsp:nvSpPr>
      <dsp:spPr>
        <a:xfrm>
          <a:off x="0" y="0"/>
          <a:ext cx="6904533" cy="10796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Araştırmada cevabı araştırılan ve muhtemel işletme başarısını etkileyecek sorunun belirlenmesidir</a:t>
          </a:r>
          <a:r>
            <a:rPr lang="en-US" sz="2100" kern="1200"/>
            <a:t>. </a:t>
          </a:r>
        </a:p>
      </dsp:txBody>
      <dsp:txXfrm>
        <a:off x="31622" y="31622"/>
        <a:ext cx="5739497" cy="1016414"/>
      </dsp:txXfrm>
    </dsp:sp>
    <dsp:sp modelId="{4D32E5B0-839F-4DF1-9CF0-8C119199BFA3}">
      <dsp:nvSpPr>
        <dsp:cNvPr id="0" name=""/>
        <dsp:cNvSpPr/>
      </dsp:nvSpPr>
      <dsp:spPr>
        <a:xfrm>
          <a:off x="609223" y="1259602"/>
          <a:ext cx="6904533" cy="1079658"/>
        </a:xfrm>
        <a:prstGeom prst="roundRect">
          <a:avLst>
            <a:gd name="adj" fmla="val 10000"/>
          </a:avLst>
        </a:prstGeom>
        <a:solidFill>
          <a:schemeClr val="accent5">
            <a:hueOff val="371392"/>
            <a:satOff val="10150"/>
            <a:lumOff val="4117"/>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Türkiye’de, mevcut dağıtım politikamız başarılı olur mu?</a:t>
          </a:r>
          <a:endParaRPr lang="en-US" sz="2100" kern="1200"/>
        </a:p>
      </dsp:txBody>
      <dsp:txXfrm>
        <a:off x="640845" y="1291224"/>
        <a:ext cx="5530287" cy="1016414"/>
      </dsp:txXfrm>
    </dsp:sp>
    <dsp:sp modelId="{078431BE-C615-4461-872F-771C9EAA7238}">
      <dsp:nvSpPr>
        <dsp:cNvPr id="0" name=""/>
        <dsp:cNvSpPr/>
      </dsp:nvSpPr>
      <dsp:spPr>
        <a:xfrm>
          <a:off x="1218447" y="2519204"/>
          <a:ext cx="6904533" cy="1079658"/>
        </a:xfrm>
        <a:prstGeom prst="roundRect">
          <a:avLst>
            <a:gd name="adj" fmla="val 10000"/>
          </a:avLst>
        </a:prstGeom>
        <a:solidFill>
          <a:schemeClr val="accent5">
            <a:hueOff val="742785"/>
            <a:satOff val="20301"/>
            <a:lumOff val="8235"/>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tr-TR" sz="2100" kern="1200"/>
            <a:t>Arap coğrafyasında nasıl bir tutundurma yöntemi, ürünümüzün kaliteli algılanmasına yardımcı olur?</a:t>
          </a:r>
          <a:endParaRPr lang="en-US" sz="2100" kern="1200"/>
        </a:p>
      </dsp:txBody>
      <dsp:txXfrm>
        <a:off x="1250069" y="2550826"/>
        <a:ext cx="5530287" cy="1016414"/>
      </dsp:txXfrm>
    </dsp:sp>
    <dsp:sp modelId="{7C4A3A00-830F-4E59-B0B2-223E7B7B7AD7}">
      <dsp:nvSpPr>
        <dsp:cNvPr id="0" name=""/>
        <dsp:cNvSpPr/>
      </dsp:nvSpPr>
      <dsp:spPr>
        <a:xfrm>
          <a:off x="6202755" y="818741"/>
          <a:ext cx="701778" cy="701778"/>
        </a:xfrm>
        <a:prstGeom prst="downArrow">
          <a:avLst>
            <a:gd name="adj1" fmla="val 55000"/>
            <a:gd name="adj2" fmla="val 45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6360655" y="818741"/>
        <a:ext cx="385978" cy="528088"/>
      </dsp:txXfrm>
    </dsp:sp>
    <dsp:sp modelId="{A7653D8B-D862-4004-B976-903FE86B8A28}">
      <dsp:nvSpPr>
        <dsp:cNvPr id="0" name=""/>
        <dsp:cNvSpPr/>
      </dsp:nvSpPr>
      <dsp:spPr>
        <a:xfrm>
          <a:off x="6811979" y="2071145"/>
          <a:ext cx="701778" cy="701778"/>
        </a:xfrm>
        <a:prstGeom prst="downArrow">
          <a:avLst>
            <a:gd name="adj1" fmla="val 55000"/>
            <a:gd name="adj2" fmla="val 45000"/>
          </a:avLst>
        </a:prstGeom>
        <a:solidFill>
          <a:schemeClr val="accent5">
            <a:tint val="40000"/>
            <a:alpha val="90000"/>
            <a:hueOff val="508344"/>
            <a:satOff val="19601"/>
            <a:lumOff val="2255"/>
            <a:alphaOff val="0"/>
          </a:schemeClr>
        </a:solidFill>
        <a:ln w="127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6969879" y="2071145"/>
        <a:ext cx="385978" cy="528088"/>
      </dsp:txXfrm>
    </dsp:sp>
  </dsp:spTree>
</dsp:drawing>
</file>

<file path=ppt/diagrams/drawing7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CD5457-DCF0-47EE-9027-01FAD3B975B2}">
      <dsp:nvSpPr>
        <dsp:cNvPr id="0" name=""/>
        <dsp:cNvSpPr/>
      </dsp:nvSpPr>
      <dsp:spPr>
        <a:xfrm>
          <a:off x="0" y="459304"/>
          <a:ext cx="4466744" cy="4466744"/>
        </a:xfrm>
        <a:prstGeom prst="diamond">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D475249B-305A-4225-A6FF-3A784E42D643}">
      <dsp:nvSpPr>
        <dsp:cNvPr id="0" name=""/>
        <dsp:cNvSpPr/>
      </dsp:nvSpPr>
      <dsp:spPr>
        <a:xfrm>
          <a:off x="424340" y="883645"/>
          <a:ext cx="1742030" cy="174203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tr-TR" sz="1300" kern="1200"/>
            <a:t>Çoklu değişkenler kullanılmalı</a:t>
          </a:r>
          <a:endParaRPr lang="en-US" sz="1300" kern="1200"/>
        </a:p>
      </dsp:txBody>
      <dsp:txXfrm>
        <a:off x="509379" y="968684"/>
        <a:ext cx="1571952" cy="1571952"/>
      </dsp:txXfrm>
    </dsp:sp>
    <dsp:sp modelId="{EB3EBA09-9246-4B74-958A-3A585B6CE519}">
      <dsp:nvSpPr>
        <dsp:cNvPr id="0" name=""/>
        <dsp:cNvSpPr/>
      </dsp:nvSpPr>
      <dsp:spPr>
        <a:xfrm>
          <a:off x="2300373" y="883645"/>
          <a:ext cx="1742030" cy="1742030"/>
        </a:xfrm>
        <a:prstGeom prst="roundRect">
          <a:avLst/>
        </a:prstGeom>
        <a:gradFill rotWithShape="0">
          <a:gsLst>
            <a:gs pos="0">
              <a:schemeClr val="accent3">
                <a:hueOff val="0"/>
                <a:satOff val="0"/>
                <a:lumOff val="0"/>
                <a:alphaOff val="0"/>
                <a:tint val="94000"/>
                <a:satMod val="103000"/>
                <a:lumMod val="102000"/>
              </a:schemeClr>
            </a:gs>
            <a:gs pos="50000">
              <a:schemeClr val="accent3">
                <a:hueOff val="0"/>
                <a:satOff val="0"/>
                <a:lumOff val="0"/>
                <a:alphaOff val="0"/>
                <a:shade val="100000"/>
                <a:satMod val="110000"/>
                <a:lumMod val="100000"/>
              </a:schemeClr>
            </a:gs>
            <a:gs pos="100000">
              <a:schemeClr val="accent3">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tr-TR" sz="1300" kern="1200"/>
            <a:t>Seçilecek değişkenler, sektöre, ülkeye ve iş modeline göre olmalı</a:t>
          </a:r>
          <a:endParaRPr lang="en-US" sz="1300" kern="1200"/>
        </a:p>
      </dsp:txBody>
      <dsp:txXfrm>
        <a:off x="2385412" y="968684"/>
        <a:ext cx="1571952" cy="1571952"/>
      </dsp:txXfrm>
    </dsp:sp>
    <dsp:sp modelId="{77434154-19B5-4DB0-BA16-C69EE8A71300}">
      <dsp:nvSpPr>
        <dsp:cNvPr id="0" name=""/>
        <dsp:cNvSpPr/>
      </dsp:nvSpPr>
      <dsp:spPr>
        <a:xfrm>
          <a:off x="424340" y="2759678"/>
          <a:ext cx="1742030" cy="1742030"/>
        </a:xfrm>
        <a:prstGeom prst="roundRect">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tr-TR" sz="1300" kern="1200"/>
            <a:t>Hedeflenmeyen pazarın değerlendirilmesi yapılmamalı</a:t>
          </a:r>
          <a:endParaRPr lang="en-US" sz="1300" kern="1200"/>
        </a:p>
      </dsp:txBody>
      <dsp:txXfrm>
        <a:off x="509379" y="2844717"/>
        <a:ext cx="1571952" cy="1571952"/>
      </dsp:txXfrm>
    </dsp:sp>
    <dsp:sp modelId="{6081C7B2-19D9-4E18-AB0E-361C77DF8A2D}">
      <dsp:nvSpPr>
        <dsp:cNvPr id="0" name=""/>
        <dsp:cNvSpPr/>
      </dsp:nvSpPr>
      <dsp:spPr>
        <a:xfrm>
          <a:off x="2300373" y="2759678"/>
          <a:ext cx="1742030" cy="1742030"/>
        </a:xfrm>
        <a:prstGeom prst="roundRect">
          <a:avLst/>
        </a:prstGeom>
        <a:gradFill rotWithShape="0">
          <a:gsLst>
            <a:gs pos="0">
              <a:schemeClr val="accent5">
                <a:hueOff val="0"/>
                <a:satOff val="0"/>
                <a:lumOff val="0"/>
                <a:alphaOff val="0"/>
                <a:tint val="94000"/>
                <a:satMod val="103000"/>
                <a:lumMod val="102000"/>
              </a:schemeClr>
            </a:gs>
            <a:gs pos="50000">
              <a:schemeClr val="accent5">
                <a:hueOff val="0"/>
                <a:satOff val="0"/>
                <a:lumOff val="0"/>
                <a:alphaOff val="0"/>
                <a:shade val="100000"/>
                <a:satMod val="110000"/>
                <a:lumMod val="100000"/>
              </a:schemeClr>
            </a:gs>
            <a:gs pos="100000">
              <a:schemeClr val="accent5">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tr-TR" sz="1300" kern="1200"/>
            <a:t>Satın alma kural ve davranışlarının gözlemlenmesi, satın alma niyeti ve fiyat duyarlılıklarına göre daha önemli olabilir. </a:t>
          </a:r>
          <a:endParaRPr lang="en-US" sz="1300" kern="1200"/>
        </a:p>
      </dsp:txBody>
      <dsp:txXfrm>
        <a:off x="2385412" y="2844717"/>
        <a:ext cx="1571952" cy="1571952"/>
      </dsp:txXfrm>
    </dsp:sp>
  </dsp:spTree>
</dsp:drawing>
</file>

<file path=ppt/diagrams/drawing7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7959BF-1AD8-403E-913D-434E6138D9A5}">
      <dsp:nvSpPr>
        <dsp:cNvPr id="0" name=""/>
        <dsp:cNvSpPr/>
      </dsp:nvSpPr>
      <dsp:spPr>
        <a:xfrm>
          <a:off x="0" y="425612"/>
          <a:ext cx="4695825" cy="18364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364448" tIns="458216" rIns="364448" bIns="156464" numCol="1" spcCol="1270" anchor="t" anchorCtr="0">
          <a:noAutofit/>
        </a:bodyPr>
        <a:lstStyle/>
        <a:p>
          <a:pPr marL="228600" lvl="1" indent="-228600" algn="l" defTabSz="977900">
            <a:lnSpc>
              <a:spcPct val="90000"/>
            </a:lnSpc>
            <a:spcBef>
              <a:spcPct val="0"/>
            </a:spcBef>
            <a:spcAft>
              <a:spcPct val="15000"/>
            </a:spcAft>
            <a:buChar char="•"/>
          </a:pPr>
          <a:r>
            <a:rPr lang="tr-TR" sz="2200" kern="1200"/>
            <a:t>Büyük bir örneklemden verinin toplanması</a:t>
          </a:r>
          <a:endParaRPr lang="en-US" sz="2200" kern="1200"/>
        </a:p>
        <a:p>
          <a:pPr marL="228600" lvl="1" indent="-228600" algn="l" defTabSz="977900">
            <a:lnSpc>
              <a:spcPct val="90000"/>
            </a:lnSpc>
            <a:spcBef>
              <a:spcPct val="0"/>
            </a:spcBef>
            <a:spcAft>
              <a:spcPct val="15000"/>
            </a:spcAft>
            <a:buChar char="•"/>
          </a:pPr>
          <a:r>
            <a:rPr lang="tr-TR" sz="2200" kern="1200"/>
            <a:t>Nitel ve Nicel verilerin elde edilebilme şansı</a:t>
          </a:r>
          <a:endParaRPr lang="en-US" sz="2200" kern="1200"/>
        </a:p>
      </dsp:txBody>
      <dsp:txXfrm>
        <a:off x="0" y="425612"/>
        <a:ext cx="4695825" cy="1836450"/>
      </dsp:txXfrm>
    </dsp:sp>
    <dsp:sp modelId="{F874EE93-5219-4803-AB91-6E3AFEFD19A7}">
      <dsp:nvSpPr>
        <dsp:cNvPr id="0" name=""/>
        <dsp:cNvSpPr/>
      </dsp:nvSpPr>
      <dsp:spPr>
        <a:xfrm>
          <a:off x="234791" y="100892"/>
          <a:ext cx="3287077" cy="64944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4244" tIns="0" rIns="124244" bIns="0" numCol="1" spcCol="1270" anchor="ctr" anchorCtr="0">
          <a:noAutofit/>
        </a:bodyPr>
        <a:lstStyle/>
        <a:p>
          <a:pPr marL="0" lvl="0" indent="0" algn="l" defTabSz="977900">
            <a:lnSpc>
              <a:spcPct val="90000"/>
            </a:lnSpc>
            <a:spcBef>
              <a:spcPct val="0"/>
            </a:spcBef>
            <a:spcAft>
              <a:spcPct val="35000"/>
            </a:spcAft>
            <a:buNone/>
          </a:pPr>
          <a:r>
            <a:rPr lang="tr-TR" sz="2200" kern="1200"/>
            <a:t>Faydaları</a:t>
          </a:r>
          <a:endParaRPr lang="en-US" sz="2200" kern="1200"/>
        </a:p>
      </dsp:txBody>
      <dsp:txXfrm>
        <a:off x="266494" y="132595"/>
        <a:ext cx="3223671" cy="586034"/>
      </dsp:txXfrm>
    </dsp:sp>
    <dsp:sp modelId="{967712F9-DED0-4D26-A7FE-9310E9F95F13}">
      <dsp:nvSpPr>
        <dsp:cNvPr id="0" name=""/>
        <dsp:cNvSpPr/>
      </dsp:nvSpPr>
      <dsp:spPr>
        <a:xfrm>
          <a:off x="0" y="2705582"/>
          <a:ext cx="4695825" cy="2772000"/>
        </a:xfrm>
        <a:prstGeom prst="rect">
          <a:avLst/>
        </a:prstGeom>
        <a:solidFill>
          <a:schemeClr val="lt1">
            <a:alpha val="90000"/>
            <a:hueOff val="0"/>
            <a:satOff val="0"/>
            <a:lumOff val="0"/>
            <a:alphaOff val="0"/>
          </a:schemeClr>
        </a:solidFill>
        <a:ln w="9525" cap="flat" cmpd="sng" algn="ctr">
          <a:solidFill>
            <a:schemeClr val="accent2">
              <a:hueOff val="958067"/>
              <a:satOff val="-5475"/>
              <a:lumOff val="5295"/>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364448" tIns="458216" rIns="364448" bIns="156464" numCol="1" spcCol="1270" anchor="t" anchorCtr="0">
          <a:noAutofit/>
        </a:bodyPr>
        <a:lstStyle/>
        <a:p>
          <a:pPr marL="228600" lvl="1" indent="-228600" algn="l" defTabSz="977900">
            <a:lnSpc>
              <a:spcPct val="90000"/>
            </a:lnSpc>
            <a:spcBef>
              <a:spcPct val="0"/>
            </a:spcBef>
            <a:spcAft>
              <a:spcPct val="15000"/>
            </a:spcAft>
            <a:buChar char="•"/>
          </a:pPr>
          <a:r>
            <a:rPr lang="tr-TR" sz="2200" kern="1200"/>
            <a:t>Cevaplayıcılar, cevaplamak istemeyebilir veya dürüst olmayabilir.</a:t>
          </a:r>
          <a:endParaRPr lang="en-US" sz="2200" kern="1200"/>
        </a:p>
        <a:p>
          <a:pPr marL="228600" lvl="1" indent="-228600" algn="l" defTabSz="977900">
            <a:lnSpc>
              <a:spcPct val="90000"/>
            </a:lnSpc>
            <a:spcBef>
              <a:spcPct val="0"/>
            </a:spcBef>
            <a:spcAft>
              <a:spcPct val="15000"/>
            </a:spcAft>
            <a:buChar char="•"/>
          </a:pPr>
          <a:r>
            <a:rPr lang="tr-TR" sz="2200" kern="1200"/>
            <a:t>Çeviri zor olabilir. B</a:t>
          </a:r>
          <a:r>
            <a:rPr lang="en-US" sz="2200" kern="1200"/>
            <a:t>ack and parallel translations </a:t>
          </a:r>
          <a:r>
            <a:rPr lang="tr-TR" sz="2200" kern="1200"/>
            <a:t>yöntemi geçerlilik ve güvenilirlik için araştırmalarda kullanılır.</a:t>
          </a:r>
          <a:endParaRPr lang="en-US" sz="2200" kern="1200"/>
        </a:p>
      </dsp:txBody>
      <dsp:txXfrm>
        <a:off x="0" y="2705582"/>
        <a:ext cx="4695825" cy="2772000"/>
      </dsp:txXfrm>
    </dsp:sp>
    <dsp:sp modelId="{A38E431F-1882-421C-A7D7-1FDCD1D951F8}">
      <dsp:nvSpPr>
        <dsp:cNvPr id="0" name=""/>
        <dsp:cNvSpPr/>
      </dsp:nvSpPr>
      <dsp:spPr>
        <a:xfrm>
          <a:off x="234791" y="2380862"/>
          <a:ext cx="3287077" cy="649440"/>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4244" tIns="0" rIns="124244" bIns="0" numCol="1" spcCol="1270" anchor="ctr" anchorCtr="0">
          <a:noAutofit/>
        </a:bodyPr>
        <a:lstStyle/>
        <a:p>
          <a:pPr marL="0" lvl="0" indent="0" algn="l" defTabSz="977900">
            <a:lnSpc>
              <a:spcPct val="90000"/>
            </a:lnSpc>
            <a:spcBef>
              <a:spcPct val="0"/>
            </a:spcBef>
            <a:spcAft>
              <a:spcPct val="35000"/>
            </a:spcAft>
            <a:buNone/>
          </a:pPr>
          <a:r>
            <a:rPr lang="tr-TR" sz="2200" kern="1200"/>
            <a:t>Önemli Noktalar</a:t>
          </a:r>
          <a:endParaRPr lang="en-US" sz="2200" kern="1200"/>
        </a:p>
      </dsp:txBody>
      <dsp:txXfrm>
        <a:off x="266494" y="2412565"/>
        <a:ext cx="3223671" cy="586034"/>
      </dsp:txXfrm>
    </dsp:sp>
  </dsp:spTree>
</dsp:drawing>
</file>

<file path=ppt/diagrams/drawing7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F66030-8EA6-4BEF-9ACB-2514330DD921}">
      <dsp:nvSpPr>
        <dsp:cNvPr id="0" name=""/>
        <dsp:cNvSpPr/>
      </dsp:nvSpPr>
      <dsp:spPr>
        <a:xfrm>
          <a:off x="1452168" y="166928"/>
          <a:ext cx="1058062" cy="105806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DDCAB5B-B47A-4F35-9EAD-921840BD45BD}">
      <dsp:nvSpPr>
        <dsp:cNvPr id="0" name=""/>
        <dsp:cNvSpPr/>
      </dsp:nvSpPr>
      <dsp:spPr>
        <a:xfrm>
          <a:off x="805574" y="1538793"/>
          <a:ext cx="2351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tr-TR" sz="1400" kern="1200"/>
            <a:t>Raporda, 1. adımda ifade edilen araştırma problemine cevap aranmaktadır.</a:t>
          </a:r>
          <a:endParaRPr lang="en-US" sz="1400" kern="1200"/>
        </a:p>
      </dsp:txBody>
      <dsp:txXfrm>
        <a:off x="805574" y="1538793"/>
        <a:ext cx="2351250" cy="720000"/>
      </dsp:txXfrm>
    </dsp:sp>
    <dsp:sp modelId="{21A6E3CF-7F6A-46D7-910E-2E7110729A90}">
      <dsp:nvSpPr>
        <dsp:cNvPr id="0" name=""/>
        <dsp:cNvSpPr/>
      </dsp:nvSpPr>
      <dsp:spPr>
        <a:xfrm>
          <a:off x="1452168" y="2846606"/>
          <a:ext cx="1058062" cy="105806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CCB000D-C471-41BC-BA9C-50E5F6B2FE2B}">
      <dsp:nvSpPr>
        <dsp:cNvPr id="0" name=""/>
        <dsp:cNvSpPr/>
      </dsp:nvSpPr>
      <dsp:spPr>
        <a:xfrm>
          <a:off x="805574" y="4218471"/>
          <a:ext cx="2351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tr-TR" sz="1400" kern="1200"/>
            <a:t>Yöneticiler için mutlaka kısa özet yer almalıdır.</a:t>
          </a:r>
          <a:endParaRPr lang="en-US" sz="1400" kern="1200"/>
        </a:p>
      </dsp:txBody>
      <dsp:txXfrm>
        <a:off x="805574" y="4218471"/>
        <a:ext cx="2351250" cy="720000"/>
      </dsp:txXfrm>
    </dsp:sp>
  </dsp:spTree>
</dsp:drawing>
</file>

<file path=ppt/diagrams/drawing7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A7599D-E632-4ED8-B549-2C6A47715F64}">
      <dsp:nvSpPr>
        <dsp:cNvPr id="0" name=""/>
        <dsp:cNvSpPr/>
      </dsp:nvSpPr>
      <dsp:spPr>
        <a:xfrm>
          <a:off x="3620128" y="504"/>
          <a:ext cx="1876279" cy="1876279"/>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56896" numCol="1" spcCol="1270" anchor="ctr" anchorCtr="0">
          <a:noAutofit/>
        </a:bodyPr>
        <a:lstStyle/>
        <a:p>
          <a:pPr marL="0" lvl="0" indent="0" algn="ctr" defTabSz="355600">
            <a:lnSpc>
              <a:spcPct val="90000"/>
            </a:lnSpc>
            <a:spcBef>
              <a:spcPct val="0"/>
            </a:spcBef>
            <a:spcAft>
              <a:spcPct val="35000"/>
            </a:spcAft>
            <a:buNone/>
          </a:pPr>
          <a:r>
            <a:rPr lang="tr-TR" sz="800" kern="1200"/>
            <a:t>Pazar bölümlendirme, hedef pazarın seçimi ve konumlandırma</a:t>
          </a:r>
          <a:endParaRPr lang="en-US" sz="800" kern="1200"/>
        </a:p>
      </dsp:txBody>
      <dsp:txXfrm>
        <a:off x="4089198" y="504"/>
        <a:ext cx="938139" cy="1547930"/>
      </dsp:txXfrm>
    </dsp:sp>
    <dsp:sp modelId="{79882DC8-C870-4E5D-B3C7-80E51FBA3088}">
      <dsp:nvSpPr>
        <dsp:cNvPr id="0" name=""/>
        <dsp:cNvSpPr/>
      </dsp:nvSpPr>
      <dsp:spPr>
        <a:xfrm rot="4320000">
          <a:off x="5193048" y="1143297"/>
          <a:ext cx="1876279" cy="1876279"/>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56896" numCol="1" spcCol="1270" anchor="ctr" anchorCtr="0">
          <a:noAutofit/>
        </a:bodyPr>
        <a:lstStyle/>
        <a:p>
          <a:pPr marL="0" lvl="0" indent="0" algn="ctr" defTabSz="355600">
            <a:lnSpc>
              <a:spcPct val="90000"/>
            </a:lnSpc>
            <a:spcBef>
              <a:spcPct val="0"/>
            </a:spcBef>
            <a:spcAft>
              <a:spcPct val="35000"/>
            </a:spcAft>
            <a:buNone/>
          </a:pPr>
          <a:r>
            <a:rPr lang="tr-TR" sz="800" kern="1200"/>
            <a:t>Ürün/marka geliştirme</a:t>
          </a:r>
          <a:endParaRPr lang="en-US" sz="800" kern="1200"/>
        </a:p>
      </dsp:txBody>
      <dsp:txXfrm rot="-5400000">
        <a:off x="5513362" y="1561634"/>
        <a:ext cx="1547930" cy="938139"/>
      </dsp:txXfrm>
    </dsp:sp>
    <dsp:sp modelId="{8EF2E633-F9A5-4735-A46E-D65A5C8689CF}">
      <dsp:nvSpPr>
        <dsp:cNvPr id="0" name=""/>
        <dsp:cNvSpPr/>
      </dsp:nvSpPr>
      <dsp:spPr>
        <a:xfrm rot="8640000">
          <a:off x="4592246" y="2992376"/>
          <a:ext cx="1876279" cy="1876279"/>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56896" numCol="1" spcCol="1270" anchor="ctr" anchorCtr="0">
          <a:noAutofit/>
        </a:bodyPr>
        <a:lstStyle/>
        <a:p>
          <a:pPr marL="0" lvl="0" indent="0" algn="ctr" defTabSz="355600">
            <a:lnSpc>
              <a:spcPct val="90000"/>
            </a:lnSpc>
            <a:spcBef>
              <a:spcPct val="0"/>
            </a:spcBef>
            <a:spcAft>
              <a:spcPct val="35000"/>
            </a:spcAft>
            <a:buNone/>
          </a:pPr>
          <a:r>
            <a:rPr lang="tr-TR" sz="800" kern="1200"/>
            <a:t>Fiyatlandırma</a:t>
          </a:r>
          <a:endParaRPr lang="en-US" sz="800" kern="1200"/>
        </a:p>
      </dsp:txBody>
      <dsp:txXfrm rot="10800000">
        <a:off x="5157815" y="3289370"/>
        <a:ext cx="938139" cy="1547930"/>
      </dsp:txXfrm>
    </dsp:sp>
    <dsp:sp modelId="{72085A41-FF73-42E1-88FE-84BCFA3D9E95}">
      <dsp:nvSpPr>
        <dsp:cNvPr id="0" name=""/>
        <dsp:cNvSpPr/>
      </dsp:nvSpPr>
      <dsp:spPr>
        <a:xfrm rot="12960000">
          <a:off x="2648010" y="2992376"/>
          <a:ext cx="1876279" cy="1876279"/>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56896" numCol="1" spcCol="1270" anchor="ctr" anchorCtr="0">
          <a:noAutofit/>
        </a:bodyPr>
        <a:lstStyle/>
        <a:p>
          <a:pPr marL="0" lvl="0" indent="0" algn="ctr" defTabSz="355600">
            <a:lnSpc>
              <a:spcPct val="90000"/>
            </a:lnSpc>
            <a:spcBef>
              <a:spcPct val="0"/>
            </a:spcBef>
            <a:spcAft>
              <a:spcPct val="35000"/>
            </a:spcAft>
            <a:buNone/>
          </a:pPr>
          <a:r>
            <a:rPr lang="tr-TR" sz="800" kern="1200"/>
            <a:t>Tutundurma</a:t>
          </a:r>
          <a:endParaRPr lang="en-US" sz="800" kern="1200"/>
        </a:p>
      </dsp:txBody>
      <dsp:txXfrm rot="10800000">
        <a:off x="3020581" y="3289370"/>
        <a:ext cx="938139" cy="1547930"/>
      </dsp:txXfrm>
    </dsp:sp>
    <dsp:sp modelId="{45CDAA76-6919-4F59-9DB8-41E4DD4B3731}">
      <dsp:nvSpPr>
        <dsp:cNvPr id="0" name=""/>
        <dsp:cNvSpPr/>
      </dsp:nvSpPr>
      <dsp:spPr>
        <a:xfrm rot="17280000">
          <a:off x="2047208" y="1143297"/>
          <a:ext cx="1876279" cy="1876279"/>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56896" numCol="1" spcCol="1270" anchor="ctr" anchorCtr="0">
          <a:noAutofit/>
        </a:bodyPr>
        <a:lstStyle/>
        <a:p>
          <a:pPr marL="0" lvl="0" indent="0" algn="ctr" defTabSz="355600">
            <a:lnSpc>
              <a:spcPct val="90000"/>
            </a:lnSpc>
            <a:spcBef>
              <a:spcPct val="0"/>
            </a:spcBef>
            <a:spcAft>
              <a:spcPct val="35000"/>
            </a:spcAft>
            <a:buNone/>
          </a:pPr>
          <a:r>
            <a:rPr lang="tr-TR" sz="800" kern="1200"/>
            <a:t>Dağıtım</a:t>
          </a:r>
          <a:endParaRPr lang="en-US" sz="800" kern="1200"/>
        </a:p>
      </dsp:txBody>
      <dsp:txXfrm rot="5400000">
        <a:off x="2055244" y="1561634"/>
        <a:ext cx="1547930" cy="938139"/>
      </dsp:txXfrm>
    </dsp:sp>
  </dsp:spTree>
</dsp:drawing>
</file>

<file path=ppt/diagrams/drawing7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4436A-AED5-488F-A35A-8C86C6133FC8}">
      <dsp:nvSpPr>
        <dsp:cNvPr id="0" name=""/>
        <dsp:cNvSpPr/>
      </dsp:nvSpPr>
      <dsp:spPr>
        <a:xfrm>
          <a:off x="0" y="116414"/>
          <a:ext cx="4695825" cy="1747321"/>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Pazar bölümlendirme; Ortak özelliklerine göre müşteri ya da ülke gruplarının tanımlanması ve kategorize edilmesidir. </a:t>
          </a:r>
          <a:endParaRPr lang="en-US" sz="1800" kern="1200"/>
        </a:p>
      </dsp:txBody>
      <dsp:txXfrm>
        <a:off x="85297" y="201711"/>
        <a:ext cx="4525231" cy="1576727"/>
      </dsp:txXfrm>
    </dsp:sp>
    <dsp:sp modelId="{7F8418C5-E912-4B47-9FD8-A5D20AA5A24A}">
      <dsp:nvSpPr>
        <dsp:cNvPr id="0" name=""/>
        <dsp:cNvSpPr/>
      </dsp:nvSpPr>
      <dsp:spPr>
        <a:xfrm>
          <a:off x="0" y="1915576"/>
          <a:ext cx="4695825" cy="1747321"/>
        </a:xfrm>
        <a:prstGeom prst="roundRect">
          <a:avLst/>
        </a:prstGeom>
        <a:gradFill rotWithShape="0">
          <a:gsLst>
            <a:gs pos="0">
              <a:schemeClr val="accent2">
                <a:hueOff val="479033"/>
                <a:satOff val="-2738"/>
                <a:lumOff val="2647"/>
                <a:alphaOff val="0"/>
                <a:tint val="94000"/>
                <a:satMod val="103000"/>
                <a:lumMod val="102000"/>
              </a:schemeClr>
            </a:gs>
            <a:gs pos="50000">
              <a:schemeClr val="accent2">
                <a:hueOff val="479033"/>
                <a:satOff val="-2738"/>
                <a:lumOff val="2647"/>
                <a:alphaOff val="0"/>
                <a:shade val="100000"/>
                <a:satMod val="110000"/>
                <a:lumMod val="100000"/>
              </a:schemeClr>
            </a:gs>
            <a:gs pos="100000">
              <a:schemeClr val="accent2">
                <a:hueOff val="479033"/>
                <a:satOff val="-2738"/>
                <a:lumOff val="2647"/>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Hedef Pazar; Ülke, bölge ya da insanlar üzerinde bölümlerin değerlendirilmesi ve pazarlama çabalarının buna göre tasarımını kapsar. En etkin, verimli ve karlı şekilde ulaşılabilecek bölümlere odaklanılır. </a:t>
          </a:r>
          <a:endParaRPr lang="en-US" sz="1800" kern="1200"/>
        </a:p>
      </dsp:txBody>
      <dsp:txXfrm>
        <a:off x="85297" y="2000873"/>
        <a:ext cx="4525231" cy="1576727"/>
      </dsp:txXfrm>
    </dsp:sp>
    <dsp:sp modelId="{8293DE7C-82EF-4119-912C-992A7DA6AC77}">
      <dsp:nvSpPr>
        <dsp:cNvPr id="0" name=""/>
        <dsp:cNvSpPr/>
      </dsp:nvSpPr>
      <dsp:spPr>
        <a:xfrm>
          <a:off x="0" y="3714738"/>
          <a:ext cx="4695825" cy="1747321"/>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tr-TR" sz="1800" kern="1200"/>
            <a:t>Konumlandırma ise hedef pazarın zihninde, ürünün ya da markanın farklılaşmasını içermektedir. </a:t>
          </a:r>
          <a:endParaRPr lang="en-US" sz="1800" kern="1200"/>
        </a:p>
      </dsp:txBody>
      <dsp:txXfrm>
        <a:off x="85297" y="3800035"/>
        <a:ext cx="4525231" cy="1576727"/>
      </dsp:txXfrm>
    </dsp:sp>
  </dsp:spTree>
</dsp:drawing>
</file>

<file path=ppt/diagrams/drawing7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E4E76C-B8E0-4193-966A-EAD234115D5F}">
      <dsp:nvSpPr>
        <dsp:cNvPr id="0" name=""/>
        <dsp:cNvSpPr/>
      </dsp:nvSpPr>
      <dsp:spPr>
        <a:xfrm>
          <a:off x="0" y="30667"/>
          <a:ext cx="9036496" cy="10424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tr-TR" sz="2700" kern="1200"/>
            <a:t>Batı ülkelerinde yaşlı nüfus, gelişmekte olan ülkelerde ise çalışan kesim giderek büyüyen pazarlardır. </a:t>
          </a:r>
          <a:endParaRPr lang="en-US" sz="2700" kern="1200"/>
        </a:p>
      </dsp:txBody>
      <dsp:txXfrm>
        <a:off x="50889" y="81556"/>
        <a:ext cx="8934718" cy="940692"/>
      </dsp:txXfrm>
    </dsp:sp>
    <dsp:sp modelId="{C4CC9D62-3B83-47E7-9C55-250E1CC057C0}">
      <dsp:nvSpPr>
        <dsp:cNvPr id="0" name=""/>
        <dsp:cNvSpPr/>
      </dsp:nvSpPr>
      <dsp:spPr>
        <a:xfrm>
          <a:off x="0" y="1150898"/>
          <a:ext cx="9036496" cy="10424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tr-TR" sz="2700" kern="1200"/>
            <a:t>Asya, 16 yaşın altında </a:t>
          </a:r>
          <a:r>
            <a:rPr lang="en-US" sz="2700" kern="1200"/>
            <a:t>500 m</a:t>
          </a:r>
          <a:r>
            <a:rPr lang="tr-TR" sz="2700" kern="1200"/>
            <a:t>ilyon tüketiciye ev sahipliği yapmaktadır.</a:t>
          </a:r>
          <a:endParaRPr lang="en-US" sz="2700" kern="1200"/>
        </a:p>
      </dsp:txBody>
      <dsp:txXfrm>
        <a:off x="50889" y="1201787"/>
        <a:ext cx="8934718" cy="940692"/>
      </dsp:txXfrm>
    </dsp:sp>
    <dsp:sp modelId="{F44C31D2-7298-4D72-AE14-2AD067A56A02}">
      <dsp:nvSpPr>
        <dsp:cNvPr id="0" name=""/>
        <dsp:cNvSpPr/>
      </dsp:nvSpPr>
      <dsp:spPr>
        <a:xfrm>
          <a:off x="0" y="2271128"/>
          <a:ext cx="9036496" cy="10424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tr-TR" sz="2700" kern="1200"/>
            <a:t>2025’e kadar Japon nüfusunun yarısı 50 yaş ve üzerinde olacaktır. </a:t>
          </a:r>
          <a:endParaRPr lang="en-US" sz="2700" kern="1200"/>
        </a:p>
      </dsp:txBody>
      <dsp:txXfrm>
        <a:off x="50889" y="2322017"/>
        <a:ext cx="8934718" cy="940692"/>
      </dsp:txXfrm>
    </dsp:sp>
    <dsp:sp modelId="{613CB9D5-C224-4CBE-82A1-7D6CC119AB8E}">
      <dsp:nvSpPr>
        <dsp:cNvPr id="0" name=""/>
        <dsp:cNvSpPr/>
      </dsp:nvSpPr>
      <dsp:spPr>
        <a:xfrm>
          <a:off x="0" y="3391358"/>
          <a:ext cx="9036496" cy="10424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tr-TR" sz="2700" kern="1200"/>
            <a:t>Amerika'nın üç temel etnik grubu; </a:t>
          </a:r>
          <a:r>
            <a:rPr lang="en-US" sz="2700" kern="1200"/>
            <a:t>African/Black Americans, Hispanic Americans, and Asian Americans</a:t>
          </a:r>
          <a:r>
            <a:rPr lang="tr-TR" sz="2700" kern="1200"/>
            <a:t>.</a:t>
          </a:r>
          <a:endParaRPr lang="en-US" sz="2700" kern="1200"/>
        </a:p>
      </dsp:txBody>
      <dsp:txXfrm>
        <a:off x="50889" y="3442247"/>
        <a:ext cx="8934718" cy="940692"/>
      </dsp:txXfrm>
    </dsp:sp>
  </dsp:spTree>
</dsp:drawing>
</file>

<file path=ppt/diagrams/drawing7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540D09-5745-457A-A060-66759EC61EDF}">
      <dsp:nvSpPr>
        <dsp:cNvPr id="0" name=""/>
        <dsp:cNvSpPr/>
      </dsp:nvSpPr>
      <dsp:spPr>
        <a:xfrm>
          <a:off x="0" y="0"/>
          <a:ext cx="6904533" cy="10796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Demografik değişimler, firmalar için fırsatlar yaratmaktadır. Fransa’da </a:t>
          </a:r>
          <a:r>
            <a:rPr lang="en-US" sz="1600" kern="1200"/>
            <a:t>Marcel Fournier and Louis Defforey </a:t>
          </a:r>
          <a:r>
            <a:rPr lang="tr-TR" sz="1600" kern="1200"/>
            <a:t>adlı iki girişimci, </a:t>
          </a:r>
          <a:r>
            <a:rPr lang="en-US" sz="1600" kern="1200"/>
            <a:t>Carrefour</a:t>
          </a:r>
          <a:r>
            <a:rPr lang="tr-TR" sz="1600" kern="1200"/>
            <a:t> firmasını kurdular. </a:t>
          </a:r>
          <a:endParaRPr lang="en-US" sz="1600" kern="1200"/>
        </a:p>
      </dsp:txBody>
      <dsp:txXfrm>
        <a:off x="31622" y="31622"/>
        <a:ext cx="5739497" cy="1016414"/>
      </dsp:txXfrm>
    </dsp:sp>
    <dsp:sp modelId="{D97CD0E3-D9CE-4A47-890A-F55D06B26A8B}">
      <dsp:nvSpPr>
        <dsp:cNvPr id="0" name=""/>
        <dsp:cNvSpPr/>
      </dsp:nvSpPr>
      <dsp:spPr>
        <a:xfrm>
          <a:off x="609223" y="1259602"/>
          <a:ext cx="6904533" cy="1079658"/>
        </a:xfrm>
        <a:prstGeom prst="roundRect">
          <a:avLst>
            <a:gd name="adj" fmla="val 10000"/>
          </a:avLst>
        </a:prstGeom>
        <a:solidFill>
          <a:schemeClr val="accent5">
            <a:hueOff val="371392"/>
            <a:satOff val="10150"/>
            <a:lumOff val="4117"/>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Fransız halkı geleneksel olarak mahalle bakkalları, manavları gibi ayrı yapılarla alış-verişlerini gerçekleştiriyorlardı. </a:t>
          </a:r>
          <a:endParaRPr lang="en-US" sz="1600" kern="1200"/>
        </a:p>
      </dsp:txBody>
      <dsp:txXfrm>
        <a:off x="640845" y="1291224"/>
        <a:ext cx="5530287" cy="1016414"/>
      </dsp:txXfrm>
    </dsp:sp>
    <dsp:sp modelId="{CF6D76C0-6E79-462C-9D65-782A117A4125}">
      <dsp:nvSpPr>
        <dsp:cNvPr id="0" name=""/>
        <dsp:cNvSpPr/>
      </dsp:nvSpPr>
      <dsp:spPr>
        <a:xfrm>
          <a:off x="1218447" y="2519204"/>
          <a:ext cx="6904533" cy="1079658"/>
        </a:xfrm>
        <a:prstGeom prst="roundRect">
          <a:avLst>
            <a:gd name="adj" fmla="val 10000"/>
          </a:avLst>
        </a:prstGeom>
        <a:solidFill>
          <a:schemeClr val="accent5">
            <a:hueOff val="742785"/>
            <a:satOff val="20301"/>
            <a:lumOff val="8235"/>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Bununla birlikte, kadınların işgücüne katılmaları, zaman baskısı Fransız toplumunu ve onların tüketim alışkanlıklarını değiştirdi. Bugün </a:t>
          </a:r>
          <a:r>
            <a:rPr lang="en-US" sz="1600" kern="1200"/>
            <a:t>$124 </a:t>
          </a:r>
          <a:r>
            <a:rPr lang="tr-TR" sz="1600" kern="1200"/>
            <a:t>milyar dolar satış hacmine sahip bir firma haline geldi.</a:t>
          </a:r>
          <a:endParaRPr lang="en-US" sz="1600" kern="1200"/>
        </a:p>
      </dsp:txBody>
      <dsp:txXfrm>
        <a:off x="1250069" y="2550826"/>
        <a:ext cx="5530287" cy="1016414"/>
      </dsp:txXfrm>
    </dsp:sp>
    <dsp:sp modelId="{4503E6FD-79D9-47CD-A9D5-47EDB2297D67}">
      <dsp:nvSpPr>
        <dsp:cNvPr id="0" name=""/>
        <dsp:cNvSpPr/>
      </dsp:nvSpPr>
      <dsp:spPr>
        <a:xfrm>
          <a:off x="6202755" y="818741"/>
          <a:ext cx="701778" cy="701778"/>
        </a:xfrm>
        <a:prstGeom prst="downArrow">
          <a:avLst>
            <a:gd name="adj1" fmla="val 55000"/>
            <a:gd name="adj2" fmla="val 45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6360655" y="818741"/>
        <a:ext cx="385978" cy="528088"/>
      </dsp:txXfrm>
    </dsp:sp>
    <dsp:sp modelId="{1CBD0B5B-336A-4DBD-A993-0382E69937EB}">
      <dsp:nvSpPr>
        <dsp:cNvPr id="0" name=""/>
        <dsp:cNvSpPr/>
      </dsp:nvSpPr>
      <dsp:spPr>
        <a:xfrm>
          <a:off x="6811979" y="2071145"/>
          <a:ext cx="701778" cy="701778"/>
        </a:xfrm>
        <a:prstGeom prst="downArrow">
          <a:avLst>
            <a:gd name="adj1" fmla="val 55000"/>
            <a:gd name="adj2" fmla="val 45000"/>
          </a:avLst>
        </a:prstGeom>
        <a:solidFill>
          <a:schemeClr val="accent5">
            <a:tint val="40000"/>
            <a:alpha val="90000"/>
            <a:hueOff val="508344"/>
            <a:satOff val="19601"/>
            <a:lumOff val="2255"/>
            <a:alphaOff val="0"/>
          </a:schemeClr>
        </a:solidFill>
        <a:ln w="127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6969879" y="2071145"/>
        <a:ext cx="385978" cy="528088"/>
      </dsp:txXfrm>
    </dsp:sp>
  </dsp:spTree>
</dsp:drawing>
</file>

<file path=ppt/diagrams/drawing7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46BED3-973F-4ADE-B930-AD0CD3E20B69}">
      <dsp:nvSpPr>
        <dsp:cNvPr id="0" name=""/>
        <dsp:cNvSpPr/>
      </dsp:nvSpPr>
      <dsp:spPr>
        <a:xfrm>
          <a:off x="0" y="291636"/>
          <a:ext cx="4695825" cy="1618987"/>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tr-TR" sz="2400" kern="1200"/>
            <a:t>Global gençler; 12 ila 19 yaş arasındaki genç nüfus. (1,3 milyar)</a:t>
          </a:r>
          <a:endParaRPr lang="en-US" sz="2400" kern="1200"/>
        </a:p>
      </dsp:txBody>
      <dsp:txXfrm>
        <a:off x="79032" y="370668"/>
        <a:ext cx="4537761" cy="1460923"/>
      </dsp:txXfrm>
    </dsp:sp>
    <dsp:sp modelId="{196C84EF-2831-4948-B3F9-ED674AC3AA2B}">
      <dsp:nvSpPr>
        <dsp:cNvPr id="0" name=""/>
        <dsp:cNvSpPr/>
      </dsp:nvSpPr>
      <dsp:spPr>
        <a:xfrm>
          <a:off x="0" y="1979743"/>
          <a:ext cx="4695825" cy="1618987"/>
        </a:xfrm>
        <a:prstGeom prst="roundRect">
          <a:avLst/>
        </a:prstGeom>
        <a:gradFill rotWithShape="0">
          <a:gsLst>
            <a:gs pos="0">
              <a:schemeClr val="accent2">
                <a:hueOff val="479033"/>
                <a:satOff val="-2738"/>
                <a:lumOff val="2647"/>
                <a:alphaOff val="0"/>
                <a:tint val="94000"/>
                <a:satMod val="103000"/>
                <a:lumMod val="102000"/>
              </a:schemeClr>
            </a:gs>
            <a:gs pos="50000">
              <a:schemeClr val="accent2">
                <a:hueOff val="479033"/>
                <a:satOff val="-2738"/>
                <a:lumOff val="2647"/>
                <a:alphaOff val="0"/>
                <a:shade val="100000"/>
                <a:satMod val="110000"/>
                <a:lumMod val="100000"/>
              </a:schemeClr>
            </a:gs>
            <a:gs pos="100000">
              <a:schemeClr val="accent2">
                <a:hueOff val="479033"/>
                <a:satOff val="-2738"/>
                <a:lumOff val="2647"/>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tr-TR" sz="2400" kern="1200"/>
            <a:t>Tesadüfi olarak dünyanın farklı yerlerinden seçilen gençlerin, pek çok ortak zevk ve tercihlerinin olduğu görülebilir. </a:t>
          </a:r>
          <a:endParaRPr lang="en-US" sz="2400" kern="1200"/>
        </a:p>
      </dsp:txBody>
      <dsp:txXfrm>
        <a:off x="79032" y="2058775"/>
        <a:ext cx="4537761" cy="1460923"/>
      </dsp:txXfrm>
    </dsp:sp>
    <dsp:sp modelId="{584B7FC7-868B-4702-8806-EE401E3E03C3}">
      <dsp:nvSpPr>
        <dsp:cNvPr id="0" name=""/>
        <dsp:cNvSpPr/>
      </dsp:nvSpPr>
      <dsp:spPr>
        <a:xfrm>
          <a:off x="0" y="3667851"/>
          <a:ext cx="4695825" cy="1618987"/>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t>Global </a:t>
          </a:r>
          <a:r>
            <a:rPr lang="tr-TR" sz="2400" kern="1200"/>
            <a:t>elitler; seyahat etmeyi seven, zevkine düşkün ve belli bir gelir seviyesinin üzerindeki kişilerdir.</a:t>
          </a:r>
          <a:endParaRPr lang="en-US" sz="2400" kern="1200"/>
        </a:p>
      </dsp:txBody>
      <dsp:txXfrm>
        <a:off x="79032" y="3746883"/>
        <a:ext cx="4537761" cy="1460923"/>
      </dsp:txXfrm>
    </dsp:sp>
  </dsp:spTree>
</dsp:drawing>
</file>

<file path=ppt/diagrams/drawing7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8A9827-6479-4DEF-A3C6-01444E9FA1F5}">
      <dsp:nvSpPr>
        <dsp:cNvPr id="0" name=""/>
        <dsp:cNvSpPr/>
      </dsp:nvSpPr>
      <dsp:spPr>
        <a:xfrm>
          <a:off x="0" y="0"/>
          <a:ext cx="3796732" cy="1615606"/>
        </a:xfrm>
        <a:prstGeom prst="roundRect">
          <a:avLst>
            <a:gd name="adj" fmla="val 10000"/>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tr-TR" sz="1700" kern="1200"/>
            <a:t>İnsanların ürünleri alıp-almamasına, miktarına ve kullanım sıklığına odaklanmaktadır. </a:t>
          </a:r>
          <a:endParaRPr lang="en-US" sz="1700" kern="1200"/>
        </a:p>
      </dsp:txBody>
      <dsp:txXfrm>
        <a:off x="47319" y="47319"/>
        <a:ext cx="2053368" cy="1520968"/>
      </dsp:txXfrm>
    </dsp:sp>
    <dsp:sp modelId="{4CEC359B-7A39-4E39-AF96-60D5040EDD1C}">
      <dsp:nvSpPr>
        <dsp:cNvPr id="0" name=""/>
        <dsp:cNvSpPr/>
      </dsp:nvSpPr>
      <dsp:spPr>
        <a:xfrm>
          <a:off x="335005" y="1884873"/>
          <a:ext cx="3796732" cy="1615606"/>
        </a:xfrm>
        <a:prstGeom prst="roundRect">
          <a:avLst>
            <a:gd name="adj" fmla="val 10000"/>
          </a:avLst>
        </a:prstGeom>
        <a:gradFill rotWithShape="0">
          <a:gsLst>
            <a:gs pos="0">
              <a:schemeClr val="accent2">
                <a:hueOff val="479033"/>
                <a:satOff val="-2738"/>
                <a:lumOff val="2647"/>
                <a:alphaOff val="0"/>
                <a:tint val="94000"/>
                <a:satMod val="103000"/>
                <a:lumMod val="102000"/>
              </a:schemeClr>
            </a:gs>
            <a:gs pos="50000">
              <a:schemeClr val="accent2">
                <a:hueOff val="479033"/>
                <a:satOff val="-2738"/>
                <a:lumOff val="2647"/>
                <a:alphaOff val="0"/>
                <a:shade val="100000"/>
                <a:satMod val="110000"/>
                <a:lumMod val="100000"/>
              </a:schemeClr>
            </a:gs>
            <a:gs pos="100000">
              <a:schemeClr val="accent2">
                <a:hueOff val="479033"/>
                <a:satOff val="-2738"/>
                <a:lumOff val="2647"/>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tr-TR" sz="1700" kern="1200"/>
            <a:t>Pareto kuralına göre işletmenin gelirlerinin %80’i, müşterilerinin %20’sinden elde edilmektedir. </a:t>
          </a:r>
          <a:endParaRPr lang="en-US" sz="1700" kern="1200"/>
        </a:p>
      </dsp:txBody>
      <dsp:txXfrm>
        <a:off x="382324" y="1932192"/>
        <a:ext cx="2316944" cy="1520968"/>
      </dsp:txXfrm>
    </dsp:sp>
    <dsp:sp modelId="{82611C52-116D-4F2B-99B5-9FAE86C155EE}">
      <dsp:nvSpPr>
        <dsp:cNvPr id="0" name=""/>
        <dsp:cNvSpPr/>
      </dsp:nvSpPr>
      <dsp:spPr>
        <a:xfrm>
          <a:off x="670011" y="3769747"/>
          <a:ext cx="3796732" cy="1615606"/>
        </a:xfrm>
        <a:prstGeom prst="roundRect">
          <a:avLst>
            <a:gd name="adj" fmla="val 10000"/>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McDonald's</a:t>
          </a:r>
          <a:r>
            <a:rPr lang="tr-TR" sz="1700" kern="1200"/>
            <a:t> gelirlerinin %80’ini, dokuz ülkeden elde etmektedir.</a:t>
          </a:r>
          <a:endParaRPr lang="en-US" sz="1700" kern="1200"/>
        </a:p>
      </dsp:txBody>
      <dsp:txXfrm>
        <a:off x="717330" y="3817066"/>
        <a:ext cx="2316944" cy="1520968"/>
      </dsp:txXfrm>
    </dsp:sp>
    <dsp:sp modelId="{26C6A2D6-1014-4979-8D2A-2FC4381414E2}">
      <dsp:nvSpPr>
        <dsp:cNvPr id="0" name=""/>
        <dsp:cNvSpPr/>
      </dsp:nvSpPr>
      <dsp:spPr>
        <a:xfrm>
          <a:off x="2746588" y="1225168"/>
          <a:ext cx="1050144" cy="1050144"/>
        </a:xfrm>
        <a:prstGeom prst="downArrow">
          <a:avLst>
            <a:gd name="adj1" fmla="val 55000"/>
            <a:gd name="adj2" fmla="val 45000"/>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2982870" y="1225168"/>
        <a:ext cx="577580" cy="790233"/>
      </dsp:txXfrm>
    </dsp:sp>
    <dsp:sp modelId="{691311C3-6F71-4C3D-83D5-9CD67EC83796}">
      <dsp:nvSpPr>
        <dsp:cNvPr id="0" name=""/>
        <dsp:cNvSpPr/>
      </dsp:nvSpPr>
      <dsp:spPr>
        <a:xfrm>
          <a:off x="3081594" y="3099271"/>
          <a:ext cx="1050144" cy="1050144"/>
        </a:xfrm>
        <a:prstGeom prst="downArrow">
          <a:avLst>
            <a:gd name="adj1" fmla="val 55000"/>
            <a:gd name="adj2" fmla="val 45000"/>
          </a:avLst>
        </a:prstGeom>
        <a:solidFill>
          <a:schemeClr val="accent2">
            <a:tint val="40000"/>
            <a:alpha val="90000"/>
            <a:hueOff val="1011130"/>
            <a:satOff val="9966"/>
            <a:lumOff val="951"/>
            <a:alphaOff val="0"/>
          </a:schemeClr>
        </a:solidFill>
        <a:ln w="9525" cap="flat" cmpd="sng" algn="ctr">
          <a:solidFill>
            <a:schemeClr val="accent2">
              <a:tint val="40000"/>
              <a:alpha val="90000"/>
              <a:hueOff val="1011130"/>
              <a:satOff val="9966"/>
              <a:lumOff val="95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3317876" y="3099271"/>
        <a:ext cx="577580" cy="79023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20B02C-3788-472C-96E3-58260D9F622F}">
      <dsp:nvSpPr>
        <dsp:cNvPr id="0" name=""/>
        <dsp:cNvSpPr/>
      </dsp:nvSpPr>
      <dsp:spPr>
        <a:xfrm>
          <a:off x="0" y="65679"/>
          <a:ext cx="4695825" cy="1327218"/>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Örneğin yiyecek ürünlerinde tuz ve şeker oranlarının ihtiyaca göre yeniden düzenlemesi, </a:t>
          </a:r>
          <a:endParaRPr lang="en-US" sz="1600" kern="1200"/>
        </a:p>
      </dsp:txBody>
      <dsp:txXfrm>
        <a:off x="64789" y="130468"/>
        <a:ext cx="4566247" cy="1197640"/>
      </dsp:txXfrm>
    </dsp:sp>
    <dsp:sp modelId="{72EDF654-DE5D-46BB-BD58-5930C4B7E21D}">
      <dsp:nvSpPr>
        <dsp:cNvPr id="0" name=""/>
        <dsp:cNvSpPr/>
      </dsp:nvSpPr>
      <dsp:spPr>
        <a:xfrm>
          <a:off x="0" y="1438978"/>
          <a:ext cx="4695825" cy="1327218"/>
        </a:xfrm>
        <a:prstGeom prst="roundRect">
          <a:avLst/>
        </a:prstGeom>
        <a:gradFill rotWithShape="0">
          <a:gsLst>
            <a:gs pos="0">
              <a:schemeClr val="accent2">
                <a:hueOff val="319356"/>
                <a:satOff val="-1825"/>
                <a:lumOff val="1765"/>
                <a:alphaOff val="0"/>
                <a:tint val="94000"/>
                <a:satMod val="103000"/>
                <a:lumMod val="102000"/>
              </a:schemeClr>
            </a:gs>
            <a:gs pos="50000">
              <a:schemeClr val="accent2">
                <a:hueOff val="319356"/>
                <a:satOff val="-1825"/>
                <a:lumOff val="1765"/>
                <a:alphaOff val="0"/>
                <a:shade val="100000"/>
                <a:satMod val="110000"/>
                <a:lumMod val="100000"/>
              </a:schemeClr>
            </a:gs>
            <a:gs pos="100000">
              <a:schemeClr val="accent2">
                <a:hueOff val="319356"/>
                <a:satOff val="-1825"/>
                <a:lumOff val="176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Çekicilik ve tat algılamaları için ambalajlardaki renk ve tasarımın yeniden düşünülmesi,</a:t>
          </a:r>
          <a:endParaRPr lang="en-US" sz="1600" kern="1200"/>
        </a:p>
      </dsp:txBody>
      <dsp:txXfrm>
        <a:off x="64789" y="1503767"/>
        <a:ext cx="4566247" cy="1197640"/>
      </dsp:txXfrm>
    </dsp:sp>
    <dsp:sp modelId="{AF792652-A4EF-4E54-A1CB-4C5AF4601C7B}">
      <dsp:nvSpPr>
        <dsp:cNvPr id="0" name=""/>
        <dsp:cNvSpPr/>
      </dsp:nvSpPr>
      <dsp:spPr>
        <a:xfrm>
          <a:off x="0" y="2812277"/>
          <a:ext cx="4695825" cy="1327218"/>
        </a:xfrm>
        <a:prstGeom prst="roundRect">
          <a:avLst/>
        </a:prstGeom>
        <a:gradFill rotWithShape="0">
          <a:gsLst>
            <a:gs pos="0">
              <a:schemeClr val="accent2">
                <a:hueOff val="638711"/>
                <a:satOff val="-3650"/>
                <a:lumOff val="3530"/>
                <a:alphaOff val="0"/>
                <a:tint val="94000"/>
                <a:satMod val="103000"/>
                <a:lumMod val="102000"/>
              </a:schemeClr>
            </a:gs>
            <a:gs pos="50000">
              <a:schemeClr val="accent2">
                <a:hueOff val="638711"/>
                <a:satOff val="-3650"/>
                <a:lumOff val="3530"/>
                <a:alphaOff val="0"/>
                <a:shade val="100000"/>
                <a:satMod val="110000"/>
                <a:lumMod val="100000"/>
              </a:schemeClr>
            </a:gs>
            <a:gs pos="100000">
              <a:schemeClr val="accent2">
                <a:hueOff val="638711"/>
                <a:satOff val="-3650"/>
                <a:lumOff val="353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Kıyafetlerin tasarım ve ölçü bakımından Asya ve İskandinav pazarları için yeniden konuşulması gibi.</a:t>
          </a:r>
          <a:endParaRPr lang="en-US" sz="1600" kern="1200"/>
        </a:p>
      </dsp:txBody>
      <dsp:txXfrm>
        <a:off x="64789" y="2877066"/>
        <a:ext cx="4566247" cy="1197640"/>
      </dsp:txXfrm>
    </dsp:sp>
    <dsp:sp modelId="{2DD009D0-B8E1-4B65-BACC-C34004D1B6E1}">
      <dsp:nvSpPr>
        <dsp:cNvPr id="0" name=""/>
        <dsp:cNvSpPr/>
      </dsp:nvSpPr>
      <dsp:spPr>
        <a:xfrm>
          <a:off x="0" y="4185576"/>
          <a:ext cx="4695825" cy="1327218"/>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Bu gibi durumlar için işletmenin yapmak zorunda olduğu durum, ürünlerin gerekiyor ise o ülke pazarı için yeniden düzenlenmesidir. Aksi takdirde, pazarlama faaliyetleri başarısız olacaktır.</a:t>
          </a:r>
          <a:endParaRPr lang="en-US" sz="1600" kern="1200"/>
        </a:p>
      </dsp:txBody>
      <dsp:txXfrm>
        <a:off x="64789" y="4250365"/>
        <a:ext cx="4566247" cy="1197640"/>
      </dsp:txXfrm>
    </dsp:sp>
  </dsp:spTree>
</dsp:drawing>
</file>

<file path=ppt/diagrams/drawing8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6C99D8-4896-4E3C-9EBB-BDB958424CA4}">
      <dsp:nvSpPr>
        <dsp:cNvPr id="0" name=""/>
        <dsp:cNvSpPr/>
      </dsp:nvSpPr>
      <dsp:spPr>
        <a:xfrm>
          <a:off x="0" y="439"/>
          <a:ext cx="8122981" cy="1027995"/>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B91A060-A35F-40FF-81DC-45C048EBD3ED}">
      <dsp:nvSpPr>
        <dsp:cNvPr id="0" name=""/>
        <dsp:cNvSpPr/>
      </dsp:nvSpPr>
      <dsp:spPr>
        <a:xfrm>
          <a:off x="310968" y="231738"/>
          <a:ext cx="565397" cy="56539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3AB47A8-452B-421A-B651-A6A0A9CC25EF}">
      <dsp:nvSpPr>
        <dsp:cNvPr id="0" name=""/>
        <dsp:cNvSpPr/>
      </dsp:nvSpPr>
      <dsp:spPr>
        <a:xfrm>
          <a:off x="1187334" y="439"/>
          <a:ext cx="6935646" cy="1027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796" tIns="108796" rIns="108796" bIns="108796" numCol="1" spcCol="1270" anchor="ctr" anchorCtr="0">
          <a:noAutofit/>
        </a:bodyPr>
        <a:lstStyle/>
        <a:p>
          <a:pPr marL="0" lvl="0" indent="0" algn="l" defTabSz="889000">
            <a:lnSpc>
              <a:spcPct val="90000"/>
            </a:lnSpc>
            <a:spcBef>
              <a:spcPct val="0"/>
            </a:spcBef>
            <a:spcAft>
              <a:spcPct val="35000"/>
            </a:spcAft>
            <a:buNone/>
          </a:pPr>
          <a:r>
            <a:rPr lang="tr-TR" sz="2000" kern="1200"/>
            <a:t>Pazar bölümü, işletmemizin kar elde edebilmesi için yeterince büyük mü?</a:t>
          </a:r>
          <a:endParaRPr lang="en-US" sz="2000" kern="1200"/>
        </a:p>
      </dsp:txBody>
      <dsp:txXfrm>
        <a:off x="1187334" y="439"/>
        <a:ext cx="6935646" cy="1027995"/>
      </dsp:txXfrm>
    </dsp:sp>
    <dsp:sp modelId="{14C917C3-D790-4BBB-805E-93E4F90E7575}">
      <dsp:nvSpPr>
        <dsp:cNvPr id="0" name=""/>
        <dsp:cNvSpPr/>
      </dsp:nvSpPr>
      <dsp:spPr>
        <a:xfrm>
          <a:off x="0" y="1285433"/>
          <a:ext cx="8122981" cy="1027995"/>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DA02C3D-5710-42B5-BD71-7CB668159716}">
      <dsp:nvSpPr>
        <dsp:cNvPr id="0" name=""/>
        <dsp:cNvSpPr/>
      </dsp:nvSpPr>
      <dsp:spPr>
        <a:xfrm>
          <a:off x="310968" y="1516732"/>
          <a:ext cx="565397" cy="56539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F72BAEE-E546-462C-B604-AABD21582786}">
      <dsp:nvSpPr>
        <dsp:cNvPr id="0" name=""/>
        <dsp:cNvSpPr/>
      </dsp:nvSpPr>
      <dsp:spPr>
        <a:xfrm>
          <a:off x="1187334" y="1285433"/>
          <a:ext cx="6935646" cy="1027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796" tIns="108796" rIns="108796" bIns="108796" numCol="1" spcCol="1270" anchor="ctr" anchorCtr="0">
          <a:noAutofit/>
        </a:bodyPr>
        <a:lstStyle/>
        <a:p>
          <a:pPr marL="0" lvl="0" indent="0" algn="l" defTabSz="889000">
            <a:lnSpc>
              <a:spcPct val="90000"/>
            </a:lnSpc>
            <a:spcBef>
              <a:spcPct val="0"/>
            </a:spcBef>
            <a:spcAft>
              <a:spcPct val="35000"/>
            </a:spcAft>
            <a:buNone/>
          </a:pPr>
          <a:r>
            <a:rPr lang="tr-TR" sz="2000" kern="1200"/>
            <a:t>Cevap hayır ise, firmanın uzun süreli stratejisi kapsamında büyüme potansiyeli var mı?</a:t>
          </a:r>
          <a:endParaRPr lang="en-US" sz="2000" kern="1200"/>
        </a:p>
      </dsp:txBody>
      <dsp:txXfrm>
        <a:off x="1187334" y="1285433"/>
        <a:ext cx="6935646" cy="1027995"/>
      </dsp:txXfrm>
    </dsp:sp>
    <dsp:sp modelId="{DBDB37C8-1C2B-45A1-9A65-A31C85107518}">
      <dsp:nvSpPr>
        <dsp:cNvPr id="0" name=""/>
        <dsp:cNvSpPr/>
      </dsp:nvSpPr>
      <dsp:spPr>
        <a:xfrm>
          <a:off x="0" y="2570428"/>
          <a:ext cx="8122981" cy="1027995"/>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5ACC947-5188-4907-B969-84540F92376E}">
      <dsp:nvSpPr>
        <dsp:cNvPr id="0" name=""/>
        <dsp:cNvSpPr/>
      </dsp:nvSpPr>
      <dsp:spPr>
        <a:xfrm>
          <a:off x="310968" y="2801727"/>
          <a:ext cx="565397" cy="56539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6EF46C1-1020-4FAC-8F57-4C34B60DF09F}">
      <dsp:nvSpPr>
        <dsp:cNvPr id="0" name=""/>
        <dsp:cNvSpPr/>
      </dsp:nvSpPr>
      <dsp:spPr>
        <a:xfrm>
          <a:off x="1187334" y="2570428"/>
          <a:ext cx="6935646" cy="1027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796" tIns="108796" rIns="108796" bIns="108796" numCol="1" spcCol="1270" anchor="ctr" anchorCtr="0">
          <a:noAutofit/>
        </a:bodyPr>
        <a:lstStyle/>
        <a:p>
          <a:pPr marL="0" lvl="0" indent="0" algn="l" defTabSz="889000">
            <a:lnSpc>
              <a:spcPct val="90000"/>
            </a:lnSpc>
            <a:spcBef>
              <a:spcPct val="0"/>
            </a:spcBef>
            <a:spcAft>
              <a:spcPct val="35000"/>
            </a:spcAft>
            <a:buNone/>
          </a:pPr>
          <a:r>
            <a:rPr lang="tr-TR" sz="2000" kern="1200"/>
            <a:t>Hindistan dünyanın en hızlı büyüyen cep telefonu pazarıdır. Her ay 5 milyon yeni kullanıcı ile, yıllık büyüme oranı %50’dir. </a:t>
          </a:r>
          <a:endParaRPr lang="en-US" sz="2000" kern="1200"/>
        </a:p>
      </dsp:txBody>
      <dsp:txXfrm>
        <a:off x="1187334" y="2570428"/>
        <a:ext cx="6935646" cy="1027995"/>
      </dsp:txXfrm>
    </dsp:sp>
  </dsp:spTree>
</dsp:drawing>
</file>

<file path=ppt/diagrams/drawing8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CF998B-523A-485F-9028-9C8CE514838A}">
      <dsp:nvSpPr>
        <dsp:cNvPr id="0" name=""/>
        <dsp:cNvSpPr/>
      </dsp:nvSpPr>
      <dsp:spPr>
        <a:xfrm>
          <a:off x="0" y="953499"/>
          <a:ext cx="2284588" cy="14507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857F636-304F-412D-AE9C-826B1CE3BA7C}">
      <dsp:nvSpPr>
        <dsp:cNvPr id="0" name=""/>
        <dsp:cNvSpPr/>
      </dsp:nvSpPr>
      <dsp:spPr>
        <a:xfrm>
          <a:off x="253843" y="1194650"/>
          <a:ext cx="2284588" cy="145071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a:t>Demografik bilgilerin toplanması başlangıç noktasıdır. </a:t>
          </a:r>
          <a:endParaRPr lang="en-US" sz="1800" kern="1200"/>
        </a:p>
      </dsp:txBody>
      <dsp:txXfrm>
        <a:off x="296333" y="1237140"/>
        <a:ext cx="2199608" cy="1365733"/>
      </dsp:txXfrm>
    </dsp:sp>
    <dsp:sp modelId="{FF782F1A-3974-4887-B4B5-779DFEA2F3F2}">
      <dsp:nvSpPr>
        <dsp:cNvPr id="0" name=""/>
        <dsp:cNvSpPr/>
      </dsp:nvSpPr>
      <dsp:spPr>
        <a:xfrm>
          <a:off x="2792274" y="953499"/>
          <a:ext cx="2284588" cy="14507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9E3392A-6638-4FC5-B55A-8D7362006AFF}">
      <dsp:nvSpPr>
        <dsp:cNvPr id="0" name=""/>
        <dsp:cNvSpPr/>
      </dsp:nvSpPr>
      <dsp:spPr>
        <a:xfrm>
          <a:off x="3046117" y="1194650"/>
          <a:ext cx="2284588" cy="145071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a:t>Ürün kategorisine göre pazarın tanımlanması.</a:t>
          </a:r>
          <a:endParaRPr lang="en-US" sz="1800" kern="1200"/>
        </a:p>
      </dsp:txBody>
      <dsp:txXfrm>
        <a:off x="3088607" y="1237140"/>
        <a:ext cx="2199608" cy="1365733"/>
      </dsp:txXfrm>
    </dsp:sp>
    <dsp:sp modelId="{A186924E-5268-462A-B811-E36121EB33E7}">
      <dsp:nvSpPr>
        <dsp:cNvPr id="0" name=""/>
        <dsp:cNvSpPr/>
      </dsp:nvSpPr>
      <dsp:spPr>
        <a:xfrm>
          <a:off x="5584549" y="953499"/>
          <a:ext cx="2284588" cy="14507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5D2225-A240-48C9-846D-F81BD2E85231}">
      <dsp:nvSpPr>
        <dsp:cNvPr id="0" name=""/>
        <dsp:cNvSpPr/>
      </dsp:nvSpPr>
      <dsp:spPr>
        <a:xfrm>
          <a:off x="5838392" y="1194650"/>
          <a:ext cx="2284588" cy="145071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a:t>Pazarlama modellerinin geliştirilmesi.</a:t>
          </a:r>
          <a:endParaRPr lang="en-US" sz="1800" kern="1200"/>
        </a:p>
      </dsp:txBody>
      <dsp:txXfrm>
        <a:off x="5880882" y="1237140"/>
        <a:ext cx="2199608" cy="1365733"/>
      </dsp:txXfrm>
    </dsp:sp>
  </dsp:spTree>
</dsp:drawing>
</file>

<file path=ppt/diagrams/drawing8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3A8B80-C401-45E5-85C7-1D5856603058}">
      <dsp:nvSpPr>
        <dsp:cNvPr id="0" name=""/>
        <dsp:cNvSpPr/>
      </dsp:nvSpPr>
      <dsp:spPr>
        <a:xfrm>
          <a:off x="0" y="128477"/>
          <a:ext cx="4695825" cy="128934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tr-TR" sz="1900" kern="1200"/>
            <a:t>Markanın sunmuş olduğu faydalar kapsamında, rakiplere kıyasla tüketicilerin zihninde markanın ya da ürünün yeridir.</a:t>
          </a:r>
          <a:endParaRPr lang="en-US" sz="1900" kern="1200"/>
        </a:p>
      </dsp:txBody>
      <dsp:txXfrm>
        <a:off x="62940" y="191417"/>
        <a:ext cx="4569945" cy="1163460"/>
      </dsp:txXfrm>
    </dsp:sp>
    <dsp:sp modelId="{39DCB59E-ED27-4755-9886-19B329703A40}">
      <dsp:nvSpPr>
        <dsp:cNvPr id="0" name=""/>
        <dsp:cNvSpPr/>
      </dsp:nvSpPr>
      <dsp:spPr>
        <a:xfrm>
          <a:off x="0" y="1472537"/>
          <a:ext cx="4695825" cy="1289340"/>
        </a:xfrm>
        <a:prstGeom prst="roundRect">
          <a:avLst/>
        </a:prstGeom>
        <a:gradFill rotWithShape="0">
          <a:gsLst>
            <a:gs pos="0">
              <a:schemeClr val="accent2">
                <a:hueOff val="319356"/>
                <a:satOff val="-1825"/>
                <a:lumOff val="1765"/>
                <a:alphaOff val="0"/>
                <a:tint val="94000"/>
                <a:satMod val="103000"/>
                <a:lumMod val="102000"/>
              </a:schemeClr>
            </a:gs>
            <a:gs pos="50000">
              <a:schemeClr val="accent2">
                <a:hueOff val="319356"/>
                <a:satOff val="-1825"/>
                <a:lumOff val="1765"/>
                <a:alphaOff val="0"/>
                <a:shade val="100000"/>
                <a:satMod val="110000"/>
                <a:lumMod val="100000"/>
              </a:schemeClr>
            </a:gs>
            <a:gs pos="100000">
              <a:schemeClr val="accent2">
                <a:hueOff val="319356"/>
                <a:satOff val="-1825"/>
                <a:lumOff val="176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tr-TR" sz="1900" kern="1200"/>
            <a:t>Fayda, Volvo-Güvenlik</a:t>
          </a:r>
          <a:endParaRPr lang="en-US" sz="1900" kern="1200"/>
        </a:p>
      </dsp:txBody>
      <dsp:txXfrm>
        <a:off x="62940" y="1535477"/>
        <a:ext cx="4569945" cy="1163460"/>
      </dsp:txXfrm>
    </dsp:sp>
    <dsp:sp modelId="{6DA93AF3-52A8-439E-8164-3BBFC6996AFA}">
      <dsp:nvSpPr>
        <dsp:cNvPr id="0" name=""/>
        <dsp:cNvSpPr/>
      </dsp:nvSpPr>
      <dsp:spPr>
        <a:xfrm>
          <a:off x="0" y="2816597"/>
          <a:ext cx="4695825" cy="1289340"/>
        </a:xfrm>
        <a:prstGeom prst="roundRect">
          <a:avLst/>
        </a:prstGeom>
        <a:gradFill rotWithShape="0">
          <a:gsLst>
            <a:gs pos="0">
              <a:schemeClr val="accent2">
                <a:hueOff val="638711"/>
                <a:satOff val="-3650"/>
                <a:lumOff val="3530"/>
                <a:alphaOff val="0"/>
                <a:tint val="94000"/>
                <a:satMod val="103000"/>
                <a:lumMod val="102000"/>
              </a:schemeClr>
            </a:gs>
            <a:gs pos="50000">
              <a:schemeClr val="accent2">
                <a:hueOff val="638711"/>
                <a:satOff val="-3650"/>
                <a:lumOff val="3530"/>
                <a:alphaOff val="0"/>
                <a:shade val="100000"/>
                <a:satMod val="110000"/>
                <a:lumMod val="100000"/>
              </a:schemeClr>
            </a:gs>
            <a:gs pos="100000">
              <a:schemeClr val="accent2">
                <a:hueOff val="638711"/>
                <a:satOff val="-3650"/>
                <a:lumOff val="353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tr-TR" sz="1900" kern="1200"/>
            <a:t>Kalite ve Fiyat</a:t>
          </a:r>
          <a:endParaRPr lang="en-US" sz="1900" kern="1200"/>
        </a:p>
      </dsp:txBody>
      <dsp:txXfrm>
        <a:off x="62940" y="2879537"/>
        <a:ext cx="4569945" cy="1163460"/>
      </dsp:txXfrm>
    </dsp:sp>
    <dsp:sp modelId="{D7B56601-49E1-425A-A5E9-3FA1B72EFA82}">
      <dsp:nvSpPr>
        <dsp:cNvPr id="0" name=""/>
        <dsp:cNvSpPr/>
      </dsp:nvSpPr>
      <dsp:spPr>
        <a:xfrm>
          <a:off x="0" y="4160657"/>
          <a:ext cx="4695825" cy="1289340"/>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tr-TR" sz="1900" kern="1200"/>
            <a:t>Rekabet-Body Shop</a:t>
          </a:r>
          <a:endParaRPr lang="en-US" sz="1900" kern="1200"/>
        </a:p>
      </dsp:txBody>
      <dsp:txXfrm>
        <a:off x="62940" y="4223597"/>
        <a:ext cx="4569945" cy="1163460"/>
      </dsp:txXfrm>
    </dsp:sp>
  </dsp:spTree>
</dsp:drawing>
</file>

<file path=ppt/diagrams/drawing8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55D1DB-EA18-4B5A-BC35-D09981094DBE}">
      <dsp:nvSpPr>
        <dsp:cNvPr id="0" name=""/>
        <dsp:cNvSpPr/>
      </dsp:nvSpPr>
      <dsp:spPr>
        <a:xfrm>
          <a:off x="0" y="352262"/>
          <a:ext cx="4695825" cy="1890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364448" tIns="416560" rIns="364448" bIns="142240" numCol="1" spcCol="1270" anchor="t" anchorCtr="0">
          <a:noAutofit/>
        </a:bodyPr>
        <a:lstStyle/>
        <a:p>
          <a:pPr marL="228600" lvl="1" indent="-228600" algn="l" defTabSz="889000">
            <a:lnSpc>
              <a:spcPct val="90000"/>
            </a:lnSpc>
            <a:spcBef>
              <a:spcPct val="0"/>
            </a:spcBef>
            <a:spcAft>
              <a:spcPct val="15000"/>
            </a:spcAft>
            <a:buChar char="•"/>
          </a:pPr>
          <a:r>
            <a:rPr lang="tr-TR" sz="2000" kern="1200"/>
            <a:t>Belirli bir küresel kültür ya da bölümün tanımlanması. Teknolojik ürünler.</a:t>
          </a:r>
          <a:r>
            <a:rPr lang="en-US" sz="2000" kern="1200"/>
            <a:t> United Colors of Benetton</a:t>
          </a:r>
          <a:r>
            <a:rPr lang="tr-TR" sz="2000" kern="1200"/>
            <a:t>, </a:t>
          </a:r>
          <a:r>
            <a:rPr lang="en-US" sz="2000" kern="1200"/>
            <a:t>Canon cameras, Adidas</a:t>
          </a:r>
          <a:r>
            <a:rPr lang="tr-TR" sz="2000" kern="1200"/>
            <a:t>, </a:t>
          </a:r>
          <a:r>
            <a:rPr lang="en-US" sz="2000" kern="1200"/>
            <a:t>Nescafe coffee.</a:t>
          </a:r>
        </a:p>
      </dsp:txBody>
      <dsp:txXfrm>
        <a:off x="0" y="352262"/>
        <a:ext cx="4695825" cy="1890000"/>
      </dsp:txXfrm>
    </dsp:sp>
    <dsp:sp modelId="{B0D1EBE6-A8D0-4B72-9BF7-6E05D1FE1E72}">
      <dsp:nvSpPr>
        <dsp:cNvPr id="0" name=""/>
        <dsp:cNvSpPr/>
      </dsp:nvSpPr>
      <dsp:spPr>
        <a:xfrm>
          <a:off x="234791" y="57062"/>
          <a:ext cx="3287077" cy="590400"/>
        </a:xfrm>
        <a:prstGeom prst="round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4244" tIns="0" rIns="124244" bIns="0" numCol="1" spcCol="1270" anchor="ctr" anchorCtr="0">
          <a:noAutofit/>
        </a:bodyPr>
        <a:lstStyle/>
        <a:p>
          <a:pPr marL="0" lvl="0" indent="0" algn="l" defTabSz="889000">
            <a:lnSpc>
              <a:spcPct val="90000"/>
            </a:lnSpc>
            <a:spcBef>
              <a:spcPct val="0"/>
            </a:spcBef>
            <a:spcAft>
              <a:spcPct val="35000"/>
            </a:spcAft>
            <a:buNone/>
          </a:pPr>
          <a:r>
            <a:rPr lang="tr-TR" sz="2000" kern="1200"/>
            <a:t>Küresel tüketici kültür konumlandırması</a:t>
          </a:r>
          <a:endParaRPr lang="en-US" sz="2000" kern="1200"/>
        </a:p>
      </dsp:txBody>
      <dsp:txXfrm>
        <a:off x="263612" y="85883"/>
        <a:ext cx="3229435" cy="532758"/>
      </dsp:txXfrm>
    </dsp:sp>
    <dsp:sp modelId="{D80F19B4-7D77-400E-B4E9-21C3DE07CA4B}">
      <dsp:nvSpPr>
        <dsp:cNvPr id="0" name=""/>
        <dsp:cNvSpPr/>
      </dsp:nvSpPr>
      <dsp:spPr>
        <a:xfrm>
          <a:off x="0" y="2645462"/>
          <a:ext cx="4695825" cy="1638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364448" tIns="416560" rIns="364448" bIns="142240" numCol="1" spcCol="1270" anchor="t" anchorCtr="0">
          <a:noAutofit/>
        </a:bodyPr>
        <a:lstStyle/>
        <a:p>
          <a:pPr marL="228600" lvl="1" indent="-228600" algn="l" defTabSz="889000">
            <a:lnSpc>
              <a:spcPct val="90000"/>
            </a:lnSpc>
            <a:spcBef>
              <a:spcPct val="0"/>
            </a:spcBef>
            <a:spcAft>
              <a:spcPct val="15000"/>
            </a:spcAft>
            <a:buChar char="•"/>
          </a:pPr>
          <a:r>
            <a:rPr lang="tr-TR" sz="2000" kern="1200"/>
            <a:t>Yabancı ülkedeki marka kullanıcılarına, kullanma nedenlerine ya da imajına göre konumlandırılması.</a:t>
          </a:r>
          <a:r>
            <a:rPr lang="en-US" sz="2000" kern="1200"/>
            <a:t> </a:t>
          </a:r>
        </a:p>
      </dsp:txBody>
      <dsp:txXfrm>
        <a:off x="0" y="2645462"/>
        <a:ext cx="4695825" cy="1638000"/>
      </dsp:txXfrm>
    </dsp:sp>
    <dsp:sp modelId="{F095BAA6-BEE2-486E-8D22-118001B6146B}">
      <dsp:nvSpPr>
        <dsp:cNvPr id="0" name=""/>
        <dsp:cNvSpPr/>
      </dsp:nvSpPr>
      <dsp:spPr>
        <a:xfrm>
          <a:off x="234791" y="2350262"/>
          <a:ext cx="3287077" cy="590400"/>
        </a:xfrm>
        <a:prstGeom prst="round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4244" tIns="0" rIns="124244" bIns="0" numCol="1" spcCol="1270" anchor="ctr" anchorCtr="0">
          <a:noAutofit/>
        </a:bodyPr>
        <a:lstStyle/>
        <a:p>
          <a:pPr marL="0" lvl="0" indent="0" algn="l" defTabSz="889000">
            <a:lnSpc>
              <a:spcPct val="90000"/>
            </a:lnSpc>
            <a:spcBef>
              <a:spcPct val="0"/>
            </a:spcBef>
            <a:spcAft>
              <a:spcPct val="35000"/>
            </a:spcAft>
            <a:buNone/>
          </a:pPr>
          <a:r>
            <a:rPr lang="tr-TR" sz="2000" kern="1200"/>
            <a:t>Yabancı tüketici kültür konumlandırması</a:t>
          </a:r>
          <a:endParaRPr lang="en-US" sz="2000" kern="1200"/>
        </a:p>
      </dsp:txBody>
      <dsp:txXfrm>
        <a:off x="263612" y="2379083"/>
        <a:ext cx="3229435" cy="532758"/>
      </dsp:txXfrm>
    </dsp:sp>
    <dsp:sp modelId="{0BEF06F3-0274-4DB6-8503-90B93462914E}">
      <dsp:nvSpPr>
        <dsp:cNvPr id="0" name=""/>
        <dsp:cNvSpPr/>
      </dsp:nvSpPr>
      <dsp:spPr>
        <a:xfrm>
          <a:off x="0" y="4686662"/>
          <a:ext cx="4695825" cy="83475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364448" tIns="416560" rIns="364448" bIns="142240" numCol="1" spcCol="1270" anchor="t" anchorCtr="0">
          <a:noAutofit/>
        </a:bodyPr>
        <a:lstStyle/>
        <a:p>
          <a:pPr marL="228600" lvl="1" indent="-228600" algn="l" defTabSz="889000">
            <a:lnSpc>
              <a:spcPct val="90000"/>
            </a:lnSpc>
            <a:spcBef>
              <a:spcPct val="0"/>
            </a:spcBef>
            <a:spcAft>
              <a:spcPct val="15000"/>
            </a:spcAft>
            <a:buChar char="•"/>
          </a:pPr>
          <a:r>
            <a:rPr lang="tr-TR" sz="2000" kern="1200"/>
            <a:t>Yerel kültürün tanımlanması</a:t>
          </a:r>
          <a:endParaRPr lang="en-US" sz="2000" kern="1200"/>
        </a:p>
      </dsp:txBody>
      <dsp:txXfrm>
        <a:off x="0" y="4686662"/>
        <a:ext cx="4695825" cy="834750"/>
      </dsp:txXfrm>
    </dsp:sp>
    <dsp:sp modelId="{1209F320-3D80-497D-8E5B-340C8D065D18}">
      <dsp:nvSpPr>
        <dsp:cNvPr id="0" name=""/>
        <dsp:cNvSpPr/>
      </dsp:nvSpPr>
      <dsp:spPr>
        <a:xfrm>
          <a:off x="234791" y="4391462"/>
          <a:ext cx="3287077" cy="590400"/>
        </a:xfrm>
        <a:prstGeom prst="round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4244" tIns="0" rIns="124244" bIns="0" numCol="1" spcCol="1270" anchor="ctr" anchorCtr="0">
          <a:noAutofit/>
        </a:bodyPr>
        <a:lstStyle/>
        <a:p>
          <a:pPr marL="0" lvl="0" indent="0" algn="l" defTabSz="889000">
            <a:lnSpc>
              <a:spcPct val="90000"/>
            </a:lnSpc>
            <a:spcBef>
              <a:spcPct val="0"/>
            </a:spcBef>
            <a:spcAft>
              <a:spcPct val="35000"/>
            </a:spcAft>
            <a:buNone/>
          </a:pPr>
          <a:r>
            <a:rPr lang="tr-TR" sz="2000" kern="1200"/>
            <a:t>Yerel tüketici kültür konumlandırması</a:t>
          </a:r>
          <a:endParaRPr lang="en-US" sz="2000" kern="1200"/>
        </a:p>
      </dsp:txBody>
      <dsp:txXfrm>
        <a:off x="263612" y="4420283"/>
        <a:ext cx="3229435" cy="532758"/>
      </dsp:txXfrm>
    </dsp:sp>
  </dsp:spTree>
</dsp:drawing>
</file>

<file path=ppt/diagrams/drawing8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8AD689-04F3-4FFB-BB0F-2CE4339FF2C3}">
      <dsp:nvSpPr>
        <dsp:cNvPr id="0" name=""/>
        <dsp:cNvSpPr/>
      </dsp:nvSpPr>
      <dsp:spPr>
        <a:xfrm>
          <a:off x="0" y="459304"/>
          <a:ext cx="4466744" cy="4466744"/>
        </a:xfrm>
        <a:prstGeom prst="diamond">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605E8658-2BE8-4407-8A5A-B36068E61AA4}">
      <dsp:nvSpPr>
        <dsp:cNvPr id="0" name=""/>
        <dsp:cNvSpPr/>
      </dsp:nvSpPr>
      <dsp:spPr>
        <a:xfrm>
          <a:off x="424340" y="883645"/>
          <a:ext cx="1742030" cy="174203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tr-TR" sz="1700" kern="1200"/>
            <a:t>Tüketicinin zihninde, imaj ve tecrübeler açısından çağrışımlar kurmak.</a:t>
          </a:r>
          <a:endParaRPr lang="en-US" sz="1700" kern="1200"/>
        </a:p>
      </dsp:txBody>
      <dsp:txXfrm>
        <a:off x="509379" y="968684"/>
        <a:ext cx="1571952" cy="1571952"/>
      </dsp:txXfrm>
    </dsp:sp>
    <dsp:sp modelId="{EF3AEB7C-B411-4098-8C86-66805136C230}">
      <dsp:nvSpPr>
        <dsp:cNvPr id="0" name=""/>
        <dsp:cNvSpPr/>
      </dsp:nvSpPr>
      <dsp:spPr>
        <a:xfrm>
          <a:off x="2300373" y="883645"/>
          <a:ext cx="1742030" cy="1742030"/>
        </a:xfrm>
        <a:prstGeom prst="roundRect">
          <a:avLst/>
        </a:prstGeom>
        <a:gradFill rotWithShape="0">
          <a:gsLst>
            <a:gs pos="0">
              <a:schemeClr val="accent3">
                <a:hueOff val="0"/>
                <a:satOff val="0"/>
                <a:lumOff val="0"/>
                <a:alphaOff val="0"/>
                <a:tint val="94000"/>
                <a:satMod val="103000"/>
                <a:lumMod val="102000"/>
              </a:schemeClr>
            </a:gs>
            <a:gs pos="50000">
              <a:schemeClr val="accent3">
                <a:hueOff val="0"/>
                <a:satOff val="0"/>
                <a:lumOff val="0"/>
                <a:alphaOff val="0"/>
                <a:shade val="100000"/>
                <a:satMod val="110000"/>
                <a:lumMod val="100000"/>
              </a:schemeClr>
            </a:gs>
            <a:gs pos="100000">
              <a:schemeClr val="accent3">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tr-TR" sz="1700" kern="1200"/>
            <a:t>Belirli bir ürün için belirli bir sözün verilmesi.</a:t>
          </a:r>
          <a:endParaRPr lang="en-US" sz="1700" kern="1200"/>
        </a:p>
      </dsp:txBody>
      <dsp:txXfrm>
        <a:off x="2385412" y="968684"/>
        <a:ext cx="1571952" cy="1571952"/>
      </dsp:txXfrm>
    </dsp:sp>
    <dsp:sp modelId="{B67A2F0A-1965-4C03-92F7-C5F731C314BB}">
      <dsp:nvSpPr>
        <dsp:cNvPr id="0" name=""/>
        <dsp:cNvSpPr/>
      </dsp:nvSpPr>
      <dsp:spPr>
        <a:xfrm>
          <a:off x="424340" y="2759678"/>
          <a:ext cx="1742030" cy="1742030"/>
        </a:xfrm>
        <a:prstGeom prst="roundRect">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tr-TR" sz="1700" kern="1200"/>
            <a:t>Kalite sertifikaları</a:t>
          </a:r>
          <a:endParaRPr lang="en-US" sz="1700" kern="1200"/>
        </a:p>
      </dsp:txBody>
      <dsp:txXfrm>
        <a:off x="509379" y="2844717"/>
        <a:ext cx="1571952" cy="1571952"/>
      </dsp:txXfrm>
    </dsp:sp>
    <dsp:sp modelId="{C0237F45-4A11-4A0A-B6AC-6BB562D3F3CF}">
      <dsp:nvSpPr>
        <dsp:cNvPr id="0" name=""/>
        <dsp:cNvSpPr/>
      </dsp:nvSpPr>
      <dsp:spPr>
        <a:xfrm>
          <a:off x="2300373" y="2759678"/>
          <a:ext cx="1742030" cy="1742030"/>
        </a:xfrm>
        <a:prstGeom prst="roundRect">
          <a:avLst/>
        </a:prstGeom>
        <a:gradFill rotWithShape="0">
          <a:gsLst>
            <a:gs pos="0">
              <a:schemeClr val="accent5">
                <a:hueOff val="0"/>
                <a:satOff val="0"/>
                <a:lumOff val="0"/>
                <a:alphaOff val="0"/>
                <a:tint val="94000"/>
                <a:satMod val="103000"/>
                <a:lumMod val="102000"/>
              </a:schemeClr>
            </a:gs>
            <a:gs pos="50000">
              <a:schemeClr val="accent5">
                <a:hueOff val="0"/>
                <a:satOff val="0"/>
                <a:lumOff val="0"/>
                <a:alphaOff val="0"/>
                <a:shade val="100000"/>
                <a:satMod val="110000"/>
                <a:lumMod val="100000"/>
              </a:schemeClr>
            </a:gs>
            <a:gs pos="100000">
              <a:schemeClr val="accent5">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tr-TR" sz="1700" kern="1200"/>
            <a:t>Rakip ürünlerden farklılaşma</a:t>
          </a:r>
          <a:endParaRPr lang="en-US" sz="1700" kern="1200"/>
        </a:p>
      </dsp:txBody>
      <dsp:txXfrm>
        <a:off x="2385412" y="2844717"/>
        <a:ext cx="1571952" cy="1571952"/>
      </dsp:txXfrm>
    </dsp:sp>
  </dsp:spTree>
</dsp:drawing>
</file>

<file path=ppt/diagrams/drawing8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0B557C-B412-4911-92B5-F8160CEB6D59}">
      <dsp:nvSpPr>
        <dsp:cNvPr id="0" name=""/>
        <dsp:cNvSpPr/>
      </dsp:nvSpPr>
      <dsp:spPr>
        <a:xfrm>
          <a:off x="0" y="724196"/>
          <a:ext cx="4466744" cy="61776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Zaman içerisinde müşteri ve marka arasında oluşan değeri yansıtan varlıktır. </a:t>
          </a:r>
          <a:endParaRPr lang="en-US" sz="1600" kern="1200"/>
        </a:p>
      </dsp:txBody>
      <dsp:txXfrm>
        <a:off x="30157" y="754353"/>
        <a:ext cx="4406430" cy="557446"/>
      </dsp:txXfrm>
    </dsp:sp>
    <dsp:sp modelId="{0517376D-5FD9-4A93-AC98-FB661ED901DC}">
      <dsp:nvSpPr>
        <dsp:cNvPr id="0" name=""/>
        <dsp:cNvSpPr/>
      </dsp:nvSpPr>
      <dsp:spPr>
        <a:xfrm>
          <a:off x="0" y="1388037"/>
          <a:ext cx="4466744" cy="617760"/>
        </a:xfrm>
        <a:prstGeom prst="roundRect">
          <a:avLst/>
        </a:prstGeom>
        <a:gradFill rotWithShape="0">
          <a:gsLst>
            <a:gs pos="0">
              <a:schemeClr val="accent2">
                <a:hueOff val="191613"/>
                <a:satOff val="-1095"/>
                <a:lumOff val="1059"/>
                <a:alphaOff val="0"/>
                <a:tint val="94000"/>
                <a:satMod val="103000"/>
                <a:lumMod val="102000"/>
              </a:schemeClr>
            </a:gs>
            <a:gs pos="50000">
              <a:schemeClr val="accent2">
                <a:hueOff val="191613"/>
                <a:satOff val="-1095"/>
                <a:lumOff val="1059"/>
                <a:alphaOff val="0"/>
                <a:shade val="100000"/>
                <a:satMod val="110000"/>
                <a:lumMod val="100000"/>
              </a:schemeClr>
            </a:gs>
            <a:gs pos="100000">
              <a:schemeClr val="accent2">
                <a:hueOff val="191613"/>
                <a:satOff val="-1095"/>
                <a:lumOff val="1059"/>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Coca-Cola and Marlboro</a:t>
          </a:r>
          <a:r>
            <a:rPr lang="tr-TR" sz="1600" kern="1200"/>
            <a:t>’nun marka değerleri toplam aktiflerinin çok üzerindedir.</a:t>
          </a:r>
          <a:endParaRPr lang="en-US" sz="1600" kern="1200"/>
        </a:p>
      </dsp:txBody>
      <dsp:txXfrm>
        <a:off x="30157" y="1418194"/>
        <a:ext cx="4406430" cy="557446"/>
      </dsp:txXfrm>
    </dsp:sp>
    <dsp:sp modelId="{D58AFCB5-9E13-4725-A3B9-926D8C198FFF}">
      <dsp:nvSpPr>
        <dsp:cNvPr id="0" name=""/>
        <dsp:cNvSpPr/>
      </dsp:nvSpPr>
      <dsp:spPr>
        <a:xfrm>
          <a:off x="0" y="2051877"/>
          <a:ext cx="4466744" cy="617760"/>
        </a:xfrm>
        <a:prstGeom prst="roundRect">
          <a:avLst/>
        </a:prstGeom>
        <a:gradFill rotWithShape="0">
          <a:gsLst>
            <a:gs pos="0">
              <a:schemeClr val="accent2">
                <a:hueOff val="383227"/>
                <a:satOff val="-2190"/>
                <a:lumOff val="2118"/>
                <a:alphaOff val="0"/>
                <a:tint val="94000"/>
                <a:satMod val="103000"/>
                <a:lumMod val="102000"/>
              </a:schemeClr>
            </a:gs>
            <a:gs pos="50000">
              <a:schemeClr val="accent2">
                <a:hueOff val="383227"/>
                <a:satOff val="-2190"/>
                <a:lumOff val="2118"/>
                <a:alphaOff val="0"/>
                <a:shade val="100000"/>
                <a:satMod val="110000"/>
                <a:lumMod val="100000"/>
              </a:schemeClr>
            </a:gs>
            <a:gs pos="100000">
              <a:schemeClr val="accent2">
                <a:hueOff val="383227"/>
                <a:satOff val="-2190"/>
                <a:lumOff val="2118"/>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Marka Farkındalığı</a:t>
          </a:r>
          <a:endParaRPr lang="en-US" sz="1600" kern="1200"/>
        </a:p>
      </dsp:txBody>
      <dsp:txXfrm>
        <a:off x="30157" y="2082034"/>
        <a:ext cx="4406430" cy="557446"/>
      </dsp:txXfrm>
    </dsp:sp>
    <dsp:sp modelId="{F3BB74B7-667D-4BC3-BA19-27AC27E83941}">
      <dsp:nvSpPr>
        <dsp:cNvPr id="0" name=""/>
        <dsp:cNvSpPr/>
      </dsp:nvSpPr>
      <dsp:spPr>
        <a:xfrm>
          <a:off x="0" y="2715717"/>
          <a:ext cx="4466744" cy="617760"/>
        </a:xfrm>
        <a:prstGeom prst="roundRect">
          <a:avLst/>
        </a:prstGeom>
        <a:gradFill rotWithShape="0">
          <a:gsLst>
            <a:gs pos="0">
              <a:schemeClr val="accent2">
                <a:hueOff val="574840"/>
                <a:satOff val="-3285"/>
                <a:lumOff val="3177"/>
                <a:alphaOff val="0"/>
                <a:tint val="94000"/>
                <a:satMod val="103000"/>
                <a:lumMod val="102000"/>
              </a:schemeClr>
            </a:gs>
            <a:gs pos="50000">
              <a:schemeClr val="accent2">
                <a:hueOff val="574840"/>
                <a:satOff val="-3285"/>
                <a:lumOff val="3177"/>
                <a:alphaOff val="0"/>
                <a:shade val="100000"/>
                <a:satMod val="110000"/>
                <a:lumMod val="100000"/>
              </a:schemeClr>
            </a:gs>
            <a:gs pos="100000">
              <a:schemeClr val="accent2">
                <a:hueOff val="574840"/>
                <a:satOff val="-3285"/>
                <a:lumOff val="3177"/>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Algılanan Kalite</a:t>
          </a:r>
          <a:endParaRPr lang="en-US" sz="1600" kern="1200"/>
        </a:p>
      </dsp:txBody>
      <dsp:txXfrm>
        <a:off x="30157" y="2745874"/>
        <a:ext cx="4406430" cy="557446"/>
      </dsp:txXfrm>
    </dsp:sp>
    <dsp:sp modelId="{C390F99F-5CBD-4E40-8323-751875B975D9}">
      <dsp:nvSpPr>
        <dsp:cNvPr id="0" name=""/>
        <dsp:cNvSpPr/>
      </dsp:nvSpPr>
      <dsp:spPr>
        <a:xfrm>
          <a:off x="0" y="3379557"/>
          <a:ext cx="4466744" cy="617760"/>
        </a:xfrm>
        <a:prstGeom prst="roundRect">
          <a:avLst/>
        </a:prstGeom>
        <a:gradFill rotWithShape="0">
          <a:gsLst>
            <a:gs pos="0">
              <a:schemeClr val="accent2">
                <a:hueOff val="766454"/>
                <a:satOff val="-4380"/>
                <a:lumOff val="4236"/>
                <a:alphaOff val="0"/>
                <a:tint val="94000"/>
                <a:satMod val="103000"/>
                <a:lumMod val="102000"/>
              </a:schemeClr>
            </a:gs>
            <a:gs pos="50000">
              <a:schemeClr val="accent2">
                <a:hueOff val="766454"/>
                <a:satOff val="-4380"/>
                <a:lumOff val="4236"/>
                <a:alphaOff val="0"/>
                <a:shade val="100000"/>
                <a:satMod val="110000"/>
                <a:lumMod val="100000"/>
              </a:schemeClr>
            </a:gs>
            <a:gs pos="100000">
              <a:schemeClr val="accent2">
                <a:hueOff val="766454"/>
                <a:satOff val="-4380"/>
                <a:lumOff val="4236"/>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Müşteri Tatmini</a:t>
          </a:r>
          <a:endParaRPr lang="en-US" sz="1600" kern="1200"/>
        </a:p>
      </dsp:txBody>
      <dsp:txXfrm>
        <a:off x="30157" y="3409714"/>
        <a:ext cx="4406430" cy="557446"/>
      </dsp:txXfrm>
    </dsp:sp>
    <dsp:sp modelId="{A7E98653-A99A-4B12-8B77-9CDEDCC07823}">
      <dsp:nvSpPr>
        <dsp:cNvPr id="0" name=""/>
        <dsp:cNvSpPr/>
      </dsp:nvSpPr>
      <dsp:spPr>
        <a:xfrm>
          <a:off x="0" y="4043397"/>
          <a:ext cx="4466744" cy="617760"/>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tr-TR" sz="1600" kern="1200"/>
            <a:t>Marka Sadakati</a:t>
          </a:r>
          <a:endParaRPr lang="en-US" sz="1600" kern="1200"/>
        </a:p>
      </dsp:txBody>
      <dsp:txXfrm>
        <a:off x="30157" y="4073554"/>
        <a:ext cx="4406430" cy="557446"/>
      </dsp:txXfrm>
    </dsp:sp>
  </dsp:spTree>
</dsp:drawing>
</file>

<file path=ppt/diagrams/drawing8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6BAD52-0A2B-4ED1-ABBB-7341ADAC9F0F}">
      <dsp:nvSpPr>
        <dsp:cNvPr id="0" name=""/>
        <dsp:cNvSpPr/>
      </dsp:nvSpPr>
      <dsp:spPr>
        <a:xfrm>
          <a:off x="1400219" y="528358"/>
          <a:ext cx="1666304" cy="1666304"/>
        </a:xfrm>
        <a:prstGeom prst="downArrow">
          <a:avLst>
            <a:gd name="adj1" fmla="val 50000"/>
            <a:gd name="adj2" fmla="val 35000"/>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tr-TR" sz="1100" kern="1200"/>
            <a:t>Daha fazla sadık müşteri</a:t>
          </a:r>
          <a:endParaRPr lang="en-US" sz="1100" kern="1200"/>
        </a:p>
      </dsp:txBody>
      <dsp:txXfrm>
        <a:off x="1816795" y="528358"/>
        <a:ext cx="833152" cy="1374701"/>
      </dsp:txXfrm>
    </dsp:sp>
    <dsp:sp modelId="{37756633-AA22-4370-ACA8-5DA5A0AB49D9}">
      <dsp:nvSpPr>
        <dsp:cNvPr id="0" name=""/>
        <dsp:cNvSpPr/>
      </dsp:nvSpPr>
      <dsp:spPr>
        <a:xfrm rot="4320000">
          <a:off x="2799890" y="1545278"/>
          <a:ext cx="1666304" cy="1666304"/>
        </a:xfrm>
        <a:prstGeom prst="downArrow">
          <a:avLst>
            <a:gd name="adj1" fmla="val 50000"/>
            <a:gd name="adj2" fmla="val 35000"/>
          </a:avLst>
        </a:prstGeom>
        <a:gradFill rotWithShape="0">
          <a:gsLst>
            <a:gs pos="0">
              <a:schemeClr val="accent3">
                <a:hueOff val="0"/>
                <a:satOff val="0"/>
                <a:lumOff val="0"/>
                <a:alphaOff val="0"/>
                <a:tint val="94000"/>
                <a:satMod val="103000"/>
                <a:lumMod val="102000"/>
              </a:schemeClr>
            </a:gs>
            <a:gs pos="50000">
              <a:schemeClr val="accent3">
                <a:hueOff val="0"/>
                <a:satOff val="0"/>
                <a:lumOff val="0"/>
                <a:alphaOff val="0"/>
                <a:shade val="100000"/>
                <a:satMod val="110000"/>
                <a:lumMod val="100000"/>
              </a:schemeClr>
            </a:gs>
            <a:gs pos="100000">
              <a:schemeClr val="accent3">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tr-TR" sz="1100" kern="1200"/>
            <a:t>Pazarlama değişimlerine daha az hassasiyet</a:t>
          </a:r>
          <a:endParaRPr lang="en-US" sz="1100" kern="1200"/>
        </a:p>
      </dsp:txBody>
      <dsp:txXfrm rot="-5400000">
        <a:off x="3084357" y="1916798"/>
        <a:ext cx="1374701" cy="833152"/>
      </dsp:txXfrm>
    </dsp:sp>
    <dsp:sp modelId="{B514C38B-22A4-4A96-A98F-79CD91E9150E}">
      <dsp:nvSpPr>
        <dsp:cNvPr id="0" name=""/>
        <dsp:cNvSpPr/>
      </dsp:nvSpPr>
      <dsp:spPr>
        <a:xfrm rot="8640000">
          <a:off x="2265264" y="3190691"/>
          <a:ext cx="1666304" cy="1666304"/>
        </a:xfrm>
        <a:prstGeom prst="downArrow">
          <a:avLst>
            <a:gd name="adj1" fmla="val 50000"/>
            <a:gd name="adj2" fmla="val 35000"/>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tr-TR" sz="1100" kern="1200"/>
            <a:t>Yüksek kar marjı</a:t>
          </a:r>
          <a:endParaRPr lang="en-US" sz="1100" kern="1200"/>
        </a:p>
      </dsp:txBody>
      <dsp:txXfrm rot="10800000">
        <a:off x="2767540" y="3454448"/>
        <a:ext cx="833152" cy="1374701"/>
      </dsp:txXfrm>
    </dsp:sp>
    <dsp:sp modelId="{9D315623-C609-4586-9495-A71299CDB33C}">
      <dsp:nvSpPr>
        <dsp:cNvPr id="0" name=""/>
        <dsp:cNvSpPr/>
      </dsp:nvSpPr>
      <dsp:spPr>
        <a:xfrm rot="12960000">
          <a:off x="535175" y="3190691"/>
          <a:ext cx="1666304" cy="1666304"/>
        </a:xfrm>
        <a:prstGeom prst="downArrow">
          <a:avLst>
            <a:gd name="adj1" fmla="val 50000"/>
            <a:gd name="adj2" fmla="val 35000"/>
          </a:avLst>
        </a:prstGeom>
        <a:gradFill rotWithShape="0">
          <a:gsLst>
            <a:gs pos="0">
              <a:schemeClr val="accent5">
                <a:hueOff val="0"/>
                <a:satOff val="0"/>
                <a:lumOff val="0"/>
                <a:alphaOff val="0"/>
                <a:tint val="94000"/>
                <a:satMod val="103000"/>
                <a:lumMod val="102000"/>
              </a:schemeClr>
            </a:gs>
            <a:gs pos="50000">
              <a:schemeClr val="accent5">
                <a:hueOff val="0"/>
                <a:satOff val="0"/>
                <a:lumOff val="0"/>
                <a:alphaOff val="0"/>
                <a:shade val="100000"/>
                <a:satMod val="110000"/>
                <a:lumMod val="100000"/>
              </a:schemeClr>
            </a:gs>
            <a:gs pos="100000">
              <a:schemeClr val="accent5">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tr-TR" sz="1100" kern="1200"/>
            <a:t>Fiyat artışlarına karşı daha az tepki veren müşteri kazanımı</a:t>
          </a:r>
          <a:endParaRPr lang="en-US" sz="1100" kern="1200"/>
        </a:p>
      </dsp:txBody>
      <dsp:txXfrm rot="10800000">
        <a:off x="866051" y="3454448"/>
        <a:ext cx="833152" cy="1374701"/>
      </dsp:txXfrm>
    </dsp:sp>
    <dsp:sp modelId="{91458ECA-4894-4186-A8B5-043E68ED09ED}">
      <dsp:nvSpPr>
        <dsp:cNvPr id="0" name=""/>
        <dsp:cNvSpPr/>
      </dsp:nvSpPr>
      <dsp:spPr>
        <a:xfrm rot="17280000">
          <a:off x="548" y="1545278"/>
          <a:ext cx="1666304" cy="1666304"/>
        </a:xfrm>
        <a:prstGeom prst="downArrow">
          <a:avLst>
            <a:gd name="adj1" fmla="val 50000"/>
            <a:gd name="adj2" fmla="val 35000"/>
          </a:avLst>
        </a:prstGeom>
        <a:gradFill rotWithShape="0">
          <a:gsLst>
            <a:gs pos="0">
              <a:schemeClr val="accent6">
                <a:hueOff val="0"/>
                <a:satOff val="0"/>
                <a:lumOff val="0"/>
                <a:alphaOff val="0"/>
                <a:tint val="94000"/>
                <a:satMod val="103000"/>
                <a:lumMod val="102000"/>
              </a:schemeClr>
            </a:gs>
            <a:gs pos="50000">
              <a:schemeClr val="accent6">
                <a:hueOff val="0"/>
                <a:satOff val="0"/>
                <a:lumOff val="0"/>
                <a:alphaOff val="0"/>
                <a:shade val="100000"/>
                <a:satMod val="110000"/>
                <a:lumMod val="100000"/>
              </a:schemeClr>
            </a:gs>
            <a:gs pos="100000">
              <a:schemeClr val="accent6">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tr-TR" sz="1100" kern="1200"/>
            <a:t>Pazarlama iletişimi araçlarının etkinliğinde artış</a:t>
          </a:r>
          <a:endParaRPr lang="en-US" sz="1100" kern="1200"/>
        </a:p>
      </dsp:txBody>
      <dsp:txXfrm rot="5400000">
        <a:off x="7685" y="1916798"/>
        <a:ext cx="1374701" cy="833152"/>
      </dsp:txXfrm>
    </dsp:sp>
  </dsp:spTree>
</dsp:drawing>
</file>

<file path=ppt/diagrams/drawing8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05BB86-C6B2-4F47-8F08-080F126AA152}">
      <dsp:nvSpPr>
        <dsp:cNvPr id="0" name=""/>
        <dsp:cNvSpPr/>
      </dsp:nvSpPr>
      <dsp:spPr>
        <a:xfrm>
          <a:off x="0" y="193997"/>
          <a:ext cx="4695825" cy="2569319"/>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i="1" kern="1200"/>
            <a:t>“</a:t>
          </a:r>
          <a:r>
            <a:rPr lang="tr-TR" sz="1800" i="1" kern="1200"/>
            <a:t>Çokulusluluk, farklı ülkelerde faaliyet göstermektir. Küresel firma, dünyayı tek bir ülke olarak görür. Elbette, Arjantin ve Fransa’nın birbirlerinden farklı olduklarını biliyoruz. Fakat ikisine de aynı davranıyoruz</a:t>
          </a:r>
          <a:r>
            <a:rPr lang="en-US" sz="1800" i="1" kern="1200"/>
            <a:t>. </a:t>
          </a:r>
          <a:r>
            <a:rPr lang="tr-TR" sz="1800" i="1" kern="1200"/>
            <a:t>Onlara aynı ürünler satıyor, aynı üretim yöntemlerini kullanıyor hatta aynı reklamı gösteriyoruz (Elbette kendi dillerinde)</a:t>
          </a:r>
          <a:endParaRPr lang="en-US" sz="1800" kern="1200"/>
        </a:p>
      </dsp:txBody>
      <dsp:txXfrm>
        <a:off x="125424" y="319421"/>
        <a:ext cx="4444977" cy="2318471"/>
      </dsp:txXfrm>
    </dsp:sp>
    <dsp:sp modelId="{A71D3CD2-36AF-431A-8894-8189E489FFBA}">
      <dsp:nvSpPr>
        <dsp:cNvPr id="0" name=""/>
        <dsp:cNvSpPr/>
      </dsp:nvSpPr>
      <dsp:spPr>
        <a:xfrm>
          <a:off x="0" y="2815157"/>
          <a:ext cx="4695825" cy="2569319"/>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i="1" kern="1200"/>
            <a:t>- </a:t>
          </a:r>
          <a:r>
            <a:rPr lang="en-US" sz="1800" kern="1200"/>
            <a:t>Alfred Zeien</a:t>
          </a:r>
          <a:r>
            <a:rPr lang="tr-TR" sz="1800" kern="1200"/>
            <a:t>,</a:t>
          </a:r>
          <a:r>
            <a:rPr lang="en-US" sz="1800" kern="1200"/>
            <a:t> </a:t>
          </a:r>
          <a:r>
            <a:rPr lang="tr-TR" sz="1800" kern="1200"/>
            <a:t>Former </a:t>
          </a:r>
          <a:r>
            <a:rPr lang="en-US" sz="1800" kern="1200"/>
            <a:t>Gillette CEO</a:t>
          </a:r>
        </a:p>
      </dsp:txBody>
      <dsp:txXfrm>
        <a:off x="125424" y="2940581"/>
        <a:ext cx="4444977" cy="2318471"/>
      </dsp:txXfrm>
    </dsp:sp>
  </dsp:spTree>
</dsp:drawing>
</file>

<file path=ppt/diagrams/drawing8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7EAFC4-6887-42B8-90E2-5BB3ADFC10EC}">
      <dsp:nvSpPr>
        <dsp:cNvPr id="0" name=""/>
        <dsp:cNvSpPr/>
      </dsp:nvSpPr>
      <dsp:spPr>
        <a:xfrm>
          <a:off x="0" y="4524"/>
          <a:ext cx="4695825" cy="1349156"/>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tr-TR" sz="2000" kern="1200"/>
            <a:t>Değer yaratmak</a:t>
          </a:r>
          <a:endParaRPr lang="en-US" sz="2000" kern="1200"/>
        </a:p>
      </dsp:txBody>
      <dsp:txXfrm>
        <a:off x="65860" y="70384"/>
        <a:ext cx="4564105" cy="1217436"/>
      </dsp:txXfrm>
    </dsp:sp>
    <dsp:sp modelId="{0DC7CADA-9D59-4F0B-B8F9-A263C2662507}">
      <dsp:nvSpPr>
        <dsp:cNvPr id="0" name=""/>
        <dsp:cNvSpPr/>
      </dsp:nvSpPr>
      <dsp:spPr>
        <a:xfrm>
          <a:off x="0" y="1411281"/>
          <a:ext cx="4695825" cy="1349156"/>
        </a:xfrm>
        <a:prstGeom prst="roundRect">
          <a:avLst/>
        </a:prstGeom>
        <a:gradFill rotWithShape="0">
          <a:gsLst>
            <a:gs pos="0">
              <a:schemeClr val="accent2">
                <a:hueOff val="319356"/>
                <a:satOff val="-1825"/>
                <a:lumOff val="1765"/>
                <a:alphaOff val="0"/>
                <a:tint val="94000"/>
                <a:satMod val="103000"/>
                <a:lumMod val="102000"/>
              </a:schemeClr>
            </a:gs>
            <a:gs pos="50000">
              <a:schemeClr val="accent2">
                <a:hueOff val="319356"/>
                <a:satOff val="-1825"/>
                <a:lumOff val="1765"/>
                <a:alphaOff val="0"/>
                <a:shade val="100000"/>
                <a:satMod val="110000"/>
                <a:lumMod val="100000"/>
              </a:schemeClr>
            </a:gs>
            <a:gs pos="100000">
              <a:schemeClr val="accent2">
                <a:hueOff val="319356"/>
                <a:satOff val="-1825"/>
                <a:lumOff val="176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tr-TR" sz="2000" kern="1200"/>
            <a:t>Uluslararasılaşmak için marka kimliği elemanlarının, marka isim, terim ve sembolün dikkatlice oluşturulması</a:t>
          </a:r>
          <a:endParaRPr lang="en-US" sz="2000" kern="1200"/>
        </a:p>
      </dsp:txBody>
      <dsp:txXfrm>
        <a:off x="65860" y="1477141"/>
        <a:ext cx="4564105" cy="1217436"/>
      </dsp:txXfrm>
    </dsp:sp>
    <dsp:sp modelId="{E99596E4-F7FD-444E-8834-BF7609620D3B}">
      <dsp:nvSpPr>
        <dsp:cNvPr id="0" name=""/>
        <dsp:cNvSpPr/>
      </dsp:nvSpPr>
      <dsp:spPr>
        <a:xfrm>
          <a:off x="0" y="2818037"/>
          <a:ext cx="4695825" cy="1349156"/>
        </a:xfrm>
        <a:prstGeom prst="roundRect">
          <a:avLst/>
        </a:prstGeom>
        <a:gradFill rotWithShape="0">
          <a:gsLst>
            <a:gs pos="0">
              <a:schemeClr val="accent2">
                <a:hueOff val="638711"/>
                <a:satOff val="-3650"/>
                <a:lumOff val="3530"/>
                <a:alphaOff val="0"/>
                <a:tint val="94000"/>
                <a:satMod val="103000"/>
                <a:lumMod val="102000"/>
              </a:schemeClr>
            </a:gs>
            <a:gs pos="50000">
              <a:schemeClr val="accent2">
                <a:hueOff val="638711"/>
                <a:satOff val="-3650"/>
                <a:lumOff val="3530"/>
                <a:alphaOff val="0"/>
                <a:shade val="100000"/>
                <a:satMod val="110000"/>
                <a:lumMod val="100000"/>
              </a:schemeClr>
            </a:gs>
            <a:gs pos="100000">
              <a:schemeClr val="accent2">
                <a:hueOff val="638711"/>
                <a:satOff val="-3650"/>
                <a:lumOff val="353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tr-TR" sz="2000" kern="1200"/>
            <a:t>Ulusal markayı genişletmek mi yoksa uluslararası anlamda yeni bir marka kimliği için uyumlaştırmak mı? Sorusuna cevap aranması </a:t>
          </a:r>
          <a:endParaRPr lang="en-US" sz="2000" kern="1200"/>
        </a:p>
      </dsp:txBody>
      <dsp:txXfrm>
        <a:off x="65860" y="2883897"/>
        <a:ext cx="4564105" cy="1217436"/>
      </dsp:txXfrm>
    </dsp:sp>
    <dsp:sp modelId="{B5B64316-B67B-4104-8B0D-F7FB7D1952A5}">
      <dsp:nvSpPr>
        <dsp:cNvPr id="0" name=""/>
        <dsp:cNvSpPr/>
      </dsp:nvSpPr>
      <dsp:spPr>
        <a:xfrm>
          <a:off x="0" y="4224793"/>
          <a:ext cx="4695825" cy="1349156"/>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tr-TR" sz="2000" kern="1200"/>
            <a:t>Marka geliştirme stratejilerinin tanımlanması</a:t>
          </a:r>
          <a:endParaRPr lang="en-US" sz="2000" kern="1200"/>
        </a:p>
      </dsp:txBody>
      <dsp:txXfrm>
        <a:off x="65860" y="4290653"/>
        <a:ext cx="4564105" cy="1217436"/>
      </dsp:txXfrm>
    </dsp:sp>
  </dsp:spTree>
</dsp:drawing>
</file>

<file path=ppt/diagrams/drawing8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ABF388-60EA-4A45-BA20-F42F4345BD00}">
      <dsp:nvSpPr>
        <dsp:cNvPr id="0" name=""/>
        <dsp:cNvSpPr/>
      </dsp:nvSpPr>
      <dsp:spPr>
        <a:xfrm>
          <a:off x="0" y="153945"/>
          <a:ext cx="4466744" cy="1654087"/>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tr-TR" sz="2000" kern="1200"/>
            <a:t>Ambalajlama, ürünlerin tüketicilere ulaştırılması aşamasında, taşınması, korunması, saklanması ve satışa sunulmasını sağlayan özelliktir.</a:t>
          </a:r>
          <a:endParaRPr lang="en-US" sz="2000" kern="1200"/>
        </a:p>
      </dsp:txBody>
      <dsp:txXfrm>
        <a:off x="80746" y="234691"/>
        <a:ext cx="4305252" cy="1492595"/>
      </dsp:txXfrm>
    </dsp:sp>
    <dsp:sp modelId="{3457B76C-70EA-4A11-833C-7A9333E6C79A}">
      <dsp:nvSpPr>
        <dsp:cNvPr id="0" name=""/>
        <dsp:cNvSpPr/>
      </dsp:nvSpPr>
      <dsp:spPr>
        <a:xfrm>
          <a:off x="0" y="1865633"/>
          <a:ext cx="4466744" cy="1654087"/>
        </a:xfrm>
        <a:prstGeom prst="roundRect">
          <a:avLst/>
        </a:prstGeom>
        <a:gradFill rotWithShape="0">
          <a:gsLst>
            <a:gs pos="0">
              <a:schemeClr val="accent2">
                <a:hueOff val="479033"/>
                <a:satOff val="-2738"/>
                <a:lumOff val="2647"/>
                <a:alphaOff val="0"/>
                <a:tint val="94000"/>
                <a:satMod val="103000"/>
                <a:lumMod val="102000"/>
              </a:schemeClr>
            </a:gs>
            <a:gs pos="50000">
              <a:schemeClr val="accent2">
                <a:hueOff val="479033"/>
                <a:satOff val="-2738"/>
                <a:lumOff val="2647"/>
                <a:alphaOff val="0"/>
                <a:shade val="100000"/>
                <a:satMod val="110000"/>
                <a:lumMod val="100000"/>
              </a:schemeClr>
            </a:gs>
            <a:gs pos="100000">
              <a:schemeClr val="accent2">
                <a:hueOff val="479033"/>
                <a:satOff val="-2738"/>
                <a:lumOff val="2647"/>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tr-TR" sz="2000" kern="1200"/>
            <a:t>Çevreye duyarlı ambalajlama (</a:t>
          </a:r>
          <a:r>
            <a:rPr lang="en-US" sz="2000" kern="1200"/>
            <a:t>Eco-Packaging</a:t>
          </a:r>
          <a:r>
            <a:rPr lang="tr-TR" sz="2000" kern="1200"/>
            <a:t>), çevreye duyarlı pazarlar açısından oldukça önemlidir. Ayrıca işletmenin çevreye karşı sorumluluğundan gelmektedir.</a:t>
          </a:r>
          <a:endParaRPr lang="en-US" sz="2000" kern="1200"/>
        </a:p>
      </dsp:txBody>
      <dsp:txXfrm>
        <a:off x="80746" y="1946379"/>
        <a:ext cx="4305252" cy="1492595"/>
      </dsp:txXfrm>
    </dsp:sp>
    <dsp:sp modelId="{C61E44CA-8721-4CF1-AFBE-8EDC6C56143C}">
      <dsp:nvSpPr>
        <dsp:cNvPr id="0" name=""/>
        <dsp:cNvSpPr/>
      </dsp:nvSpPr>
      <dsp:spPr>
        <a:xfrm>
          <a:off x="0" y="3577320"/>
          <a:ext cx="4466744" cy="1654087"/>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tr-TR" sz="2000" kern="1200"/>
            <a:t>Ambalajlama fonksiyonel faydasının yanı sıra, tüketicilere satın alma süreçlerinde iletişim kurmayı da sağlamaktadır. </a:t>
          </a:r>
          <a:endParaRPr lang="en-US" sz="2000" kern="1200"/>
        </a:p>
      </dsp:txBody>
      <dsp:txXfrm>
        <a:off x="80746" y="3658066"/>
        <a:ext cx="4305252" cy="149259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2F26A2-28FD-4F57-B53B-3B85D6FFABD0}">
      <dsp:nvSpPr>
        <dsp:cNvPr id="0" name=""/>
        <dsp:cNvSpPr/>
      </dsp:nvSpPr>
      <dsp:spPr>
        <a:xfrm>
          <a:off x="0" y="163317"/>
          <a:ext cx="4466744" cy="814319"/>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tr-TR" sz="1200" kern="1200"/>
            <a:t>Modern pazarlamanın tüm özellikleri uluslararası pazarlama için geçerlidir. Ancak, ikincisi küresel müşterilerin ihtiyaçlarını karşılamayı amaçlamaktadır. Yani sınırların ötesinde gerçekleşir.</a:t>
          </a:r>
          <a:endParaRPr lang="en-US" sz="1200" kern="1200"/>
        </a:p>
      </dsp:txBody>
      <dsp:txXfrm>
        <a:off x="39752" y="203069"/>
        <a:ext cx="4387240" cy="734815"/>
      </dsp:txXfrm>
    </dsp:sp>
    <dsp:sp modelId="{DAEA5F76-553A-4755-87D7-46C564EE51E7}">
      <dsp:nvSpPr>
        <dsp:cNvPr id="0" name=""/>
        <dsp:cNvSpPr/>
      </dsp:nvSpPr>
      <dsp:spPr>
        <a:xfrm>
          <a:off x="0" y="1012197"/>
          <a:ext cx="4466744" cy="814319"/>
        </a:xfrm>
        <a:prstGeom prst="roundRect">
          <a:avLst/>
        </a:prstGeom>
        <a:gradFill rotWithShape="0">
          <a:gsLst>
            <a:gs pos="0">
              <a:schemeClr val="accent2">
                <a:hueOff val="191613"/>
                <a:satOff val="-1095"/>
                <a:lumOff val="1059"/>
                <a:alphaOff val="0"/>
                <a:tint val="94000"/>
                <a:satMod val="103000"/>
                <a:lumMod val="102000"/>
              </a:schemeClr>
            </a:gs>
            <a:gs pos="50000">
              <a:schemeClr val="accent2">
                <a:hueOff val="191613"/>
                <a:satOff val="-1095"/>
                <a:lumOff val="1059"/>
                <a:alphaOff val="0"/>
                <a:shade val="100000"/>
                <a:satMod val="110000"/>
                <a:lumMod val="100000"/>
              </a:schemeClr>
            </a:gs>
            <a:gs pos="100000">
              <a:schemeClr val="accent2">
                <a:hueOff val="191613"/>
                <a:satOff val="-1095"/>
                <a:lumOff val="1059"/>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tr-TR" sz="1200" kern="1200"/>
            <a:t>Sonuç olarak, uluslararası pazarlamanın aşağıdakiler gibi belirli özellikleri vardır:</a:t>
          </a:r>
          <a:endParaRPr lang="en-US" sz="1200" kern="1200"/>
        </a:p>
      </dsp:txBody>
      <dsp:txXfrm>
        <a:off x="39752" y="1051949"/>
        <a:ext cx="4387240" cy="734815"/>
      </dsp:txXfrm>
    </dsp:sp>
    <dsp:sp modelId="{2384326B-6017-48D5-A0B5-F95E12749A61}">
      <dsp:nvSpPr>
        <dsp:cNvPr id="0" name=""/>
        <dsp:cNvSpPr/>
      </dsp:nvSpPr>
      <dsp:spPr>
        <a:xfrm>
          <a:off x="0" y="1861077"/>
          <a:ext cx="4466744" cy="814319"/>
        </a:xfrm>
        <a:prstGeom prst="roundRect">
          <a:avLst/>
        </a:prstGeom>
        <a:gradFill rotWithShape="0">
          <a:gsLst>
            <a:gs pos="0">
              <a:schemeClr val="accent2">
                <a:hueOff val="383227"/>
                <a:satOff val="-2190"/>
                <a:lumOff val="2118"/>
                <a:alphaOff val="0"/>
                <a:tint val="94000"/>
                <a:satMod val="103000"/>
                <a:lumMod val="102000"/>
              </a:schemeClr>
            </a:gs>
            <a:gs pos="50000">
              <a:schemeClr val="accent2">
                <a:hueOff val="383227"/>
                <a:satOff val="-2190"/>
                <a:lumOff val="2118"/>
                <a:alphaOff val="0"/>
                <a:shade val="100000"/>
                <a:satMod val="110000"/>
                <a:lumMod val="100000"/>
              </a:schemeClr>
            </a:gs>
            <a:gs pos="100000">
              <a:schemeClr val="accent2">
                <a:hueOff val="383227"/>
                <a:satOff val="-2190"/>
                <a:lumOff val="2118"/>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tr-TR" sz="1200" kern="1200"/>
            <a:t>İki veya daha fazla ülkeyi kapsar</a:t>
          </a:r>
          <a:endParaRPr lang="en-US" sz="1200" kern="1200"/>
        </a:p>
      </dsp:txBody>
      <dsp:txXfrm>
        <a:off x="39752" y="1900829"/>
        <a:ext cx="4387240" cy="734815"/>
      </dsp:txXfrm>
    </dsp:sp>
    <dsp:sp modelId="{9AAF5586-1EBA-4E42-8408-D779D1A0FED1}">
      <dsp:nvSpPr>
        <dsp:cNvPr id="0" name=""/>
        <dsp:cNvSpPr/>
      </dsp:nvSpPr>
      <dsp:spPr>
        <a:xfrm>
          <a:off x="0" y="2709957"/>
          <a:ext cx="4466744" cy="814319"/>
        </a:xfrm>
        <a:prstGeom prst="roundRect">
          <a:avLst/>
        </a:prstGeom>
        <a:gradFill rotWithShape="0">
          <a:gsLst>
            <a:gs pos="0">
              <a:schemeClr val="accent2">
                <a:hueOff val="574840"/>
                <a:satOff val="-3285"/>
                <a:lumOff val="3177"/>
                <a:alphaOff val="0"/>
                <a:tint val="94000"/>
                <a:satMod val="103000"/>
                <a:lumMod val="102000"/>
              </a:schemeClr>
            </a:gs>
            <a:gs pos="50000">
              <a:schemeClr val="accent2">
                <a:hueOff val="574840"/>
                <a:satOff val="-3285"/>
                <a:lumOff val="3177"/>
                <a:alphaOff val="0"/>
                <a:shade val="100000"/>
                <a:satMod val="110000"/>
                <a:lumMod val="100000"/>
              </a:schemeClr>
            </a:gs>
            <a:gs pos="100000">
              <a:schemeClr val="accent2">
                <a:hueOff val="574840"/>
                <a:satOff val="-3285"/>
                <a:lumOff val="3177"/>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tr-TR" sz="1200" kern="1200"/>
            <a:t>Belirli ülkeler için benzersiz pazarlama stratejileri</a:t>
          </a:r>
          <a:endParaRPr lang="en-US" sz="1200" kern="1200"/>
        </a:p>
      </dsp:txBody>
      <dsp:txXfrm>
        <a:off x="39752" y="2749709"/>
        <a:ext cx="4387240" cy="734815"/>
      </dsp:txXfrm>
    </dsp:sp>
    <dsp:sp modelId="{E633FD61-FD03-4997-BF9D-B24B7C83D5BB}">
      <dsp:nvSpPr>
        <dsp:cNvPr id="0" name=""/>
        <dsp:cNvSpPr/>
      </dsp:nvSpPr>
      <dsp:spPr>
        <a:xfrm>
          <a:off x="0" y="3558837"/>
          <a:ext cx="4466744" cy="814319"/>
        </a:xfrm>
        <a:prstGeom prst="roundRect">
          <a:avLst/>
        </a:prstGeom>
        <a:gradFill rotWithShape="0">
          <a:gsLst>
            <a:gs pos="0">
              <a:schemeClr val="accent2">
                <a:hueOff val="766454"/>
                <a:satOff val="-4380"/>
                <a:lumOff val="4236"/>
                <a:alphaOff val="0"/>
                <a:tint val="94000"/>
                <a:satMod val="103000"/>
                <a:lumMod val="102000"/>
              </a:schemeClr>
            </a:gs>
            <a:gs pos="50000">
              <a:schemeClr val="accent2">
                <a:hueOff val="766454"/>
                <a:satOff val="-4380"/>
                <a:lumOff val="4236"/>
                <a:alphaOff val="0"/>
                <a:shade val="100000"/>
                <a:satMod val="110000"/>
                <a:lumMod val="100000"/>
              </a:schemeClr>
            </a:gs>
            <a:gs pos="100000">
              <a:schemeClr val="accent2">
                <a:hueOff val="766454"/>
                <a:satOff val="-4380"/>
                <a:lumOff val="4236"/>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tr-TR" sz="1200" kern="1200"/>
            <a:t>Bir şirket ile yabancı müşteriler arasında alışverişi sağlar</a:t>
          </a:r>
          <a:endParaRPr lang="en-US" sz="1200" kern="1200"/>
        </a:p>
      </dsp:txBody>
      <dsp:txXfrm>
        <a:off x="39752" y="3598589"/>
        <a:ext cx="4387240" cy="734815"/>
      </dsp:txXfrm>
    </dsp:sp>
    <dsp:sp modelId="{43E96A08-72DA-4799-A179-4C62BAACA5BA}">
      <dsp:nvSpPr>
        <dsp:cNvPr id="0" name=""/>
        <dsp:cNvSpPr/>
      </dsp:nvSpPr>
      <dsp:spPr>
        <a:xfrm>
          <a:off x="0" y="4407716"/>
          <a:ext cx="4466744" cy="814319"/>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tr-TR" sz="1200" kern="1200"/>
            <a:t>Kararlar küresel iş ortamı referans alınarak alınır</a:t>
          </a:r>
          <a:endParaRPr lang="en-US" sz="1200" kern="1200"/>
        </a:p>
      </dsp:txBody>
      <dsp:txXfrm>
        <a:off x="39752" y="4447468"/>
        <a:ext cx="4387240" cy="734815"/>
      </dsp:txXfrm>
    </dsp:sp>
  </dsp:spTree>
</dsp:drawing>
</file>

<file path=ppt/diagrams/drawing9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DA9341-30B4-49CC-8256-F6138F282FDA}">
      <dsp:nvSpPr>
        <dsp:cNvPr id="0" name=""/>
        <dsp:cNvSpPr/>
      </dsp:nvSpPr>
      <dsp:spPr>
        <a:xfrm>
          <a:off x="0" y="2723"/>
          <a:ext cx="4695825" cy="0"/>
        </a:xfrm>
        <a:prstGeom prst="line">
          <a:avLst/>
        </a:prstGeom>
        <a:gradFill rotWithShape="0">
          <a:gsLst>
            <a:gs pos="0">
              <a:schemeClr val="dk2">
                <a:hueOff val="0"/>
                <a:satOff val="0"/>
                <a:lumOff val="0"/>
                <a:alphaOff val="0"/>
                <a:tint val="94000"/>
                <a:satMod val="103000"/>
                <a:lumMod val="102000"/>
              </a:schemeClr>
            </a:gs>
            <a:gs pos="50000">
              <a:schemeClr val="dk2">
                <a:hueOff val="0"/>
                <a:satOff val="0"/>
                <a:lumOff val="0"/>
                <a:alphaOff val="0"/>
                <a:shade val="100000"/>
                <a:satMod val="110000"/>
                <a:lumMod val="100000"/>
              </a:schemeClr>
            </a:gs>
            <a:gs pos="100000">
              <a:schemeClr val="dk2">
                <a:hueOff val="0"/>
                <a:satOff val="0"/>
                <a:lumOff val="0"/>
                <a:alphaOff val="0"/>
                <a:shade val="78000"/>
                <a:satMod val="120000"/>
                <a:lumMod val="99000"/>
              </a:schemeClr>
            </a:gs>
          </a:gsLst>
          <a:lin ang="5400000" scaled="0"/>
        </a:gradFill>
        <a:ln w="9525" cap="flat" cmpd="sng" algn="ctr">
          <a:solidFill>
            <a:schemeClr val="dk2">
              <a:hueOff val="0"/>
              <a:satOff val="0"/>
              <a:lumOff val="0"/>
              <a:alphaOff val="0"/>
            </a:schemeClr>
          </a:solidFill>
          <a:prstDash val="solid"/>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E2A8535F-F46F-461D-8D39-F2A2BCAC82AA}">
      <dsp:nvSpPr>
        <dsp:cNvPr id="0" name=""/>
        <dsp:cNvSpPr/>
      </dsp:nvSpPr>
      <dsp:spPr>
        <a:xfrm>
          <a:off x="0" y="2723"/>
          <a:ext cx="4695825" cy="9288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tr-TR" sz="1900" kern="1200"/>
            <a:t>Pazarlama yöneticileri, görsel estetiğin önemini mutlaka anlamalıdır</a:t>
          </a:r>
          <a:endParaRPr lang="en-US" sz="1900" kern="1200"/>
        </a:p>
      </dsp:txBody>
      <dsp:txXfrm>
        <a:off x="0" y="2723"/>
        <a:ext cx="4695825" cy="928837"/>
      </dsp:txXfrm>
    </dsp:sp>
    <dsp:sp modelId="{DF82F027-E189-48CA-85C4-6C18F1362417}">
      <dsp:nvSpPr>
        <dsp:cNvPr id="0" name=""/>
        <dsp:cNvSpPr/>
      </dsp:nvSpPr>
      <dsp:spPr>
        <a:xfrm>
          <a:off x="0" y="931561"/>
          <a:ext cx="4695825" cy="0"/>
        </a:xfrm>
        <a:prstGeom prst="line">
          <a:avLst/>
        </a:prstGeom>
        <a:gradFill rotWithShape="0">
          <a:gsLst>
            <a:gs pos="0">
              <a:schemeClr val="dk2">
                <a:hueOff val="0"/>
                <a:satOff val="0"/>
                <a:lumOff val="0"/>
                <a:alphaOff val="0"/>
                <a:tint val="94000"/>
                <a:satMod val="103000"/>
                <a:lumMod val="102000"/>
              </a:schemeClr>
            </a:gs>
            <a:gs pos="50000">
              <a:schemeClr val="dk2">
                <a:hueOff val="0"/>
                <a:satOff val="0"/>
                <a:lumOff val="0"/>
                <a:alphaOff val="0"/>
                <a:shade val="100000"/>
                <a:satMod val="110000"/>
                <a:lumMod val="100000"/>
              </a:schemeClr>
            </a:gs>
            <a:gs pos="100000">
              <a:schemeClr val="dk2">
                <a:hueOff val="0"/>
                <a:satOff val="0"/>
                <a:lumOff val="0"/>
                <a:alphaOff val="0"/>
                <a:shade val="78000"/>
                <a:satMod val="120000"/>
                <a:lumMod val="99000"/>
              </a:schemeClr>
            </a:gs>
          </a:gsLst>
          <a:lin ang="5400000" scaled="0"/>
        </a:gradFill>
        <a:ln w="9525" cap="flat" cmpd="sng" algn="ctr">
          <a:solidFill>
            <a:schemeClr val="dk2">
              <a:hueOff val="0"/>
              <a:satOff val="0"/>
              <a:lumOff val="0"/>
              <a:alphaOff val="0"/>
            </a:schemeClr>
          </a:solidFill>
          <a:prstDash val="solid"/>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820E83EC-89B3-4067-AC74-CA6B3E77CC09}">
      <dsp:nvSpPr>
        <dsp:cNvPr id="0" name=""/>
        <dsp:cNvSpPr/>
      </dsp:nvSpPr>
      <dsp:spPr>
        <a:xfrm>
          <a:off x="0" y="931561"/>
          <a:ext cx="4695825" cy="9288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tr-TR" sz="1900" kern="1200"/>
            <a:t>Estetik stiller, dünya genelinde farklılık gösterir</a:t>
          </a:r>
          <a:endParaRPr lang="en-US" sz="1900" kern="1200"/>
        </a:p>
      </dsp:txBody>
      <dsp:txXfrm>
        <a:off x="0" y="931561"/>
        <a:ext cx="4695825" cy="928837"/>
      </dsp:txXfrm>
    </dsp:sp>
    <dsp:sp modelId="{9D3D75A9-94E3-4BB3-B5A3-D895F5074912}">
      <dsp:nvSpPr>
        <dsp:cNvPr id="0" name=""/>
        <dsp:cNvSpPr/>
      </dsp:nvSpPr>
      <dsp:spPr>
        <a:xfrm>
          <a:off x="0" y="1860399"/>
          <a:ext cx="4695825" cy="0"/>
        </a:xfrm>
        <a:prstGeom prst="line">
          <a:avLst/>
        </a:prstGeom>
        <a:gradFill rotWithShape="0">
          <a:gsLst>
            <a:gs pos="0">
              <a:schemeClr val="dk2">
                <a:hueOff val="0"/>
                <a:satOff val="0"/>
                <a:lumOff val="0"/>
                <a:alphaOff val="0"/>
                <a:tint val="94000"/>
                <a:satMod val="103000"/>
                <a:lumMod val="102000"/>
              </a:schemeClr>
            </a:gs>
            <a:gs pos="50000">
              <a:schemeClr val="dk2">
                <a:hueOff val="0"/>
                <a:satOff val="0"/>
                <a:lumOff val="0"/>
                <a:alphaOff val="0"/>
                <a:shade val="100000"/>
                <a:satMod val="110000"/>
                <a:lumMod val="100000"/>
              </a:schemeClr>
            </a:gs>
            <a:gs pos="100000">
              <a:schemeClr val="dk2">
                <a:hueOff val="0"/>
                <a:satOff val="0"/>
                <a:lumOff val="0"/>
                <a:alphaOff val="0"/>
                <a:shade val="78000"/>
                <a:satMod val="120000"/>
                <a:lumMod val="99000"/>
              </a:schemeClr>
            </a:gs>
          </a:gsLst>
          <a:lin ang="5400000" scaled="0"/>
        </a:gradFill>
        <a:ln w="9525" cap="flat" cmpd="sng" algn="ctr">
          <a:solidFill>
            <a:schemeClr val="dk2">
              <a:hueOff val="0"/>
              <a:satOff val="0"/>
              <a:lumOff val="0"/>
              <a:alphaOff val="0"/>
            </a:schemeClr>
          </a:solidFill>
          <a:prstDash val="solid"/>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144A9198-D58C-42E2-BBF7-427DD95B1BF9}">
      <dsp:nvSpPr>
        <dsp:cNvPr id="0" name=""/>
        <dsp:cNvSpPr/>
      </dsp:nvSpPr>
      <dsp:spPr>
        <a:xfrm>
          <a:off x="0" y="1860399"/>
          <a:ext cx="4695825" cy="9288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tr-TR" sz="1900" kern="1200"/>
            <a:t>Kırmızı</a:t>
          </a:r>
          <a:r>
            <a:rPr lang="en-US" sz="1900" kern="1200"/>
            <a:t>:  </a:t>
          </a:r>
          <a:r>
            <a:rPr lang="tr-TR" sz="1900" kern="1200"/>
            <a:t>Güney Afrika</a:t>
          </a:r>
          <a:r>
            <a:rPr lang="en-US" sz="1900" kern="1200"/>
            <a:t>= </a:t>
          </a:r>
          <a:r>
            <a:rPr lang="tr-TR" sz="1900" kern="1200"/>
            <a:t>yas</a:t>
          </a:r>
          <a:r>
            <a:rPr lang="en-US" sz="1900" kern="1200"/>
            <a:t>; </a:t>
          </a:r>
          <a:r>
            <a:rPr lang="tr-TR" sz="1900" kern="1200"/>
            <a:t>Hindistan</a:t>
          </a:r>
          <a:r>
            <a:rPr lang="en-US" sz="1900" kern="1200"/>
            <a:t> = </a:t>
          </a:r>
          <a:r>
            <a:rPr lang="tr-TR" sz="1900" kern="1200"/>
            <a:t>saflık</a:t>
          </a:r>
          <a:r>
            <a:rPr lang="en-US" sz="1900" kern="1200"/>
            <a:t>; </a:t>
          </a:r>
          <a:r>
            <a:rPr lang="tr-TR" sz="1900" kern="1200"/>
            <a:t>Çin</a:t>
          </a:r>
          <a:r>
            <a:rPr lang="en-US" sz="1900" kern="1200"/>
            <a:t> = </a:t>
          </a:r>
          <a:r>
            <a:rPr lang="tr-TR" sz="1900" kern="1200"/>
            <a:t>kutlama</a:t>
          </a:r>
          <a:r>
            <a:rPr lang="en-US" sz="1900" kern="1200"/>
            <a:t>, </a:t>
          </a:r>
          <a:r>
            <a:rPr lang="tr-TR" sz="1900" kern="1200"/>
            <a:t>iyi şans</a:t>
          </a:r>
          <a:r>
            <a:rPr lang="en-US" sz="1900" kern="1200"/>
            <a:t>; R</a:t>
          </a:r>
          <a:r>
            <a:rPr lang="tr-TR" sz="1900" kern="1200"/>
            <a:t>usya</a:t>
          </a:r>
          <a:r>
            <a:rPr lang="en-US" sz="1900" kern="1200"/>
            <a:t> = </a:t>
          </a:r>
          <a:r>
            <a:rPr lang="tr-TR" sz="1900" kern="1200"/>
            <a:t>Eski, kominizim, Batı</a:t>
          </a:r>
          <a:r>
            <a:rPr lang="en-US" sz="1900" kern="1200"/>
            <a:t> = </a:t>
          </a:r>
          <a:r>
            <a:rPr lang="tr-TR" sz="1900" kern="1200"/>
            <a:t>heyecan, eğlence.</a:t>
          </a:r>
          <a:endParaRPr lang="en-US" sz="1900" kern="1200"/>
        </a:p>
      </dsp:txBody>
      <dsp:txXfrm>
        <a:off x="0" y="1860399"/>
        <a:ext cx="4695825" cy="928837"/>
      </dsp:txXfrm>
    </dsp:sp>
    <dsp:sp modelId="{8EF76FDF-3A1A-4AA0-AB0F-7EA181873D3D}">
      <dsp:nvSpPr>
        <dsp:cNvPr id="0" name=""/>
        <dsp:cNvSpPr/>
      </dsp:nvSpPr>
      <dsp:spPr>
        <a:xfrm>
          <a:off x="0" y="2789237"/>
          <a:ext cx="4695825" cy="0"/>
        </a:xfrm>
        <a:prstGeom prst="line">
          <a:avLst/>
        </a:prstGeom>
        <a:gradFill rotWithShape="0">
          <a:gsLst>
            <a:gs pos="0">
              <a:schemeClr val="dk2">
                <a:hueOff val="0"/>
                <a:satOff val="0"/>
                <a:lumOff val="0"/>
                <a:alphaOff val="0"/>
                <a:tint val="94000"/>
                <a:satMod val="103000"/>
                <a:lumMod val="102000"/>
              </a:schemeClr>
            </a:gs>
            <a:gs pos="50000">
              <a:schemeClr val="dk2">
                <a:hueOff val="0"/>
                <a:satOff val="0"/>
                <a:lumOff val="0"/>
                <a:alphaOff val="0"/>
                <a:shade val="100000"/>
                <a:satMod val="110000"/>
                <a:lumMod val="100000"/>
              </a:schemeClr>
            </a:gs>
            <a:gs pos="100000">
              <a:schemeClr val="dk2">
                <a:hueOff val="0"/>
                <a:satOff val="0"/>
                <a:lumOff val="0"/>
                <a:alphaOff val="0"/>
                <a:shade val="78000"/>
                <a:satMod val="120000"/>
                <a:lumMod val="99000"/>
              </a:schemeClr>
            </a:gs>
          </a:gsLst>
          <a:lin ang="5400000" scaled="0"/>
        </a:gradFill>
        <a:ln w="9525" cap="flat" cmpd="sng" algn="ctr">
          <a:solidFill>
            <a:schemeClr val="dk2">
              <a:hueOff val="0"/>
              <a:satOff val="0"/>
              <a:lumOff val="0"/>
              <a:alphaOff val="0"/>
            </a:schemeClr>
          </a:solidFill>
          <a:prstDash val="solid"/>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1809AF7D-6BEB-43BE-8C5A-34440B1070A9}">
      <dsp:nvSpPr>
        <dsp:cNvPr id="0" name=""/>
        <dsp:cNvSpPr/>
      </dsp:nvSpPr>
      <dsp:spPr>
        <a:xfrm>
          <a:off x="0" y="2789237"/>
          <a:ext cx="4695825" cy="9288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tr-TR" sz="1900" kern="1200"/>
            <a:t>Sarı</a:t>
          </a:r>
          <a:r>
            <a:rPr lang="en-US" sz="1900" kern="1200"/>
            <a:t>:  </a:t>
          </a:r>
          <a:r>
            <a:rPr lang="tr-TR" sz="1900" kern="1200"/>
            <a:t>Çin</a:t>
          </a:r>
          <a:r>
            <a:rPr lang="en-US" sz="1900" kern="1200"/>
            <a:t> = </a:t>
          </a:r>
          <a:r>
            <a:rPr lang="tr-TR" sz="1900" kern="1200"/>
            <a:t>sağlıklı</a:t>
          </a:r>
          <a:r>
            <a:rPr lang="en-US" sz="1900" kern="1200"/>
            <a:t>; </a:t>
          </a:r>
          <a:r>
            <a:rPr lang="tr-TR" sz="1900" kern="1200"/>
            <a:t>Mısır</a:t>
          </a:r>
          <a:r>
            <a:rPr lang="en-US" sz="1900" kern="1200"/>
            <a:t> = </a:t>
          </a:r>
          <a:r>
            <a:rPr lang="tr-TR" sz="1900" kern="1200"/>
            <a:t>Yas</a:t>
          </a:r>
          <a:r>
            <a:rPr lang="en-US" sz="1900" kern="1200"/>
            <a:t>; </a:t>
          </a:r>
          <a:r>
            <a:rPr lang="tr-TR" sz="1900" kern="1200"/>
            <a:t>Batı</a:t>
          </a:r>
          <a:r>
            <a:rPr lang="en-US" sz="1900" kern="1200"/>
            <a:t> = </a:t>
          </a:r>
          <a:r>
            <a:rPr lang="tr-TR" sz="1900" kern="1200"/>
            <a:t>uyarı, umut.</a:t>
          </a:r>
          <a:endParaRPr lang="en-US" sz="1900" kern="1200"/>
        </a:p>
      </dsp:txBody>
      <dsp:txXfrm>
        <a:off x="0" y="2789237"/>
        <a:ext cx="4695825" cy="928837"/>
      </dsp:txXfrm>
    </dsp:sp>
    <dsp:sp modelId="{DEB7D48E-8628-4687-848A-39FEF6BC5DAE}">
      <dsp:nvSpPr>
        <dsp:cNvPr id="0" name=""/>
        <dsp:cNvSpPr/>
      </dsp:nvSpPr>
      <dsp:spPr>
        <a:xfrm>
          <a:off x="0" y="3718075"/>
          <a:ext cx="4695825" cy="0"/>
        </a:xfrm>
        <a:prstGeom prst="line">
          <a:avLst/>
        </a:prstGeom>
        <a:gradFill rotWithShape="0">
          <a:gsLst>
            <a:gs pos="0">
              <a:schemeClr val="dk2">
                <a:hueOff val="0"/>
                <a:satOff val="0"/>
                <a:lumOff val="0"/>
                <a:alphaOff val="0"/>
                <a:tint val="94000"/>
                <a:satMod val="103000"/>
                <a:lumMod val="102000"/>
              </a:schemeClr>
            </a:gs>
            <a:gs pos="50000">
              <a:schemeClr val="dk2">
                <a:hueOff val="0"/>
                <a:satOff val="0"/>
                <a:lumOff val="0"/>
                <a:alphaOff val="0"/>
                <a:shade val="100000"/>
                <a:satMod val="110000"/>
                <a:lumMod val="100000"/>
              </a:schemeClr>
            </a:gs>
            <a:gs pos="100000">
              <a:schemeClr val="dk2">
                <a:hueOff val="0"/>
                <a:satOff val="0"/>
                <a:lumOff val="0"/>
                <a:alphaOff val="0"/>
                <a:shade val="78000"/>
                <a:satMod val="120000"/>
                <a:lumMod val="99000"/>
              </a:schemeClr>
            </a:gs>
          </a:gsLst>
          <a:lin ang="5400000" scaled="0"/>
        </a:gradFill>
        <a:ln w="9525" cap="flat" cmpd="sng" algn="ctr">
          <a:solidFill>
            <a:schemeClr val="dk2">
              <a:hueOff val="0"/>
              <a:satOff val="0"/>
              <a:lumOff val="0"/>
              <a:alphaOff val="0"/>
            </a:schemeClr>
          </a:solidFill>
          <a:prstDash val="solid"/>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5C16E6AE-601F-4517-B3D7-273DCE8E91E0}">
      <dsp:nvSpPr>
        <dsp:cNvPr id="0" name=""/>
        <dsp:cNvSpPr/>
      </dsp:nvSpPr>
      <dsp:spPr>
        <a:xfrm>
          <a:off x="0" y="3718075"/>
          <a:ext cx="4695825" cy="9288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tr-TR" sz="1900" kern="1200"/>
            <a:t>Yeşil</a:t>
          </a:r>
          <a:r>
            <a:rPr lang="en-US" sz="1900" kern="1200"/>
            <a:t>:  </a:t>
          </a:r>
          <a:r>
            <a:rPr lang="tr-TR" sz="1900" kern="1200"/>
            <a:t>Hindistan</a:t>
          </a:r>
          <a:r>
            <a:rPr lang="en-US" sz="1900" kern="1200"/>
            <a:t> = </a:t>
          </a:r>
          <a:r>
            <a:rPr lang="tr-TR" sz="1900" kern="1200"/>
            <a:t>İslam</a:t>
          </a:r>
          <a:r>
            <a:rPr lang="en-US" sz="1900" kern="1200"/>
            <a:t>; </a:t>
          </a:r>
          <a:r>
            <a:rPr lang="tr-TR" sz="1900" kern="1200"/>
            <a:t>Batı</a:t>
          </a:r>
          <a:r>
            <a:rPr lang="en-US" sz="1900" kern="1200"/>
            <a:t> = </a:t>
          </a:r>
          <a:r>
            <a:rPr lang="tr-TR" sz="1900" kern="1200"/>
            <a:t>Bahar ve çevre</a:t>
          </a:r>
          <a:endParaRPr lang="en-US" sz="1900" kern="1200"/>
        </a:p>
      </dsp:txBody>
      <dsp:txXfrm>
        <a:off x="0" y="3718075"/>
        <a:ext cx="4695825" cy="928837"/>
      </dsp:txXfrm>
    </dsp:sp>
    <dsp:sp modelId="{296C6EB1-2A5D-478C-9C6C-5266DE638CF1}">
      <dsp:nvSpPr>
        <dsp:cNvPr id="0" name=""/>
        <dsp:cNvSpPr/>
      </dsp:nvSpPr>
      <dsp:spPr>
        <a:xfrm>
          <a:off x="0" y="4646913"/>
          <a:ext cx="4695825" cy="0"/>
        </a:xfrm>
        <a:prstGeom prst="line">
          <a:avLst/>
        </a:prstGeom>
        <a:gradFill rotWithShape="0">
          <a:gsLst>
            <a:gs pos="0">
              <a:schemeClr val="dk2">
                <a:hueOff val="0"/>
                <a:satOff val="0"/>
                <a:lumOff val="0"/>
                <a:alphaOff val="0"/>
                <a:tint val="94000"/>
                <a:satMod val="103000"/>
                <a:lumMod val="102000"/>
              </a:schemeClr>
            </a:gs>
            <a:gs pos="50000">
              <a:schemeClr val="dk2">
                <a:hueOff val="0"/>
                <a:satOff val="0"/>
                <a:lumOff val="0"/>
                <a:alphaOff val="0"/>
                <a:shade val="100000"/>
                <a:satMod val="110000"/>
                <a:lumMod val="100000"/>
              </a:schemeClr>
            </a:gs>
            <a:gs pos="100000">
              <a:schemeClr val="dk2">
                <a:hueOff val="0"/>
                <a:satOff val="0"/>
                <a:lumOff val="0"/>
                <a:alphaOff val="0"/>
                <a:shade val="78000"/>
                <a:satMod val="120000"/>
                <a:lumMod val="99000"/>
              </a:schemeClr>
            </a:gs>
          </a:gsLst>
          <a:lin ang="5400000" scaled="0"/>
        </a:gradFill>
        <a:ln w="9525" cap="flat" cmpd="sng" algn="ctr">
          <a:solidFill>
            <a:schemeClr val="dk2">
              <a:hueOff val="0"/>
              <a:satOff val="0"/>
              <a:lumOff val="0"/>
              <a:alphaOff val="0"/>
            </a:schemeClr>
          </a:solidFill>
          <a:prstDash val="solid"/>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2AFB224E-D8DC-4139-8674-F779AF9C8700}">
      <dsp:nvSpPr>
        <dsp:cNvPr id="0" name=""/>
        <dsp:cNvSpPr/>
      </dsp:nvSpPr>
      <dsp:spPr>
        <a:xfrm>
          <a:off x="0" y="4646913"/>
          <a:ext cx="4695825" cy="9288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tr-TR" sz="1900" kern="1200"/>
            <a:t>Beyaz</a:t>
          </a:r>
          <a:r>
            <a:rPr lang="en-US" sz="1900" kern="1200"/>
            <a:t>:  </a:t>
          </a:r>
          <a:r>
            <a:rPr lang="tr-TR" sz="1900" kern="1200"/>
            <a:t>Doğu</a:t>
          </a:r>
          <a:r>
            <a:rPr lang="en-US" sz="1900" kern="1200"/>
            <a:t> = </a:t>
          </a:r>
          <a:r>
            <a:rPr lang="tr-TR" sz="1900" kern="1200"/>
            <a:t>cenaze</a:t>
          </a:r>
          <a:r>
            <a:rPr lang="en-US" sz="1900" kern="1200"/>
            <a:t>; </a:t>
          </a:r>
          <a:r>
            <a:rPr lang="tr-TR" sz="1900" kern="1200"/>
            <a:t>Batı</a:t>
          </a:r>
          <a:r>
            <a:rPr lang="en-US" sz="1900" kern="1200"/>
            <a:t> = </a:t>
          </a:r>
          <a:r>
            <a:rPr lang="tr-TR" sz="1900" kern="1200"/>
            <a:t>barış, düğün</a:t>
          </a:r>
          <a:endParaRPr lang="en-US" sz="1900" kern="1200"/>
        </a:p>
      </dsp:txBody>
      <dsp:txXfrm>
        <a:off x="0" y="4646913"/>
        <a:ext cx="4695825" cy="928837"/>
      </dsp:txXfrm>
    </dsp:sp>
  </dsp:spTree>
</dsp:drawing>
</file>

<file path=ppt/diagrams/drawing9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2EA5A5-60D4-4BB0-B554-179E975197C3}">
      <dsp:nvSpPr>
        <dsp:cNvPr id="0" name=""/>
        <dsp:cNvSpPr/>
      </dsp:nvSpPr>
      <dsp:spPr>
        <a:xfrm>
          <a:off x="0" y="953499"/>
          <a:ext cx="2284588" cy="14507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E50421-5C6D-4BF1-BFE6-219E1F2E6208}">
      <dsp:nvSpPr>
        <dsp:cNvPr id="0" name=""/>
        <dsp:cNvSpPr/>
      </dsp:nvSpPr>
      <dsp:spPr>
        <a:xfrm>
          <a:off x="253843" y="1194650"/>
          <a:ext cx="2284588" cy="145071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tr-TR" sz="1500" kern="1200"/>
            <a:t>Genişleme</a:t>
          </a:r>
          <a:r>
            <a:rPr lang="en-US" sz="1500" kern="1200"/>
            <a:t> – </a:t>
          </a:r>
          <a:r>
            <a:rPr lang="tr-TR" sz="1500" kern="1200"/>
            <a:t>yerel ülkedeki pazardaki ürünün yatay olarak diğer pazarlara sunulmasıdır. </a:t>
          </a:r>
          <a:endParaRPr lang="en-US" sz="1500" kern="1200"/>
        </a:p>
      </dsp:txBody>
      <dsp:txXfrm>
        <a:off x="296333" y="1237140"/>
        <a:ext cx="2199608" cy="1365733"/>
      </dsp:txXfrm>
    </dsp:sp>
    <dsp:sp modelId="{FA827A0C-32E6-4116-B0A5-1265D4E7A94A}">
      <dsp:nvSpPr>
        <dsp:cNvPr id="0" name=""/>
        <dsp:cNvSpPr/>
      </dsp:nvSpPr>
      <dsp:spPr>
        <a:xfrm>
          <a:off x="2792274" y="953499"/>
          <a:ext cx="2284588" cy="14507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F3AE0BA-EEBF-4B42-A988-4021E9EEC716}">
      <dsp:nvSpPr>
        <dsp:cNvPr id="0" name=""/>
        <dsp:cNvSpPr/>
      </dsp:nvSpPr>
      <dsp:spPr>
        <a:xfrm>
          <a:off x="3046117" y="1194650"/>
          <a:ext cx="2284588" cy="145071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A</a:t>
          </a:r>
          <a:r>
            <a:rPr lang="tr-TR" sz="1500" kern="1200"/>
            <a:t>daptasyon</a:t>
          </a:r>
          <a:r>
            <a:rPr lang="en-US" sz="1500" kern="1200"/>
            <a:t> – </a:t>
          </a:r>
          <a:r>
            <a:rPr lang="tr-TR" sz="1500" kern="1200"/>
            <a:t>farklı ülkelerdeki ihtiyaçlara göre; tasarım, fonksiyon ve ambalajlamada değişikliklere gidilmesidir. </a:t>
          </a:r>
          <a:endParaRPr lang="en-US" sz="1500" kern="1200"/>
        </a:p>
      </dsp:txBody>
      <dsp:txXfrm>
        <a:off x="3088607" y="1237140"/>
        <a:ext cx="2199608" cy="1365733"/>
      </dsp:txXfrm>
    </dsp:sp>
    <dsp:sp modelId="{24D7D002-FBD2-4258-A58A-F20ABA938FC8}">
      <dsp:nvSpPr>
        <dsp:cNvPr id="0" name=""/>
        <dsp:cNvSpPr/>
      </dsp:nvSpPr>
      <dsp:spPr>
        <a:xfrm>
          <a:off x="5584549" y="953499"/>
          <a:ext cx="2284588" cy="14507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F1DE380-C7E1-4C98-909B-64D0B1C6C7B2}">
      <dsp:nvSpPr>
        <dsp:cNvPr id="0" name=""/>
        <dsp:cNvSpPr/>
      </dsp:nvSpPr>
      <dsp:spPr>
        <a:xfrm>
          <a:off x="5838392" y="1194650"/>
          <a:ext cx="2284588" cy="145071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tr-TR" sz="1500" kern="1200"/>
            <a:t>Yeni ürün/hizmet</a:t>
          </a:r>
          <a:r>
            <a:rPr lang="en-US" sz="1500" kern="1200"/>
            <a:t> – </a:t>
          </a:r>
          <a:r>
            <a:rPr lang="tr-TR" sz="1500" kern="1200"/>
            <a:t>uluslararası pazarlar için yeni ürün/hizmet geliştirme</a:t>
          </a:r>
          <a:endParaRPr lang="en-US" sz="1500" kern="1200"/>
        </a:p>
      </dsp:txBody>
      <dsp:txXfrm>
        <a:off x="5880882" y="1237140"/>
        <a:ext cx="2199608" cy="1365733"/>
      </dsp:txXfrm>
    </dsp:sp>
  </dsp:spTree>
</dsp:drawing>
</file>

<file path=ppt/diagrams/drawing9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C31D9D-8830-49F6-9F74-3F76A1564EE8}">
      <dsp:nvSpPr>
        <dsp:cNvPr id="0" name=""/>
        <dsp:cNvSpPr/>
      </dsp:nvSpPr>
      <dsp:spPr>
        <a:xfrm>
          <a:off x="0" y="12599"/>
          <a:ext cx="8001000" cy="936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tr-TR" sz="4000" kern="1200"/>
            <a:t>Talebe dayalı fiyatlandırma</a:t>
          </a:r>
          <a:endParaRPr lang="en-US" sz="4000" kern="1200"/>
        </a:p>
      </dsp:txBody>
      <dsp:txXfrm>
        <a:off x="45692" y="58291"/>
        <a:ext cx="7909616" cy="844616"/>
      </dsp:txXfrm>
    </dsp:sp>
    <dsp:sp modelId="{65DE3163-407B-4A65-9896-C0B4A28D1E2D}">
      <dsp:nvSpPr>
        <dsp:cNvPr id="0" name=""/>
        <dsp:cNvSpPr/>
      </dsp:nvSpPr>
      <dsp:spPr>
        <a:xfrm>
          <a:off x="0" y="1063799"/>
          <a:ext cx="8001000" cy="936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tr-TR" sz="4000" kern="1200"/>
            <a:t>Rekabete dayalı fiyatlandırma</a:t>
          </a:r>
          <a:endParaRPr lang="en-US" sz="4000" kern="1200"/>
        </a:p>
      </dsp:txBody>
      <dsp:txXfrm>
        <a:off x="45692" y="1109491"/>
        <a:ext cx="7909616" cy="844616"/>
      </dsp:txXfrm>
    </dsp:sp>
    <dsp:sp modelId="{1B5F3EE2-C9CA-4042-86DF-FC9D0FFF332B}">
      <dsp:nvSpPr>
        <dsp:cNvPr id="0" name=""/>
        <dsp:cNvSpPr/>
      </dsp:nvSpPr>
      <dsp:spPr>
        <a:xfrm>
          <a:off x="0" y="2115000"/>
          <a:ext cx="8001000" cy="936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tr-TR" sz="4000" kern="1200"/>
            <a:t>Maliyete dayalı fiyatlandırma</a:t>
          </a:r>
          <a:endParaRPr lang="en-US" sz="4000" kern="1200"/>
        </a:p>
      </dsp:txBody>
      <dsp:txXfrm>
        <a:off x="45692" y="2160692"/>
        <a:ext cx="7909616" cy="844616"/>
      </dsp:txXfrm>
    </dsp:sp>
    <dsp:sp modelId="{547D2053-7322-40A8-91A4-465A3360ECB8}">
      <dsp:nvSpPr>
        <dsp:cNvPr id="0" name=""/>
        <dsp:cNvSpPr/>
      </dsp:nvSpPr>
      <dsp:spPr>
        <a:xfrm>
          <a:off x="0" y="3166200"/>
          <a:ext cx="8001000" cy="936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tr-TR" sz="4000" kern="1200"/>
            <a:t>Psikolojik fiyatlandırma</a:t>
          </a:r>
          <a:endParaRPr lang="en-US" sz="4000" kern="1200"/>
        </a:p>
      </dsp:txBody>
      <dsp:txXfrm>
        <a:off x="45692" y="3211892"/>
        <a:ext cx="7909616" cy="844616"/>
      </dsp:txXfrm>
    </dsp:sp>
  </dsp:spTree>
</dsp:drawing>
</file>

<file path=ppt/diagrams/drawing9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AEF0ED-E4F1-4D00-857C-B536B6CBC810}">
      <dsp:nvSpPr>
        <dsp:cNvPr id="0" name=""/>
        <dsp:cNvSpPr/>
      </dsp:nvSpPr>
      <dsp:spPr>
        <a:xfrm>
          <a:off x="39" y="229406"/>
          <a:ext cx="3795748" cy="115644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tr-TR" sz="2400" kern="1200"/>
            <a:t>Yöneticiler mutlaka fiyatlandırma amaçlarını belirlemelidir.</a:t>
          </a:r>
          <a:endParaRPr lang="en-US" sz="2400" kern="1200"/>
        </a:p>
      </dsp:txBody>
      <dsp:txXfrm>
        <a:off x="39" y="229406"/>
        <a:ext cx="3795748" cy="1156443"/>
      </dsp:txXfrm>
    </dsp:sp>
    <dsp:sp modelId="{16836FA3-D1B2-416F-94D6-85C8398CF59F}">
      <dsp:nvSpPr>
        <dsp:cNvPr id="0" name=""/>
        <dsp:cNvSpPr/>
      </dsp:nvSpPr>
      <dsp:spPr>
        <a:xfrm>
          <a:off x="39" y="1385850"/>
          <a:ext cx="3795748" cy="198360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tr-TR" sz="2400" kern="1200"/>
            <a:t>Satışlar ve Pazar payı</a:t>
          </a:r>
          <a:endParaRPr lang="en-US" sz="2400" kern="1200"/>
        </a:p>
        <a:p>
          <a:pPr marL="228600" lvl="1" indent="-228600" algn="l" defTabSz="1066800">
            <a:lnSpc>
              <a:spcPct val="90000"/>
            </a:lnSpc>
            <a:spcBef>
              <a:spcPct val="0"/>
            </a:spcBef>
            <a:spcAft>
              <a:spcPct val="15000"/>
            </a:spcAft>
            <a:buChar char="•"/>
          </a:pPr>
          <a:r>
            <a:rPr lang="tr-TR" sz="2400" kern="1200"/>
            <a:t>Yatırımların geri dönüşü (</a:t>
          </a:r>
          <a:r>
            <a:rPr lang="en-US" sz="2400" kern="1200"/>
            <a:t>Return on investment</a:t>
          </a:r>
          <a:r>
            <a:rPr lang="tr-TR" sz="2400" kern="1200"/>
            <a:t>)</a:t>
          </a:r>
          <a:endParaRPr lang="en-US" sz="2400" kern="1200"/>
        </a:p>
      </dsp:txBody>
      <dsp:txXfrm>
        <a:off x="39" y="1385850"/>
        <a:ext cx="3795748" cy="1983605"/>
      </dsp:txXfrm>
    </dsp:sp>
    <dsp:sp modelId="{0058368A-B005-4E39-89AE-DBEA986F8D7F}">
      <dsp:nvSpPr>
        <dsp:cNvPr id="0" name=""/>
        <dsp:cNvSpPr/>
      </dsp:nvSpPr>
      <dsp:spPr>
        <a:xfrm>
          <a:off x="4327192" y="229406"/>
          <a:ext cx="3795748" cy="115644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tr-TR" sz="2400" kern="1200"/>
            <a:t>Buna göre de strateji seçilmelidir.</a:t>
          </a:r>
          <a:endParaRPr lang="en-US" sz="2400" kern="1200"/>
        </a:p>
      </dsp:txBody>
      <dsp:txXfrm>
        <a:off x="4327192" y="229406"/>
        <a:ext cx="3795748" cy="1156443"/>
      </dsp:txXfrm>
    </dsp:sp>
    <dsp:sp modelId="{74575579-B013-4835-9C6C-5DA5858119DD}">
      <dsp:nvSpPr>
        <dsp:cNvPr id="0" name=""/>
        <dsp:cNvSpPr/>
      </dsp:nvSpPr>
      <dsp:spPr>
        <a:xfrm>
          <a:off x="4327192" y="1385850"/>
          <a:ext cx="3795748" cy="198360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tr-TR" sz="2400" kern="1200"/>
            <a:t>Pazarın derinliğine girme (</a:t>
          </a:r>
          <a:r>
            <a:rPr lang="en-US" sz="2400" kern="1200"/>
            <a:t>Penetration Pricing</a:t>
          </a:r>
          <a:r>
            <a:rPr lang="tr-TR" sz="2400" kern="1200"/>
            <a:t>)</a:t>
          </a:r>
          <a:endParaRPr lang="en-US" sz="2400" kern="1200"/>
        </a:p>
        <a:p>
          <a:pPr marL="228600" lvl="1" indent="-228600" algn="l" defTabSz="1066800">
            <a:lnSpc>
              <a:spcPct val="90000"/>
            </a:lnSpc>
            <a:spcBef>
              <a:spcPct val="0"/>
            </a:spcBef>
            <a:spcAft>
              <a:spcPct val="15000"/>
            </a:spcAft>
            <a:buChar char="•"/>
          </a:pPr>
          <a:r>
            <a:rPr lang="tr-TR" sz="2400" kern="1200"/>
            <a:t>Pazarın kaymağını alma (</a:t>
          </a:r>
          <a:r>
            <a:rPr lang="en-US" sz="2400" kern="1200"/>
            <a:t>Market Skimming</a:t>
          </a:r>
          <a:r>
            <a:rPr lang="tr-TR" sz="2400" kern="1200"/>
            <a:t>)</a:t>
          </a:r>
          <a:endParaRPr lang="en-US" sz="2400" kern="1200"/>
        </a:p>
      </dsp:txBody>
      <dsp:txXfrm>
        <a:off x="4327192" y="1385850"/>
        <a:ext cx="3795748" cy="1983605"/>
      </dsp:txXfrm>
    </dsp:sp>
  </dsp:spTree>
</dsp:drawing>
</file>

<file path=ppt/diagrams/drawing9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C2E162-54FE-4656-9C19-4B0CBD4194B7}">
      <dsp:nvSpPr>
        <dsp:cNvPr id="0" name=""/>
        <dsp:cNvSpPr/>
      </dsp:nvSpPr>
      <dsp:spPr>
        <a:xfrm>
          <a:off x="0" y="294437"/>
          <a:ext cx="4695825" cy="2442959"/>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tr-TR" sz="3600" kern="1200"/>
            <a:t>Kısıtlayıcı fiyat politikaları-tavan ve taban fiyat uygulamaları</a:t>
          </a:r>
          <a:endParaRPr lang="en-US" sz="3600" kern="1200"/>
        </a:p>
      </dsp:txBody>
      <dsp:txXfrm>
        <a:off x="119255" y="413692"/>
        <a:ext cx="4457315" cy="2204449"/>
      </dsp:txXfrm>
    </dsp:sp>
    <dsp:sp modelId="{E4E9CA05-2FE4-40D5-852C-91F22B282E87}">
      <dsp:nvSpPr>
        <dsp:cNvPr id="0" name=""/>
        <dsp:cNvSpPr/>
      </dsp:nvSpPr>
      <dsp:spPr>
        <a:xfrm>
          <a:off x="0" y="2841077"/>
          <a:ext cx="4695825" cy="2442959"/>
        </a:xfrm>
        <a:prstGeom prst="roundRect">
          <a:avLst/>
        </a:prstGeom>
        <a:gradFill rotWithShape="0">
          <a:gsLst>
            <a:gs pos="0">
              <a:schemeClr val="accent2">
                <a:hueOff val="958067"/>
                <a:satOff val="-5475"/>
                <a:lumOff val="5295"/>
                <a:alphaOff val="0"/>
                <a:tint val="94000"/>
                <a:satMod val="103000"/>
                <a:lumMod val="102000"/>
              </a:schemeClr>
            </a:gs>
            <a:gs pos="50000">
              <a:schemeClr val="accent2">
                <a:hueOff val="958067"/>
                <a:satOff val="-5475"/>
                <a:lumOff val="5295"/>
                <a:alphaOff val="0"/>
                <a:shade val="100000"/>
                <a:satMod val="110000"/>
                <a:lumMod val="100000"/>
              </a:schemeClr>
            </a:gs>
            <a:gs pos="100000">
              <a:schemeClr val="accent2">
                <a:hueOff val="958067"/>
                <a:satOff val="-5475"/>
                <a:lumOff val="5295"/>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tr-TR" sz="3600" kern="1200"/>
            <a:t>Karın ülkeden dışarı çıkarılmasındaki kısıtlamalar ve fiyata olası etkileri.</a:t>
          </a:r>
          <a:endParaRPr lang="en-US" sz="3600" kern="1200"/>
        </a:p>
      </dsp:txBody>
      <dsp:txXfrm>
        <a:off x="119255" y="2960332"/>
        <a:ext cx="4457315" cy="2204449"/>
      </dsp:txXfrm>
    </dsp:sp>
  </dsp:spTree>
</dsp:drawing>
</file>

<file path=ppt/diagrams/drawing9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CDDCAB-A5AC-43A2-9AB7-EC8A9EF85DBF}">
      <dsp:nvSpPr>
        <dsp:cNvPr id="0" name=""/>
        <dsp:cNvSpPr/>
      </dsp:nvSpPr>
      <dsp:spPr>
        <a:xfrm>
          <a:off x="0" y="584815"/>
          <a:ext cx="8122981" cy="1079658"/>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53A895-304D-4644-BA45-9B98AB9492DC}">
      <dsp:nvSpPr>
        <dsp:cNvPr id="0" name=""/>
        <dsp:cNvSpPr/>
      </dsp:nvSpPr>
      <dsp:spPr>
        <a:xfrm>
          <a:off x="326596" y="827738"/>
          <a:ext cx="593812" cy="59381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1C960B3-9C5D-4BCC-A7FA-B10503F20D6C}">
      <dsp:nvSpPr>
        <dsp:cNvPr id="0" name=""/>
        <dsp:cNvSpPr/>
      </dsp:nvSpPr>
      <dsp:spPr>
        <a:xfrm>
          <a:off x="1247006" y="584815"/>
          <a:ext cx="6875974" cy="10796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264" tIns="114264" rIns="114264" bIns="114264" numCol="1" spcCol="1270" anchor="ctr" anchorCtr="0">
          <a:noAutofit/>
        </a:bodyPr>
        <a:lstStyle/>
        <a:p>
          <a:pPr marL="0" lvl="0" indent="0" algn="l" defTabSz="1111250">
            <a:lnSpc>
              <a:spcPct val="90000"/>
            </a:lnSpc>
            <a:spcBef>
              <a:spcPct val="0"/>
            </a:spcBef>
            <a:spcAft>
              <a:spcPct val="35000"/>
            </a:spcAft>
            <a:buNone/>
          </a:pPr>
          <a:r>
            <a:rPr lang="tr-TR" sz="2500" kern="1200"/>
            <a:t>Sektördeki rakiplerin fiyat rekabetçi olup-olmaması oldukça önemlidir.</a:t>
          </a:r>
          <a:endParaRPr lang="en-US" sz="2500" kern="1200"/>
        </a:p>
      </dsp:txBody>
      <dsp:txXfrm>
        <a:off x="1247006" y="584815"/>
        <a:ext cx="6875974" cy="1079658"/>
      </dsp:txXfrm>
    </dsp:sp>
    <dsp:sp modelId="{07441F32-58D5-452C-820A-215484244170}">
      <dsp:nvSpPr>
        <dsp:cNvPr id="0" name=""/>
        <dsp:cNvSpPr/>
      </dsp:nvSpPr>
      <dsp:spPr>
        <a:xfrm>
          <a:off x="0" y="1934388"/>
          <a:ext cx="8122981" cy="1079658"/>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6A863A2-BB0B-401A-83B8-CAD3AE097AAA}">
      <dsp:nvSpPr>
        <dsp:cNvPr id="0" name=""/>
        <dsp:cNvSpPr/>
      </dsp:nvSpPr>
      <dsp:spPr>
        <a:xfrm>
          <a:off x="326596" y="2177312"/>
          <a:ext cx="593812" cy="59381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B72122D-E230-4533-B646-A9307A8B03FE}">
      <dsp:nvSpPr>
        <dsp:cNvPr id="0" name=""/>
        <dsp:cNvSpPr/>
      </dsp:nvSpPr>
      <dsp:spPr>
        <a:xfrm>
          <a:off x="1247006" y="1934388"/>
          <a:ext cx="6875974" cy="10796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264" tIns="114264" rIns="114264" bIns="114264" numCol="1" spcCol="1270" anchor="ctr" anchorCtr="0">
          <a:noAutofit/>
        </a:bodyPr>
        <a:lstStyle/>
        <a:p>
          <a:pPr marL="0" lvl="0" indent="0" algn="l" defTabSz="1111250">
            <a:lnSpc>
              <a:spcPct val="90000"/>
            </a:lnSpc>
            <a:spcBef>
              <a:spcPct val="0"/>
            </a:spcBef>
            <a:spcAft>
              <a:spcPct val="35000"/>
            </a:spcAft>
            <a:buNone/>
          </a:pPr>
          <a:r>
            <a:rPr lang="tr-TR" sz="2500" kern="1200"/>
            <a:t>Özellikle giyim, kıyafet sektöründe yaygındır.</a:t>
          </a:r>
          <a:endParaRPr lang="en-US" sz="2500" kern="1200"/>
        </a:p>
      </dsp:txBody>
      <dsp:txXfrm>
        <a:off x="1247006" y="1934388"/>
        <a:ext cx="6875974" cy="107965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7.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9.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7.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5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9.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7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7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3.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74.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7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7.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7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8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8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4.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8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6.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8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9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tr-TR"/>
          </a:p>
        </p:txBody>
      </p:sp>
      <p:sp>
        <p:nvSpPr>
          <p:cNvPr id="105475"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tr-TR"/>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5477"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tr-TR" noProof="0"/>
              <a:t>Asıl metin stillerini düzenlemek için tıklatın</a:t>
            </a:r>
          </a:p>
          <a:p>
            <a:pPr lvl="1"/>
            <a:r>
              <a:rPr lang="tr-TR" noProof="0"/>
              <a:t>İkinci düzey</a:t>
            </a:r>
          </a:p>
          <a:p>
            <a:pPr lvl="2"/>
            <a:r>
              <a:rPr lang="tr-TR" noProof="0"/>
              <a:t>Üçüncü düzey</a:t>
            </a:r>
          </a:p>
          <a:p>
            <a:pPr lvl="3"/>
            <a:r>
              <a:rPr lang="tr-TR" noProof="0"/>
              <a:t>Dördüncü düzey</a:t>
            </a:r>
          </a:p>
          <a:p>
            <a:pPr lvl="4"/>
            <a:r>
              <a:rPr lang="tr-TR" noProof="0"/>
              <a:t>Beşinci düzey</a:t>
            </a:r>
          </a:p>
        </p:txBody>
      </p:sp>
      <p:sp>
        <p:nvSpPr>
          <p:cNvPr id="105478"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tr-TR"/>
          </a:p>
        </p:txBody>
      </p:sp>
      <p:sp>
        <p:nvSpPr>
          <p:cNvPr id="105479"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4E93A5F1-049E-422C-B5F5-94715F4DF798}" type="slidenum">
              <a:rPr lang="tr-TR"/>
              <a:pPr>
                <a:defRPr/>
              </a:pPr>
              <a:t>‹#›</a:t>
            </a:fld>
            <a:endParaRPr lang="tr-TR"/>
          </a:p>
        </p:txBody>
      </p:sp>
    </p:spTree>
    <p:extLst>
      <p:ext uri="{BB962C8B-B14F-4D97-AF65-F5344CB8AC3E}">
        <p14:creationId xmlns:p14="http://schemas.microsoft.com/office/powerpoint/2010/main" val="128024871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BC88AB46-AF5A-4933-9ADD-248C0DF78828}" type="slidenum">
              <a:rPr lang="en-US" altLang="en-US" sz="1200"/>
              <a:pPr/>
              <a:t>58</a:t>
            </a:fld>
            <a:endParaRPr lang="en-US" altLang="en-US" sz="1200"/>
          </a:p>
        </p:txBody>
      </p:sp>
      <p:sp>
        <p:nvSpPr>
          <p:cNvPr id="13315" name="Rectangle 2"/>
          <p:cNvSpPr>
            <a:spLocks noGrp="1" noRot="1" noChangeAspect="1" noChangeArrowheads="1" noTextEdit="1"/>
          </p:cNvSpPr>
          <p:nvPr>
            <p:ph type="sldImg"/>
          </p:nvPr>
        </p:nvSpPr>
        <p:spPr>
          <a:solidFill>
            <a:srgbClr val="FFFFFF"/>
          </a:solidFill>
          <a:ln/>
        </p:spPr>
      </p:sp>
      <p:sp>
        <p:nvSpPr>
          <p:cNvPr id="133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tLang="en-US">
              <a:latin typeface="Times New Roman" pitchFamily="18"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CBE5BF7D-A270-4F53-BA2C-C3CC3AA02283}" type="slidenum">
              <a:rPr lang="en-US"/>
              <a:pPr/>
              <a:t>69</a:t>
            </a:fld>
            <a:endParaRPr lang="en-US"/>
          </a:p>
        </p:txBody>
      </p:sp>
      <p:sp>
        <p:nvSpPr>
          <p:cNvPr id="57347" name="Rectangle 2"/>
          <p:cNvSpPr>
            <a:spLocks noGrp="1" noRot="1" noChangeAspect="1" noChangeArrowheads="1" noTextEdit="1"/>
          </p:cNvSpPr>
          <p:nvPr>
            <p:ph type="sldImg"/>
          </p:nvPr>
        </p:nvSpPr>
        <p:spPr>
          <a:solidFill>
            <a:srgbClr val="FFFFFF"/>
          </a:solidFill>
          <a:ln/>
        </p:spPr>
      </p:sp>
      <p:sp>
        <p:nvSpPr>
          <p:cNvPr id="573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E14ADCA4-7F52-4BAD-B9CD-8CA2C97B4296}" type="slidenum">
              <a:rPr lang="en-US" altLang="tr-TR"/>
              <a:pPr/>
              <a:t>188</a:t>
            </a:fld>
            <a:endParaRPr lang="en-US" altLang="tr-TR"/>
          </a:p>
        </p:txBody>
      </p:sp>
      <p:sp>
        <p:nvSpPr>
          <p:cNvPr id="79875" name="Rectangle 2"/>
          <p:cNvSpPr>
            <a:spLocks noGrp="1" noRot="1" noChangeAspect="1" noChangeArrowheads="1" noTextEdit="1"/>
          </p:cNvSpPr>
          <p:nvPr>
            <p:ph type="sldImg"/>
          </p:nvPr>
        </p:nvSpPr>
        <p:spPr>
          <a:solidFill>
            <a:srgbClr val="FFFFFF"/>
          </a:solidFill>
          <a:ln/>
        </p:spPr>
      </p:sp>
      <p:sp>
        <p:nvSpPr>
          <p:cNvPr id="798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tr-TR" sz="1000">
              <a:latin typeface="Times New Roman" pitchFamily="18" charset="0"/>
              <a:ea typeface="ＭＳ Ｐゴシック" pitchFamily="34" charset="-128"/>
              <a:cs typeface="Times New Roman" pitchFamily="18" charset="0"/>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6FEBE643-FF14-4EA0-AA4B-BC35DC719C8D}" type="slidenum">
              <a:rPr lang="en-US" altLang="tr-TR"/>
              <a:pPr/>
              <a:t>189</a:t>
            </a:fld>
            <a:endParaRPr lang="en-US" altLang="tr-TR"/>
          </a:p>
        </p:txBody>
      </p:sp>
      <p:sp>
        <p:nvSpPr>
          <p:cNvPr id="81923" name="Rectangle 2"/>
          <p:cNvSpPr>
            <a:spLocks noGrp="1" noRot="1" noChangeAspect="1" noChangeArrowheads="1" noTextEdit="1"/>
          </p:cNvSpPr>
          <p:nvPr>
            <p:ph type="sldImg"/>
          </p:nvPr>
        </p:nvSpPr>
        <p:spPr>
          <a:solidFill>
            <a:srgbClr val="FFFFFF"/>
          </a:solidFill>
          <a:ln/>
        </p:spPr>
      </p:sp>
      <p:sp>
        <p:nvSpPr>
          <p:cNvPr id="819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tr-TR">
              <a:latin typeface="Times New Roman" pitchFamily="18" charset="0"/>
              <a:ea typeface="ＭＳ Ｐゴシック" pitchFamily="34" charset="-128"/>
              <a:cs typeface="Times New Roman" pitchFamily="18" charset="0"/>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32F6BC95-8060-43F2-977E-962533F04E69}" type="slidenum">
              <a:rPr lang="en-US" altLang="tr-TR"/>
              <a:pPr/>
              <a:t>190</a:t>
            </a:fld>
            <a:endParaRPr lang="en-US" altLang="tr-TR"/>
          </a:p>
        </p:txBody>
      </p:sp>
      <p:sp>
        <p:nvSpPr>
          <p:cNvPr id="83971" name="Rectangle 2"/>
          <p:cNvSpPr>
            <a:spLocks noGrp="1" noRot="1" noChangeAspect="1" noChangeArrowheads="1" noTextEdit="1"/>
          </p:cNvSpPr>
          <p:nvPr>
            <p:ph type="sldImg"/>
          </p:nvPr>
        </p:nvSpPr>
        <p:spPr>
          <a:solidFill>
            <a:srgbClr val="FFFFFF"/>
          </a:solidFill>
          <a:ln/>
        </p:spPr>
      </p:sp>
      <p:sp>
        <p:nvSpPr>
          <p:cNvPr id="8397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tr-TR" sz="1000">
              <a:latin typeface="Times New Roman" pitchFamily="18" charset="0"/>
              <a:ea typeface="ＭＳ Ｐゴシック" pitchFamily="34" charset="-128"/>
              <a:cs typeface="Times New Roman" pitchFamily="18" charset="0"/>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41C6E454-51E3-45C8-8975-868E21012299}" type="slidenum">
              <a:rPr lang="en-US" altLang="tr-TR"/>
              <a:pPr/>
              <a:t>214</a:t>
            </a:fld>
            <a:endParaRPr lang="en-US" altLang="tr-TR"/>
          </a:p>
        </p:txBody>
      </p:sp>
      <p:sp>
        <p:nvSpPr>
          <p:cNvPr id="51203" name="Rectangle 2"/>
          <p:cNvSpPr>
            <a:spLocks noGrp="1" noRot="1" noChangeAspect="1" noChangeArrowheads="1" noTextEdit="1"/>
          </p:cNvSpPr>
          <p:nvPr>
            <p:ph type="sldImg"/>
          </p:nvPr>
        </p:nvSpPr>
        <p:spPr>
          <a:solidFill>
            <a:srgbClr val="FFFFFF"/>
          </a:solidFill>
          <a:ln/>
        </p:spPr>
      </p:sp>
      <p:sp>
        <p:nvSpPr>
          <p:cNvPr id="512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tr-TR">
              <a:latin typeface="Times New Roman" pitchFamily="18" charset="0"/>
              <a:ea typeface="ＭＳ Ｐゴシック" pitchFamily="34" charset="-128"/>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2E285B03-8330-4A3C-B5E6-218746593FF5}" type="slidenum">
              <a:rPr lang="en-US" altLang="tr-TR"/>
              <a:pPr/>
              <a:t>215</a:t>
            </a:fld>
            <a:endParaRPr lang="en-US" altLang="tr-TR"/>
          </a:p>
        </p:txBody>
      </p:sp>
      <p:sp>
        <p:nvSpPr>
          <p:cNvPr id="53251" name="Rectangle 2"/>
          <p:cNvSpPr>
            <a:spLocks noGrp="1" noRot="1" noChangeAspect="1" noChangeArrowheads="1" noTextEdit="1"/>
          </p:cNvSpPr>
          <p:nvPr>
            <p:ph type="sldImg"/>
          </p:nvPr>
        </p:nvSpPr>
        <p:spPr>
          <a:solidFill>
            <a:srgbClr val="FFFFFF"/>
          </a:solidFill>
          <a:ln/>
        </p:spPr>
      </p:sp>
      <p:sp>
        <p:nvSpPr>
          <p:cNvPr id="532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tr-TR">
              <a:latin typeface="Times New Roman" pitchFamily="18" charset="0"/>
              <a:ea typeface="ＭＳ Ｐゴシック" pitchFamily="34" charset="-128"/>
              <a:cs typeface="Times New Roman" pitchFamily="18" charset="0"/>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3D60EA98-D7C4-44E3-80FA-54B768432B87}" type="slidenum">
              <a:rPr lang="en-US" altLang="tr-TR"/>
              <a:pPr/>
              <a:t>216</a:t>
            </a:fld>
            <a:endParaRPr lang="en-US" altLang="tr-TR"/>
          </a:p>
        </p:txBody>
      </p:sp>
      <p:sp>
        <p:nvSpPr>
          <p:cNvPr id="55299" name="Rectangle 2"/>
          <p:cNvSpPr>
            <a:spLocks noGrp="1" noRot="1" noChangeAspect="1" noChangeArrowheads="1" noTextEdit="1"/>
          </p:cNvSpPr>
          <p:nvPr>
            <p:ph type="sldImg"/>
          </p:nvPr>
        </p:nvSpPr>
        <p:spPr>
          <a:solidFill>
            <a:srgbClr val="FFFFFF"/>
          </a:solidFill>
          <a:ln/>
        </p:spPr>
      </p:sp>
      <p:sp>
        <p:nvSpPr>
          <p:cNvPr id="553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tr-TR">
              <a:latin typeface="Times New Roman" pitchFamily="18" charset="0"/>
              <a:ea typeface="ＭＳ Ｐゴシック" pitchFamily="34" charset="-128"/>
              <a:cs typeface="Times New Roman" pitchFamily="18" charset="0"/>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0539AD15-5EE3-4496-A093-7A93E4DDE386}" type="slidenum">
              <a:rPr lang="en-US" altLang="tr-TR"/>
              <a:pPr/>
              <a:t>218</a:t>
            </a:fld>
            <a:endParaRPr lang="en-US" altLang="tr-TR"/>
          </a:p>
        </p:txBody>
      </p:sp>
      <p:sp>
        <p:nvSpPr>
          <p:cNvPr id="58371" name="Rectangle 2"/>
          <p:cNvSpPr>
            <a:spLocks noGrp="1" noRot="1" noChangeAspect="1" noChangeArrowheads="1" noTextEdit="1"/>
          </p:cNvSpPr>
          <p:nvPr>
            <p:ph type="sldImg"/>
          </p:nvPr>
        </p:nvSpPr>
        <p:spPr>
          <a:solidFill>
            <a:srgbClr val="FFFFFF"/>
          </a:solidFill>
          <a:ln/>
        </p:spPr>
      </p:sp>
      <p:sp>
        <p:nvSpPr>
          <p:cNvPr id="5837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tr-TR">
              <a:latin typeface="Times New Roman" pitchFamily="18" charset="0"/>
              <a:ea typeface="ＭＳ Ｐゴシック" pitchFamily="34" charset="-128"/>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6EB1A137-08E5-4D86-BA7D-854E83DB3A57}" type="slidenum">
              <a:rPr lang="en-US" altLang="tr-TR"/>
              <a:pPr/>
              <a:t>219</a:t>
            </a:fld>
            <a:endParaRPr lang="en-US" altLang="tr-TR"/>
          </a:p>
        </p:txBody>
      </p:sp>
      <p:sp>
        <p:nvSpPr>
          <p:cNvPr id="60419" name="Rectangle 2"/>
          <p:cNvSpPr>
            <a:spLocks noGrp="1" noRot="1" noChangeAspect="1" noChangeArrowheads="1" noTextEdit="1"/>
          </p:cNvSpPr>
          <p:nvPr>
            <p:ph type="sldImg"/>
          </p:nvPr>
        </p:nvSpPr>
        <p:spPr>
          <a:solidFill>
            <a:srgbClr val="FFFFFF"/>
          </a:solidFill>
          <a:ln/>
        </p:spPr>
      </p:sp>
      <p:sp>
        <p:nvSpPr>
          <p:cNvPr id="604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tr-TR">
              <a:latin typeface="Times New Roman" pitchFamily="18" charset="0"/>
              <a:ea typeface="ＭＳ Ｐゴシック" pitchFamily="34" charset="-128"/>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00B45297-B7A6-44B6-A4FA-33A0A162E9D4}" type="slidenum">
              <a:rPr lang="en-US" altLang="tr-TR"/>
              <a:pPr/>
              <a:t>220</a:t>
            </a:fld>
            <a:endParaRPr lang="en-US" altLang="tr-TR"/>
          </a:p>
        </p:txBody>
      </p:sp>
      <p:sp>
        <p:nvSpPr>
          <p:cNvPr id="62467" name="Rectangle 2"/>
          <p:cNvSpPr>
            <a:spLocks noGrp="1" noRot="1" noChangeAspect="1" noChangeArrowheads="1" noTextEdit="1"/>
          </p:cNvSpPr>
          <p:nvPr>
            <p:ph type="sldImg"/>
          </p:nvPr>
        </p:nvSpPr>
        <p:spPr>
          <a:solidFill>
            <a:srgbClr val="FFFFFF"/>
          </a:solidFill>
          <a:ln/>
        </p:spPr>
      </p:sp>
      <p:sp>
        <p:nvSpPr>
          <p:cNvPr id="6246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tr-TR">
              <a:latin typeface="Times New Roman" pitchFamily="18" charset="0"/>
              <a:ea typeface="ＭＳ Ｐゴシック" pitchFamily="34" charset="-128"/>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64F55882-7628-43A2-868A-8B3AB403F16E}" type="slidenum">
              <a:rPr lang="en-US" altLang="tr-TR"/>
              <a:pPr/>
              <a:t>221</a:t>
            </a:fld>
            <a:endParaRPr lang="en-US" altLang="tr-TR"/>
          </a:p>
        </p:txBody>
      </p:sp>
      <p:sp>
        <p:nvSpPr>
          <p:cNvPr id="64515" name="Rectangle 2"/>
          <p:cNvSpPr>
            <a:spLocks noGrp="1" noRot="1" noChangeAspect="1" noChangeArrowheads="1" noTextEdit="1"/>
          </p:cNvSpPr>
          <p:nvPr>
            <p:ph type="sldImg"/>
          </p:nvPr>
        </p:nvSpPr>
        <p:spPr>
          <a:solidFill>
            <a:srgbClr val="FFFFFF"/>
          </a:solidFill>
          <a:ln/>
        </p:spPr>
      </p:sp>
      <p:sp>
        <p:nvSpPr>
          <p:cNvPr id="6451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tr-TR">
              <a:latin typeface="Times New Roman" pitchFamily="18" charset="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F5EAD4EE-0CFA-4718-A026-370F5D26BF23}" type="slidenum">
              <a:rPr lang="en-US"/>
              <a:pPr/>
              <a:t>72</a:t>
            </a:fld>
            <a:endParaRPr lang="en-US"/>
          </a:p>
        </p:txBody>
      </p:sp>
      <p:sp>
        <p:nvSpPr>
          <p:cNvPr id="37891" name="Rectangle 2"/>
          <p:cNvSpPr>
            <a:spLocks noGrp="1" noRot="1" noChangeAspect="1" noChangeArrowheads="1" noTextEdit="1"/>
          </p:cNvSpPr>
          <p:nvPr>
            <p:ph type="sldImg"/>
          </p:nvPr>
        </p:nvSpPr>
        <p:spPr>
          <a:solidFill>
            <a:srgbClr val="FFFFFF"/>
          </a:solidFill>
          <a:ln/>
        </p:spPr>
      </p:sp>
      <p:sp>
        <p:nvSpPr>
          <p:cNvPr id="378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032F7A15-2FE3-4D07-984E-AC23FF73D0D9}" type="slidenum">
              <a:rPr lang="en-US" altLang="tr-TR"/>
              <a:pPr/>
              <a:t>222</a:t>
            </a:fld>
            <a:endParaRPr lang="en-US" altLang="tr-TR"/>
          </a:p>
        </p:txBody>
      </p:sp>
      <p:sp>
        <p:nvSpPr>
          <p:cNvPr id="68611" name="Rectangle 2"/>
          <p:cNvSpPr>
            <a:spLocks noGrp="1" noRot="1" noChangeAspect="1" noChangeArrowheads="1" noTextEdit="1"/>
          </p:cNvSpPr>
          <p:nvPr>
            <p:ph type="sldImg"/>
          </p:nvPr>
        </p:nvSpPr>
        <p:spPr>
          <a:solidFill>
            <a:srgbClr val="FFFFFF"/>
          </a:solidFill>
          <a:ln/>
        </p:spPr>
      </p:sp>
      <p:sp>
        <p:nvSpPr>
          <p:cNvPr id="686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tr-TR">
              <a:latin typeface="Times New Roman" pitchFamily="18" charset="0"/>
              <a:ea typeface="ＭＳ Ｐゴシック" pitchFamily="34" charset="-128"/>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6064E34A-5D55-4D46-AA27-17888DBFE857}" type="slidenum">
              <a:rPr lang="en-US" altLang="tr-TR"/>
              <a:pPr/>
              <a:t>223</a:t>
            </a:fld>
            <a:endParaRPr lang="en-US" altLang="tr-TR"/>
          </a:p>
        </p:txBody>
      </p:sp>
      <p:sp>
        <p:nvSpPr>
          <p:cNvPr id="70659" name="Rectangle 2"/>
          <p:cNvSpPr>
            <a:spLocks noGrp="1" noRot="1" noChangeAspect="1" noChangeArrowheads="1" noTextEdit="1"/>
          </p:cNvSpPr>
          <p:nvPr>
            <p:ph type="sldImg"/>
          </p:nvPr>
        </p:nvSpPr>
        <p:spPr>
          <a:solidFill>
            <a:srgbClr val="FFFFFF"/>
          </a:solidFill>
          <a:ln/>
        </p:spPr>
      </p:sp>
      <p:sp>
        <p:nvSpPr>
          <p:cNvPr id="706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tr-TR">
              <a:latin typeface="Times New Roman" pitchFamily="18" charset="0"/>
              <a:ea typeface="ＭＳ Ｐゴシック" pitchFamily="34" charset="-128"/>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690E2A57-0C64-49CE-96EA-731711087AD9}" type="slidenum">
              <a:rPr lang="en-US" altLang="tr-TR"/>
              <a:pPr/>
              <a:t>224</a:t>
            </a:fld>
            <a:endParaRPr lang="en-US" altLang="tr-TR"/>
          </a:p>
        </p:txBody>
      </p:sp>
      <p:sp>
        <p:nvSpPr>
          <p:cNvPr id="72707" name="Rectangle 2"/>
          <p:cNvSpPr>
            <a:spLocks noGrp="1" noRot="1" noChangeAspect="1" noChangeArrowheads="1" noTextEdit="1"/>
          </p:cNvSpPr>
          <p:nvPr>
            <p:ph type="sldImg"/>
          </p:nvPr>
        </p:nvSpPr>
        <p:spPr>
          <a:solidFill>
            <a:srgbClr val="FFFFFF"/>
          </a:solidFill>
          <a:ln/>
        </p:spPr>
      </p:sp>
      <p:sp>
        <p:nvSpPr>
          <p:cNvPr id="7270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tr-TR">
              <a:latin typeface="Times New Roman" pitchFamily="18" charset="0"/>
              <a:ea typeface="ＭＳ Ｐゴシック" pitchFamily="34" charset="-128"/>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23F865AB-AE6F-4C7B-9617-59E540188E9F}" type="slidenum">
              <a:rPr lang="en-US" altLang="tr-TR"/>
              <a:pPr/>
              <a:t>225</a:t>
            </a:fld>
            <a:endParaRPr lang="en-US" altLang="tr-TR"/>
          </a:p>
        </p:txBody>
      </p:sp>
      <p:sp>
        <p:nvSpPr>
          <p:cNvPr id="74755" name="Rectangle 2"/>
          <p:cNvSpPr>
            <a:spLocks noGrp="1" noRot="1" noChangeAspect="1" noChangeArrowheads="1" noTextEdit="1"/>
          </p:cNvSpPr>
          <p:nvPr>
            <p:ph type="sldImg"/>
          </p:nvPr>
        </p:nvSpPr>
        <p:spPr>
          <a:solidFill>
            <a:srgbClr val="FFFFFF"/>
          </a:solidFill>
          <a:ln/>
        </p:spPr>
      </p:sp>
      <p:sp>
        <p:nvSpPr>
          <p:cNvPr id="747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tLang="tr-TR">
              <a:latin typeface="Times New Roman" pitchFamily="18" charset="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32C8879F-DE1E-4198-94B5-3D766C8FCC79}" type="slidenum">
              <a:rPr lang="en-US"/>
              <a:pPr/>
              <a:t>73</a:t>
            </a:fld>
            <a:endParaRPr lang="en-US"/>
          </a:p>
        </p:txBody>
      </p:sp>
      <p:sp>
        <p:nvSpPr>
          <p:cNvPr id="39939" name="Rectangle 2"/>
          <p:cNvSpPr>
            <a:spLocks noGrp="1" noRot="1" noChangeAspect="1" noChangeArrowheads="1" noTextEdit="1"/>
          </p:cNvSpPr>
          <p:nvPr>
            <p:ph type="sldImg"/>
          </p:nvPr>
        </p:nvSpPr>
        <p:spPr>
          <a:solidFill>
            <a:srgbClr val="FFFFFF"/>
          </a:solidFill>
          <a:ln/>
        </p:spPr>
      </p:sp>
      <p:sp>
        <p:nvSpPr>
          <p:cNvPr id="39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5A3FF9E1-CFC8-410C-A0D2-39217F81E3DB}" type="slidenum">
              <a:rPr lang="en-US"/>
              <a:pPr/>
              <a:t>74</a:t>
            </a:fld>
            <a:endParaRPr lang="en-US"/>
          </a:p>
        </p:txBody>
      </p:sp>
      <p:sp>
        <p:nvSpPr>
          <p:cNvPr id="41987" name="Rectangle 2"/>
          <p:cNvSpPr>
            <a:spLocks noGrp="1" noRot="1" noChangeAspect="1" noChangeArrowheads="1" noTextEdit="1"/>
          </p:cNvSpPr>
          <p:nvPr>
            <p:ph type="sldImg"/>
          </p:nvPr>
        </p:nvSpPr>
        <p:spPr>
          <a:solidFill>
            <a:srgbClr val="FFFFFF"/>
          </a:solidFill>
          <a:ln/>
        </p:spPr>
      </p:sp>
      <p:sp>
        <p:nvSpPr>
          <p:cNvPr id="4198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sz="1000">
              <a:latin typeface="Times New Roman" pitchFamily="18" charset="0"/>
              <a:ea typeface="ＭＳ Ｐゴシック"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91BE6908-DE4E-4D29-ADBD-D822437AD4EB}" type="slidenum">
              <a:rPr lang="en-US"/>
              <a:pPr/>
              <a:t>76</a:t>
            </a:fld>
            <a:endParaRPr lang="en-US"/>
          </a:p>
        </p:txBody>
      </p:sp>
      <p:sp>
        <p:nvSpPr>
          <p:cNvPr id="45059" name="Rectangle 2"/>
          <p:cNvSpPr>
            <a:spLocks noGrp="1" noRot="1" noChangeAspect="1" noChangeArrowheads="1" noTextEdit="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375AA2F5-DE89-47AE-A7C3-5D5FB1FFDD60}" type="slidenum">
              <a:rPr lang="en-US"/>
              <a:pPr/>
              <a:t>79</a:t>
            </a:fld>
            <a:endParaRPr lang="en-US"/>
          </a:p>
        </p:txBody>
      </p:sp>
      <p:sp>
        <p:nvSpPr>
          <p:cNvPr id="9219" name="Rectangle 2"/>
          <p:cNvSpPr>
            <a:spLocks noGrp="1" noRot="1" noChangeAspect="1" noChangeArrowheads="1" noTextEdit="1"/>
          </p:cNvSpPr>
          <p:nvPr>
            <p:ph type="sldImg"/>
          </p:nvPr>
        </p:nvSpPr>
        <p:spPr>
          <a:solidFill>
            <a:srgbClr val="FFFFFF"/>
          </a:solidFill>
          <a:ln/>
        </p:spPr>
      </p:sp>
      <p:sp>
        <p:nvSpPr>
          <p:cNvPr id="92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3FB6B988-C232-4B38-9A2B-6E9966472EF8}" type="slidenum">
              <a:rPr lang="en-US"/>
              <a:pPr/>
              <a:t>81</a:t>
            </a:fld>
            <a:endParaRPr lang="en-US"/>
          </a:p>
        </p:txBody>
      </p:sp>
      <p:sp>
        <p:nvSpPr>
          <p:cNvPr id="12291" name="Rectangle 2"/>
          <p:cNvSpPr>
            <a:spLocks noGrp="1" noRot="1" noChangeAspect="1" noChangeArrowheads="1" noTextEdit="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D0E8BB80-02DD-463E-AFC6-070144828587}" type="slidenum">
              <a:rPr lang="en-US"/>
              <a:pPr/>
              <a:t>84</a:t>
            </a:fld>
            <a:endParaRPr lang="en-US"/>
          </a:p>
        </p:txBody>
      </p:sp>
      <p:sp>
        <p:nvSpPr>
          <p:cNvPr id="16387" name="Rectangle 2"/>
          <p:cNvSpPr>
            <a:spLocks noGrp="1" noRot="1" noChangeAspect="1" noChangeArrowheads="1" noTextEdit="1"/>
          </p:cNvSpPr>
          <p:nvPr>
            <p:ph type="sldImg"/>
          </p:nvPr>
        </p:nvSpPr>
        <p:spPr>
          <a:solidFill>
            <a:srgbClr val="FFFFFF"/>
          </a:solidFill>
          <a:ln/>
        </p:spPr>
      </p:sp>
      <p:sp>
        <p:nvSpPr>
          <p:cNvPr id="163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CA90B30F-A977-4728-93CA-1990446E0B07}" type="slidenum">
              <a:rPr lang="en-US"/>
              <a:pPr/>
              <a:t>85</a:t>
            </a:fld>
            <a:endParaRPr lang="en-US"/>
          </a:p>
        </p:txBody>
      </p:sp>
      <p:sp>
        <p:nvSpPr>
          <p:cNvPr id="18435" name="Rectangle 2"/>
          <p:cNvSpPr>
            <a:spLocks noGrp="1" noRot="1" noChangeAspect="1" noChangeArrowheads="1" noTextEdit="1"/>
          </p:cNvSpPr>
          <p:nvPr>
            <p:ph type="sldImg"/>
          </p:nvPr>
        </p:nvSpPr>
        <p:spPr>
          <a:solidFill>
            <a:srgbClr val="FFFFFF"/>
          </a:solidFill>
          <a:ln/>
        </p:spPr>
      </p:sp>
      <p:sp>
        <p:nvSpPr>
          <p:cNvPr id="1843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sz="1000">
              <a:latin typeface="Times New Roman" pitchFamily="18" charset="0"/>
              <a:ea typeface="ＭＳ Ｐゴシック"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F601AA7A-EDE8-4D78-89FF-B7568D07FE53}" type="slidenum">
              <a:rPr lang="en-US"/>
              <a:pPr/>
              <a:t>86</a:t>
            </a:fld>
            <a:endParaRPr lang="en-US"/>
          </a:p>
        </p:txBody>
      </p:sp>
      <p:sp>
        <p:nvSpPr>
          <p:cNvPr id="20483" name="Rectangle 2"/>
          <p:cNvSpPr>
            <a:spLocks noGrp="1" noRot="1" noChangeAspect="1" noChangeArrowheads="1" noTextEdit="1"/>
          </p:cNvSpPr>
          <p:nvPr>
            <p:ph type="sldImg"/>
          </p:nvPr>
        </p:nvSpPr>
        <p:spPr>
          <a:solidFill>
            <a:srgbClr val="FFFFFF"/>
          </a:solidFill>
          <a:ln/>
        </p:spPr>
      </p:sp>
      <p:sp>
        <p:nvSpPr>
          <p:cNvPr id="204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492BFAEF-F6B8-43ED-AB32-8EBC2979E921}" type="slidenum">
              <a:rPr lang="en-US" altLang="en-US" sz="1200"/>
              <a:pPr/>
              <a:t>59</a:t>
            </a:fld>
            <a:endParaRPr lang="en-US" altLang="en-US" sz="1200"/>
          </a:p>
        </p:txBody>
      </p:sp>
      <p:sp>
        <p:nvSpPr>
          <p:cNvPr id="15363" name="Rectangle 2"/>
          <p:cNvSpPr>
            <a:spLocks noGrp="1" noRot="1" noChangeAspect="1" noChangeArrowheads="1" noTextEdit="1"/>
          </p:cNvSpPr>
          <p:nvPr>
            <p:ph type="sldImg"/>
          </p:nvPr>
        </p:nvSpPr>
        <p:spPr>
          <a:solidFill>
            <a:srgbClr val="FFFFFF"/>
          </a:solidFill>
          <a:ln/>
        </p:spPr>
      </p:sp>
      <p:sp>
        <p:nvSpPr>
          <p:cNvPr id="153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tLang="en-US">
              <a:latin typeface="Times New Roman" pitchFamily="18" charset="0"/>
              <a:ea typeface="ＭＳ Ｐゴシック"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B43C5CAB-146A-4914-B5E4-6BFEF64F5032}" type="slidenum">
              <a:rPr lang="en-US"/>
              <a:pPr/>
              <a:t>87</a:t>
            </a:fld>
            <a:endParaRPr lang="en-US"/>
          </a:p>
        </p:txBody>
      </p:sp>
      <p:sp>
        <p:nvSpPr>
          <p:cNvPr id="22531" name="Rectangle 2"/>
          <p:cNvSpPr>
            <a:spLocks noGrp="1" noRot="1" noChangeAspect="1" noChangeArrowheads="1" noTextEdit="1"/>
          </p:cNvSpPr>
          <p:nvPr>
            <p:ph type="sldImg"/>
          </p:nvPr>
        </p:nvSpPr>
        <p:spPr>
          <a:solidFill>
            <a:srgbClr val="FFFFFF"/>
          </a:solidFill>
          <a:ln/>
        </p:spPr>
      </p:sp>
      <p:sp>
        <p:nvSpPr>
          <p:cNvPr id="2253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29124EC1-9634-43B7-BC9D-D1E1FEB72FCA}" type="slidenum">
              <a:rPr lang="en-US"/>
              <a:pPr/>
              <a:t>88</a:t>
            </a:fld>
            <a:endParaRPr lang="en-US"/>
          </a:p>
        </p:txBody>
      </p:sp>
      <p:sp>
        <p:nvSpPr>
          <p:cNvPr id="24579" name="Rectangle 2"/>
          <p:cNvSpPr>
            <a:spLocks noGrp="1" noRot="1" noChangeAspect="1" noChangeArrowheads="1" noTextEdit="1"/>
          </p:cNvSpPr>
          <p:nvPr>
            <p:ph type="sldImg"/>
          </p:nvPr>
        </p:nvSpPr>
        <p:spPr>
          <a:solidFill>
            <a:srgbClr val="FFFFFF"/>
          </a:solidFill>
          <a:ln/>
        </p:spPr>
      </p:sp>
      <p:sp>
        <p:nvSpPr>
          <p:cNvPr id="245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BC71BFC8-BE51-4E6A-9608-7C4F8DFCE7C5}" type="slidenum">
              <a:rPr lang="en-US"/>
              <a:pPr/>
              <a:t>90</a:t>
            </a:fld>
            <a:endParaRPr lang="en-US"/>
          </a:p>
        </p:txBody>
      </p:sp>
      <p:sp>
        <p:nvSpPr>
          <p:cNvPr id="27651" name="Rectangle 2"/>
          <p:cNvSpPr>
            <a:spLocks noGrp="1" noRot="1" noChangeAspect="1" noChangeArrowheads="1" noTextEdit="1"/>
          </p:cNvSpPr>
          <p:nvPr>
            <p:ph type="sldImg"/>
          </p:nvPr>
        </p:nvSpPr>
        <p:spPr>
          <a:solidFill>
            <a:srgbClr val="FFFFFF"/>
          </a:solidFill>
          <a:ln/>
        </p:spPr>
      </p:sp>
      <p:sp>
        <p:nvSpPr>
          <p:cNvPr id="276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9D41457A-3F82-439F-BBE4-D9C2F6C05E48}" type="slidenum">
              <a:rPr lang="en-US"/>
              <a:pPr/>
              <a:t>92</a:t>
            </a:fld>
            <a:endParaRPr lang="en-US"/>
          </a:p>
        </p:txBody>
      </p:sp>
      <p:sp>
        <p:nvSpPr>
          <p:cNvPr id="30723" name="Rectangle 2"/>
          <p:cNvSpPr>
            <a:spLocks noGrp="1" noRot="1" noChangeAspect="1" noChangeArrowheads="1" noTextEdit="1"/>
          </p:cNvSpPr>
          <p:nvPr>
            <p:ph type="sldImg"/>
          </p:nvPr>
        </p:nvSpPr>
        <p:spPr>
          <a:solidFill>
            <a:srgbClr val="FFFFFF"/>
          </a:solidFill>
          <a:ln/>
        </p:spPr>
      </p:sp>
      <p:sp>
        <p:nvSpPr>
          <p:cNvPr id="307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sz="1000">
              <a:latin typeface="Times New Roman" pitchFamily="18" charset="0"/>
              <a:ea typeface="ＭＳ Ｐゴシック"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A7F89062-FC7E-4C79-B827-85ADF9AB1AD2}" type="slidenum">
              <a:rPr lang="en-US"/>
              <a:pPr/>
              <a:t>93</a:t>
            </a:fld>
            <a:endParaRPr lang="en-US"/>
          </a:p>
        </p:txBody>
      </p:sp>
      <p:sp>
        <p:nvSpPr>
          <p:cNvPr id="32771" name="Rectangle 2"/>
          <p:cNvSpPr>
            <a:spLocks noGrp="1" noRot="1" noChangeAspect="1" noChangeArrowheads="1" noTextEdit="1"/>
          </p:cNvSpPr>
          <p:nvPr>
            <p:ph type="sldImg"/>
          </p:nvPr>
        </p:nvSpPr>
        <p:spPr>
          <a:solidFill>
            <a:srgbClr val="FFFFFF"/>
          </a:solidFill>
          <a:ln/>
        </p:spPr>
      </p:sp>
      <p:sp>
        <p:nvSpPr>
          <p:cNvPr id="3277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A65A7107-D1B2-4F32-A4CC-062692F254D4}" type="slidenum">
              <a:rPr lang="en-US" altLang="en-US"/>
              <a:pPr/>
              <a:t>95</a:t>
            </a:fld>
            <a:endParaRPr lang="en-US" altLang="en-US"/>
          </a:p>
        </p:txBody>
      </p:sp>
      <p:sp>
        <p:nvSpPr>
          <p:cNvPr id="48131" name="Rectangle 2"/>
          <p:cNvSpPr>
            <a:spLocks noGrp="1" noRot="1" noChangeAspect="1" noChangeArrowheads="1" noTextEdit="1"/>
          </p:cNvSpPr>
          <p:nvPr>
            <p:ph type="sldImg"/>
          </p:nvPr>
        </p:nvSpPr>
        <p:spPr>
          <a:solidFill>
            <a:srgbClr val="FFFFFF"/>
          </a:solidFill>
          <a:ln/>
        </p:spPr>
      </p:sp>
      <p:sp>
        <p:nvSpPr>
          <p:cNvPr id="4813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tLang="en-US">
              <a:latin typeface="Times New Roman" pitchFamily="18" charset="0"/>
              <a:ea typeface="ＭＳ Ｐゴシック"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B2AA07EA-2E9C-4DA4-ABF5-4B789C2DBAD7}" type="slidenum">
              <a:rPr lang="en-US" altLang="en-US"/>
              <a:pPr/>
              <a:t>96</a:t>
            </a:fld>
            <a:endParaRPr lang="en-US" altLang="en-US"/>
          </a:p>
        </p:txBody>
      </p:sp>
      <p:sp>
        <p:nvSpPr>
          <p:cNvPr id="50179" name="Rectangle 2"/>
          <p:cNvSpPr>
            <a:spLocks noGrp="1" noRot="1" noChangeAspect="1" noChangeArrowheads="1" noTextEdit="1"/>
          </p:cNvSpPr>
          <p:nvPr>
            <p:ph type="sldImg"/>
          </p:nvPr>
        </p:nvSpPr>
        <p:spPr>
          <a:solidFill>
            <a:srgbClr val="FFFFFF"/>
          </a:solidFill>
          <a:ln/>
        </p:spPr>
      </p:sp>
      <p:sp>
        <p:nvSpPr>
          <p:cNvPr id="501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tLang="en-US">
              <a:latin typeface="Times New Roman" pitchFamily="18" charset="0"/>
              <a:ea typeface="ＭＳ Ｐゴシック"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2F15A5C3-7A41-47F2-8C5E-7137A0C5DDA8}" type="slidenum">
              <a:rPr lang="en-US" altLang="en-US"/>
              <a:pPr/>
              <a:t>97</a:t>
            </a:fld>
            <a:endParaRPr lang="en-US" altLang="en-US"/>
          </a:p>
        </p:txBody>
      </p:sp>
      <p:sp>
        <p:nvSpPr>
          <p:cNvPr id="52227" name="Rectangle 2"/>
          <p:cNvSpPr>
            <a:spLocks noGrp="1" noRot="1" noChangeAspect="1" noChangeArrowheads="1" noTextEdit="1"/>
          </p:cNvSpPr>
          <p:nvPr>
            <p:ph type="sldImg"/>
          </p:nvPr>
        </p:nvSpPr>
        <p:spPr>
          <a:solidFill>
            <a:srgbClr val="FFFFFF"/>
          </a:solidFill>
          <a:ln/>
        </p:spPr>
      </p:sp>
      <p:sp>
        <p:nvSpPr>
          <p:cNvPr id="522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tLang="en-US">
              <a:latin typeface="Times New Roman" pitchFamily="18" charset="0"/>
              <a:ea typeface="ＭＳ Ｐゴシック"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E290EFA8-955A-4D22-B748-CCF4498B7616}" type="slidenum">
              <a:rPr lang="en-US" altLang="en-US"/>
              <a:pPr/>
              <a:t>98</a:t>
            </a:fld>
            <a:endParaRPr lang="en-US" altLang="en-US"/>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solidFill>
              <a:srgbClr val="000000"/>
            </a:solidFill>
          </a:ln>
        </p:spPr>
        <p:txBody>
          <a:bodyPr/>
          <a:lstStyle/>
          <a:p>
            <a:pPr eaLnBrk="1" hangingPunct="1"/>
            <a:br>
              <a:rPr lang="en-US" altLang="en-US" sz="1000">
                <a:latin typeface="Times New Roman" pitchFamily="18" charset="0"/>
                <a:ea typeface="ＭＳ Ｐゴシック" pitchFamily="34" charset="-128"/>
              </a:rPr>
            </a:br>
            <a:endParaRPr lang="en-US" altLang="en-US" sz="1000">
              <a:latin typeface="Times New Roman" pitchFamily="18" charset="0"/>
              <a:ea typeface="ＭＳ Ｐゴシック" pitchFamily="34" charset="-128"/>
              <a:cs typeface="Times New Roman" pitchFamily="18" charset="0"/>
            </a:endParaRPr>
          </a:p>
          <a:p>
            <a:pPr eaLnBrk="1" hangingPunct="1"/>
            <a:r>
              <a:rPr lang="en-US" altLang="en-US" sz="1000">
                <a:latin typeface="Times New Roman" pitchFamily="18" charset="0"/>
                <a:ea typeface="ＭＳ Ｐゴシック" pitchFamily="34" charset="-128"/>
              </a:rPr>
              <a:t>Some companies that use licensing extensively: Apparel designers (Hugo Boss, Bill Blass, Ralph Lauren), Coca-Cola, Disney, Caterpillar, and the National Basketball Association.  Licensing agreements allow companies to extend their brands and generate substantial revenue. It can contribute ROI if performance levels are stated in contracts.</a:t>
            </a:r>
          </a:p>
          <a:p>
            <a:pPr eaLnBrk="1" hangingPunct="1"/>
            <a:r>
              <a:rPr lang="en-US" altLang="en-US" sz="1000">
                <a:latin typeface="Times New Roman" pitchFamily="18" charset="0"/>
                <a:ea typeface="ＭＳ Ｐゴシック" pitchFamily="34" charset="-128"/>
                <a:cs typeface="Times New Roman" pitchFamily="18" charset="0"/>
              </a:rPr>
              <a:t>There are two key advantages associated with licensing as a market entry mode. First, because the licensee is typically a local business that will produce and market the goods on a local or regional basis, licensing enables companies to circumvent tariffs, quotas, or similar export barriers discussed in Chapter 8. Second, when appropriate, licensees are granted considerable autonomy and are free to adapt the licensed goods to local tastes. </a:t>
            </a:r>
          </a:p>
          <a:p>
            <a:pPr eaLnBrk="1" hangingPunct="1"/>
            <a:endParaRPr lang="en-US" altLang="en-US" sz="1000">
              <a:latin typeface="Times New Roman" pitchFamily="18" charset="0"/>
              <a:ea typeface="ＭＳ Ｐゴシック" pitchFamily="34" charset="-128"/>
              <a:cs typeface="Times New Roman" pitchFamily="18" charset="0"/>
            </a:endParaRPr>
          </a:p>
          <a:p>
            <a:pPr eaLnBrk="1" hangingPunct="1"/>
            <a:r>
              <a:rPr lang="en-US" altLang="en-US" sz="1000">
                <a:latin typeface="Times New Roman" pitchFamily="18" charset="0"/>
                <a:ea typeface="ＭＳ Ｐゴシック" pitchFamily="34" charset="-128"/>
                <a:cs typeface="Times New Roman" pitchFamily="18" charset="0"/>
              </a:rPr>
              <a:t>Licensing allows Disney to create synergies based on its core theme park, motion picture, and television businesses. Its licensees are allowed considerable leeway to adapt colors, materials, or other design elements to local tastes. In China, licensed goods were practically unknown until a few years ago; by 2001, annual sales of all licensed goods totaled $600 million. Industry observers expect that figure to more than double by 2010.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6612B75D-C1A3-4C1E-86C3-308F957368F6}" type="slidenum">
              <a:rPr lang="en-US" altLang="en-US"/>
              <a:pPr/>
              <a:t>99</a:t>
            </a:fld>
            <a:endParaRPr lang="en-US" altLang="en-US"/>
          </a:p>
        </p:txBody>
      </p:sp>
      <p:sp>
        <p:nvSpPr>
          <p:cNvPr id="56323" name="Rectangle 2"/>
          <p:cNvSpPr>
            <a:spLocks noGrp="1" noRot="1" noChangeAspect="1" noChangeArrowheads="1" noTextEdit="1"/>
          </p:cNvSpPr>
          <p:nvPr>
            <p:ph type="sldImg"/>
          </p:nvPr>
        </p:nvSpPr>
        <p:spPr>
          <a:solidFill>
            <a:srgbClr val="FFFFFF"/>
          </a:solidFill>
          <a:ln/>
        </p:spPr>
      </p:sp>
      <p:sp>
        <p:nvSpPr>
          <p:cNvPr id="5632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Times New Roman" pitchFamily="18" charset="0"/>
              <a:ea typeface="ＭＳ Ｐゴシック" pitchFamily="34" charset="-128"/>
              <a:cs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26834AFC-3741-423E-B033-645ED6771611}" type="slidenum">
              <a:rPr lang="en-US" altLang="en-US" sz="1200"/>
              <a:pPr/>
              <a:t>60</a:t>
            </a:fld>
            <a:endParaRPr lang="en-US" altLang="en-US" sz="1200"/>
          </a:p>
        </p:txBody>
      </p:sp>
      <p:sp>
        <p:nvSpPr>
          <p:cNvPr id="17411" name="Rectangle 2"/>
          <p:cNvSpPr>
            <a:spLocks noGrp="1" noRot="1" noChangeAspect="1" noChangeArrowheads="1" noTextEdit="1"/>
          </p:cNvSpPr>
          <p:nvPr>
            <p:ph type="sldImg"/>
          </p:nvPr>
        </p:nvSpPr>
        <p:spPr>
          <a:solidFill>
            <a:srgbClr val="FFFFFF"/>
          </a:solidFill>
          <a:ln/>
        </p:spPr>
      </p:sp>
      <p:sp>
        <p:nvSpPr>
          <p:cNvPr id="174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en-US">
                <a:latin typeface="Times New Roman" pitchFamily="18" charset="0"/>
                <a:ea typeface="ＭＳ Ｐゴシック" pitchFamily="34" charset="-128"/>
              </a:rPr>
              <a:t>At GM, executives were given considerable autonomy in designing autos for their regions.  One result was the use of 270 different radios being installed around the world.</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3CCBA634-C837-4540-A6F0-C8D7B2DA1139}" type="slidenum">
              <a:rPr lang="en-US" altLang="en-US"/>
              <a:pPr/>
              <a:t>100</a:t>
            </a:fld>
            <a:endParaRPr lang="en-US" altLang="en-US"/>
          </a:p>
        </p:txBody>
      </p:sp>
      <p:sp>
        <p:nvSpPr>
          <p:cNvPr id="58371" name="Rectangle 2"/>
          <p:cNvSpPr>
            <a:spLocks noGrp="1" noRot="1" noChangeAspect="1" noChangeArrowheads="1" noTextEdit="1"/>
          </p:cNvSpPr>
          <p:nvPr>
            <p:ph type="sldImg"/>
          </p:nvPr>
        </p:nvSpPr>
        <p:spPr>
          <a:solidFill>
            <a:srgbClr val="FFFFFF"/>
          </a:solidFill>
          <a:ln/>
        </p:spPr>
      </p:sp>
      <p:sp>
        <p:nvSpPr>
          <p:cNvPr id="5837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latin typeface="Times New Roman" pitchFamily="18" charset="0"/>
              <a:ea typeface="ＭＳ Ｐゴシック" pitchFamily="34" charset="-128"/>
              <a:cs typeface="Times New Roman"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6891F857-7EDC-4868-A2BC-0FB574469FA7}" type="slidenum">
              <a:rPr lang="en-US" altLang="en-US"/>
              <a:pPr/>
              <a:t>101</a:t>
            </a:fld>
            <a:endParaRPr lang="en-US" altLang="en-US"/>
          </a:p>
        </p:txBody>
      </p:sp>
      <p:sp>
        <p:nvSpPr>
          <p:cNvPr id="60419" name="Rectangle 2"/>
          <p:cNvSpPr>
            <a:spLocks noGrp="1" noRot="1" noChangeAspect="1" noChangeArrowheads="1" noTextEdit="1"/>
          </p:cNvSpPr>
          <p:nvPr>
            <p:ph type="sldImg"/>
          </p:nvPr>
        </p:nvSpPr>
        <p:spPr>
          <a:solidFill>
            <a:srgbClr val="FFFFFF"/>
          </a:solidFill>
          <a:ln/>
        </p:spPr>
      </p:sp>
      <p:sp>
        <p:nvSpPr>
          <p:cNvPr id="604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tLang="en-US">
              <a:latin typeface="Times New Roman" pitchFamily="18" charset="0"/>
              <a:ea typeface="ＭＳ Ｐゴシック" pitchFamily="34"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DF7D50C8-4A56-423B-9FDE-EAB4C1634A9D}" type="slidenum">
              <a:rPr lang="en-US" altLang="en-US"/>
              <a:pPr/>
              <a:t>102</a:t>
            </a:fld>
            <a:endParaRPr lang="en-US" altLang="en-US"/>
          </a:p>
        </p:txBody>
      </p:sp>
      <p:sp>
        <p:nvSpPr>
          <p:cNvPr id="64515" name="Rectangle 2"/>
          <p:cNvSpPr>
            <a:spLocks noGrp="1" noRot="1" noChangeAspect="1" noChangeArrowheads="1" noTextEdit="1"/>
          </p:cNvSpPr>
          <p:nvPr>
            <p:ph type="sldImg"/>
          </p:nvPr>
        </p:nvSpPr>
        <p:spPr>
          <a:solidFill>
            <a:srgbClr val="FFFFFF"/>
          </a:solidFill>
          <a:ln/>
        </p:spPr>
      </p:sp>
      <p:sp>
        <p:nvSpPr>
          <p:cNvPr id="645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latin typeface="Palatino"/>
              <a:ea typeface="ＭＳ Ｐゴシック" pitchFamily="34" charset="-128"/>
              <a:cs typeface="Times New Roman" pitchFamily="18"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70F8AC60-4EFC-43F6-B130-B461075350E6}" type="slidenum">
              <a:rPr lang="en-US" altLang="en-US"/>
              <a:pPr/>
              <a:t>103</a:t>
            </a:fld>
            <a:endParaRPr lang="en-US" altLang="en-US"/>
          </a:p>
        </p:txBody>
      </p:sp>
      <p:sp>
        <p:nvSpPr>
          <p:cNvPr id="66563" name="Rectangle 2"/>
          <p:cNvSpPr>
            <a:spLocks noGrp="1" noRot="1" noChangeAspect="1" noChangeArrowheads="1" noTextEdit="1"/>
          </p:cNvSpPr>
          <p:nvPr>
            <p:ph type="sldImg"/>
          </p:nvPr>
        </p:nvSpPr>
        <p:spPr>
          <a:solidFill>
            <a:srgbClr val="FFFFFF"/>
          </a:solidFill>
          <a:ln/>
        </p:spPr>
      </p:sp>
      <p:sp>
        <p:nvSpPr>
          <p:cNvPr id="665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latin typeface="Times New Roman" pitchFamily="18" charset="0"/>
              <a:ea typeface="ＭＳ Ｐゴシック" pitchFamily="34" charset="-128"/>
              <a:cs typeface="Times New Roman" pitchFamily="18"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2C2CA7E5-3721-49E0-A91D-96F1D24BEFEF}" type="slidenum">
              <a:rPr lang="en-US" altLang="en-US"/>
              <a:pPr/>
              <a:t>104</a:t>
            </a:fld>
            <a:endParaRPr lang="en-US" altLang="en-US"/>
          </a:p>
        </p:txBody>
      </p:sp>
      <p:sp>
        <p:nvSpPr>
          <p:cNvPr id="68611" name="Rectangle 2"/>
          <p:cNvSpPr>
            <a:spLocks noGrp="1" noRot="1" noChangeAspect="1" noChangeArrowheads="1" noTextEdit="1"/>
          </p:cNvSpPr>
          <p:nvPr>
            <p:ph type="sldImg"/>
          </p:nvPr>
        </p:nvSpPr>
        <p:spPr>
          <a:solidFill>
            <a:srgbClr val="FFFFFF"/>
          </a:solidFill>
          <a:ln/>
        </p:spPr>
      </p:sp>
      <p:sp>
        <p:nvSpPr>
          <p:cNvPr id="686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tLang="en-US">
              <a:latin typeface="Times New Roman" pitchFamily="18" charset="0"/>
              <a:ea typeface="ＭＳ Ｐゴシック" pitchFamily="34"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D5ED6231-D84B-4050-909C-631633373EDA}" type="slidenum">
              <a:rPr lang="en-US" altLang="en-US"/>
              <a:pPr/>
              <a:t>105</a:t>
            </a:fld>
            <a:endParaRPr lang="en-US" altLang="en-US"/>
          </a:p>
        </p:txBody>
      </p:sp>
      <p:sp>
        <p:nvSpPr>
          <p:cNvPr id="70659" name="Rectangle 2"/>
          <p:cNvSpPr>
            <a:spLocks noGrp="1" noRot="1" noChangeAspect="1" noChangeArrowheads="1" noTextEdit="1"/>
          </p:cNvSpPr>
          <p:nvPr>
            <p:ph type="sldImg"/>
          </p:nvPr>
        </p:nvSpPr>
        <p:spPr>
          <a:solidFill>
            <a:srgbClr val="FFFFFF"/>
          </a:solidFill>
          <a:ln/>
        </p:spPr>
      </p:sp>
      <p:sp>
        <p:nvSpPr>
          <p:cNvPr id="7066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Times New Roman" pitchFamily="18" charset="0"/>
              <a:ea typeface="ＭＳ Ｐゴシック" pitchFamily="34"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96ADD1B1-9AF2-44D1-918A-F59A71C51938}" type="slidenum">
              <a:rPr lang="en-US" altLang="en-US"/>
              <a:pPr/>
              <a:t>106</a:t>
            </a:fld>
            <a:endParaRPr lang="en-US" altLang="en-US"/>
          </a:p>
        </p:txBody>
      </p:sp>
      <p:sp>
        <p:nvSpPr>
          <p:cNvPr id="72707" name="Rectangle 2"/>
          <p:cNvSpPr>
            <a:spLocks noGrp="1" noRot="1" noChangeAspect="1" noChangeArrowheads="1" noTextEdit="1"/>
          </p:cNvSpPr>
          <p:nvPr>
            <p:ph type="sldImg"/>
          </p:nvPr>
        </p:nvSpPr>
        <p:spPr>
          <a:solidFill>
            <a:srgbClr val="FFFFFF"/>
          </a:solidFill>
          <a:ln/>
        </p:spPr>
      </p:sp>
      <p:sp>
        <p:nvSpPr>
          <p:cNvPr id="7270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en-US">
              <a:latin typeface="Times New Roman" pitchFamily="18" charset="0"/>
              <a:ea typeface="ＭＳ Ｐゴシック" pitchFamily="34"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84DBD524-BBE7-46FA-A08C-5790F0935569}" type="slidenum">
              <a:rPr lang="en-US" altLang="en-US" sz="1200"/>
              <a:pPr/>
              <a:t>108</a:t>
            </a:fld>
            <a:endParaRPr lang="en-US" altLang="en-US" sz="1200"/>
          </a:p>
        </p:txBody>
      </p:sp>
      <p:sp>
        <p:nvSpPr>
          <p:cNvPr id="75779" name="Rectangle 2"/>
          <p:cNvSpPr>
            <a:spLocks noGrp="1" noRot="1" noChangeAspect="1" noChangeArrowheads="1" noTextEdit="1"/>
          </p:cNvSpPr>
          <p:nvPr>
            <p:ph type="sldImg"/>
          </p:nvPr>
        </p:nvSpPr>
        <p:spPr>
          <a:solidFill>
            <a:srgbClr val="FFFFFF"/>
          </a:solidFill>
          <a:ln/>
        </p:spPr>
      </p:sp>
      <p:sp>
        <p:nvSpPr>
          <p:cNvPr id="757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tLang="en-US">
              <a:latin typeface="Times New Roman" pitchFamily="18" charset="0"/>
              <a:ea typeface="ＭＳ Ｐゴシック" pitchFamily="34"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D246C9AB-32F1-49D6-8A5F-83CC590D900A}" type="slidenum">
              <a:rPr lang="en-US" altLang="en-US" sz="1200"/>
              <a:pPr/>
              <a:t>109</a:t>
            </a:fld>
            <a:endParaRPr lang="en-US" altLang="en-US" sz="1200"/>
          </a:p>
        </p:txBody>
      </p:sp>
      <p:sp>
        <p:nvSpPr>
          <p:cNvPr id="77827" name="Rectangle 2"/>
          <p:cNvSpPr>
            <a:spLocks noGrp="1" noRot="1" noChangeAspect="1" noChangeArrowheads="1" noTextEdit="1"/>
          </p:cNvSpPr>
          <p:nvPr>
            <p:ph type="sldImg"/>
          </p:nvPr>
        </p:nvSpPr>
        <p:spPr>
          <a:solidFill>
            <a:srgbClr val="FFFFFF"/>
          </a:solidFill>
          <a:ln/>
        </p:spPr>
      </p:sp>
      <p:sp>
        <p:nvSpPr>
          <p:cNvPr id="7782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tLang="en-US">
              <a:latin typeface="Times New Roman" pitchFamily="18" charset="0"/>
              <a:ea typeface="ＭＳ Ｐゴシック" pitchFamily="34"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16D39B51-5115-4FB3-B38D-755B91966004}" type="slidenum">
              <a:rPr lang="en-US" altLang="en-US" sz="1200"/>
              <a:pPr/>
              <a:t>110</a:t>
            </a:fld>
            <a:endParaRPr lang="en-US" altLang="en-US" sz="1200"/>
          </a:p>
        </p:txBody>
      </p:sp>
      <p:sp>
        <p:nvSpPr>
          <p:cNvPr id="79875" name="Rectangle 2"/>
          <p:cNvSpPr>
            <a:spLocks noGrp="1" noRot="1" noChangeAspect="1" noChangeArrowheads="1" noTextEdit="1"/>
          </p:cNvSpPr>
          <p:nvPr>
            <p:ph type="sldImg"/>
          </p:nvPr>
        </p:nvSpPr>
        <p:spPr>
          <a:solidFill>
            <a:srgbClr val="FFFFFF"/>
          </a:solidFill>
          <a:ln/>
        </p:spPr>
      </p:sp>
      <p:sp>
        <p:nvSpPr>
          <p:cNvPr id="7987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tLang="en-US">
              <a:latin typeface="Times New Roman" pitchFamily="18" charset="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FBF019E6-12C5-4F33-8246-0DC9CB49EC39}" type="slidenum">
              <a:rPr lang="en-US"/>
              <a:pPr/>
              <a:t>63</a:t>
            </a:fld>
            <a:endParaRPr lang="en-US"/>
          </a:p>
        </p:txBody>
      </p:sp>
      <p:sp>
        <p:nvSpPr>
          <p:cNvPr id="45059" name="Rectangle 2"/>
          <p:cNvSpPr>
            <a:spLocks noGrp="1" noRot="1" noChangeAspect="1" noChangeArrowheads="1" noTextEdit="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Times New Roman" pitchFamily="18" charset="0"/>
                <a:ea typeface="ＭＳ Ｐゴシック" pitchFamily="34" charset="-128"/>
              </a:rPr>
              <a:t>The website for the WTO is www.wto.org</a:t>
            </a:r>
          </a:p>
          <a:p>
            <a:pPr eaLnBrk="1" hangingPunct="1"/>
            <a:endParaRPr lang="en-US">
              <a:latin typeface="Times New Roman" pitchFamily="18" charset="0"/>
              <a:ea typeface="ＭＳ Ｐゴシック" pitchFamily="34" charset="-128"/>
            </a:endParaRPr>
          </a:p>
          <a:p>
            <a:pPr eaLnBrk="1" hangingPunct="1"/>
            <a:r>
              <a:rPr lang="en-US">
                <a:latin typeface="Times New Roman" pitchFamily="18" charset="0"/>
                <a:ea typeface="ＭＳ Ｐゴシック" pitchFamily="34" charset="-128"/>
              </a:rPr>
              <a:t>The Dispute Settlement Body of neutral staff members mediates unfair trade barriers and other issues. For 60 days, parties are expected to negotiate in good faith. After that, the DSB will appoint a three member panel of trade experts to hear the case behind closed doors. The panel must rule in nine months. The losing party has the right to turn to a seven-member appellate body.  If, after due process, a country’s policies are found to violate WTO rules, it is expected to change those policies.  If it does not, trade sanctions may be imposed.</a:t>
            </a:r>
          </a:p>
          <a:p>
            <a:pPr eaLnBrk="1" hangingPunct="1"/>
            <a:endParaRPr lang="en-US">
              <a:latin typeface="Times New Roman" pitchFamily="18" charset="0"/>
              <a:ea typeface="ＭＳ Ｐゴシック" pitchFamily="34" charset="-128"/>
            </a:endParaRPr>
          </a:p>
          <a:p>
            <a:pPr eaLnBrk="1" hangingPunct="1"/>
            <a:r>
              <a:rPr lang="en-US">
                <a:latin typeface="Times New Roman" pitchFamily="18" charset="0"/>
                <a:ea typeface="ＭＳ Ｐゴシック" pitchFamily="34" charset="-128"/>
              </a:rPr>
              <a:t>Trade ministers meet annually to work on improving world trade. The Doha Round began in 2001, collapsed in 2005 and has not been restarted as of Sept. 2007.</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2ACBAB85-EFD5-414C-86A0-3AD242537CF4}" type="slidenum">
              <a:rPr lang="en-US" altLang="en-US" sz="1200"/>
              <a:pPr/>
              <a:t>111</a:t>
            </a:fld>
            <a:endParaRPr lang="en-US" altLang="en-US" sz="1200"/>
          </a:p>
        </p:txBody>
      </p:sp>
      <p:sp>
        <p:nvSpPr>
          <p:cNvPr id="81923" name="Rectangle 2"/>
          <p:cNvSpPr>
            <a:spLocks noGrp="1" noRot="1" noChangeAspect="1" noChangeArrowheads="1" noTextEdit="1"/>
          </p:cNvSpPr>
          <p:nvPr>
            <p:ph type="sldImg"/>
          </p:nvPr>
        </p:nvSpPr>
        <p:spPr>
          <a:solidFill>
            <a:srgbClr val="FFFFFF"/>
          </a:solidFill>
          <a:ln/>
        </p:spPr>
      </p:sp>
      <p:sp>
        <p:nvSpPr>
          <p:cNvPr id="8192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en-US">
                <a:latin typeface="Times New Roman" pitchFamily="18" charset="0"/>
                <a:ea typeface="ＭＳ Ｐゴシック" pitchFamily="34" charset="-128"/>
                <a:cs typeface="Times New Roman" pitchFamily="18" charset="0"/>
              </a:rPr>
              <a:t>Often, the background</a:t>
            </a:r>
            <a:endParaRPr lang="en-US" altLang="en-US">
              <a:latin typeface="Times New Roman" pitchFamily="18" charset="0"/>
              <a:ea typeface="ＭＳ Ｐゴシック" pitchFamily="34"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4B71531C-174E-42DB-ABCB-1BA794343719}" type="slidenum">
              <a:rPr lang="en-US" altLang="en-US" sz="1200"/>
              <a:pPr/>
              <a:t>112</a:t>
            </a:fld>
            <a:endParaRPr lang="en-US" altLang="en-US" sz="1200"/>
          </a:p>
        </p:txBody>
      </p:sp>
      <p:sp>
        <p:nvSpPr>
          <p:cNvPr id="83971" name="Rectangle 2"/>
          <p:cNvSpPr>
            <a:spLocks noGrp="1" noRot="1" noChangeAspect="1" noChangeArrowheads="1" noTextEdit="1"/>
          </p:cNvSpPr>
          <p:nvPr>
            <p:ph type="sldImg"/>
          </p:nvPr>
        </p:nvSpPr>
        <p:spPr>
          <a:solidFill>
            <a:srgbClr val="FFFFFF"/>
          </a:solidFill>
          <a:ln/>
        </p:spPr>
      </p:sp>
      <p:sp>
        <p:nvSpPr>
          <p:cNvPr id="8397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tLang="en-US">
              <a:latin typeface="Times New Roman" pitchFamily="18" charset="0"/>
              <a:ea typeface="ＭＳ Ｐゴシック" pitchFamily="34"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1E323675-7107-48BD-9705-A4869BE1C479}" type="slidenum">
              <a:rPr lang="en-US" altLang="en-US" sz="1200"/>
              <a:pPr/>
              <a:t>116</a:t>
            </a:fld>
            <a:endParaRPr lang="en-US" altLang="en-US" sz="1200"/>
          </a:p>
        </p:txBody>
      </p:sp>
      <p:sp>
        <p:nvSpPr>
          <p:cNvPr id="89091" name="Rectangle 2"/>
          <p:cNvSpPr>
            <a:spLocks noGrp="1" noRot="1" noChangeAspect="1" noChangeArrowheads="1" noTextEdit="1"/>
          </p:cNvSpPr>
          <p:nvPr>
            <p:ph type="sldImg"/>
          </p:nvPr>
        </p:nvSpPr>
        <p:spPr>
          <a:solidFill>
            <a:srgbClr val="FFFFFF"/>
          </a:solidFill>
          <a:ln/>
        </p:spPr>
      </p:sp>
      <p:sp>
        <p:nvSpPr>
          <p:cNvPr id="890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tLang="en-US">
              <a:latin typeface="Times New Roman" pitchFamily="18" charset="0"/>
              <a:ea typeface="ＭＳ Ｐゴシック" pitchFamily="34" charset="-128"/>
              <a:cs typeface="Times New Roman" pitchFamily="18"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E4D6B03D-85B5-47D9-A0FF-B09AA0FF89A1}" type="slidenum">
              <a:rPr lang="en-US" altLang="en-US" sz="1200"/>
              <a:pPr/>
              <a:t>117</a:t>
            </a:fld>
            <a:endParaRPr lang="en-US" altLang="en-US" sz="1200"/>
          </a:p>
        </p:txBody>
      </p:sp>
      <p:sp>
        <p:nvSpPr>
          <p:cNvPr id="91139" name="Rectangle 2"/>
          <p:cNvSpPr>
            <a:spLocks noGrp="1" noRot="1" noChangeAspect="1" noChangeArrowheads="1" noTextEdit="1"/>
          </p:cNvSpPr>
          <p:nvPr>
            <p:ph type="sldImg"/>
          </p:nvPr>
        </p:nvSpPr>
        <p:spPr>
          <a:solidFill>
            <a:srgbClr val="FFFFFF"/>
          </a:solidFill>
          <a:ln/>
        </p:spPr>
      </p:sp>
      <p:sp>
        <p:nvSpPr>
          <p:cNvPr id="911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en-US">
                <a:latin typeface="Times New Roman" pitchFamily="18" charset="0"/>
                <a:ea typeface="ＭＳ Ｐゴシック" pitchFamily="34" charset="-128"/>
                <a:cs typeface="Times New Roman" pitchFamily="18" charset="0"/>
              </a:rPr>
              <a:t> </a:t>
            </a:r>
          </a:p>
          <a:p>
            <a:pPr eaLnBrk="1" hangingPunct="1"/>
            <a:endParaRPr lang="en-US" altLang="en-US">
              <a:latin typeface="Times New Roman" pitchFamily="18" charset="0"/>
              <a:ea typeface="ＭＳ Ｐゴシック" pitchFamily="34"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27FCE25D-6DF8-461B-AD12-61CD842AABDF}" type="slidenum">
              <a:rPr lang="en-US" altLang="en-US" sz="1200"/>
              <a:pPr/>
              <a:t>120</a:t>
            </a:fld>
            <a:endParaRPr lang="en-US" altLang="en-US" sz="1200"/>
          </a:p>
        </p:txBody>
      </p:sp>
      <p:sp>
        <p:nvSpPr>
          <p:cNvPr id="95235" name="Rectangle 2"/>
          <p:cNvSpPr>
            <a:spLocks noGrp="1" noRot="1" noChangeAspect="1" noChangeArrowheads="1" noTextEdit="1"/>
          </p:cNvSpPr>
          <p:nvPr>
            <p:ph type="sldImg"/>
          </p:nvPr>
        </p:nvSpPr>
        <p:spPr>
          <a:solidFill>
            <a:srgbClr val="FFFFFF"/>
          </a:solidFill>
          <a:ln/>
        </p:spPr>
      </p:sp>
      <p:sp>
        <p:nvSpPr>
          <p:cNvPr id="9523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tLang="en-US">
              <a:latin typeface="Times New Roman" pitchFamily="18" charset="0"/>
              <a:ea typeface="ＭＳ Ｐゴシック" pitchFamily="34"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EC5A699D-CF4B-49FA-B444-80142EB52435}" type="slidenum">
              <a:rPr lang="en-US" altLang="en-US" sz="1200"/>
              <a:pPr/>
              <a:t>123</a:t>
            </a:fld>
            <a:endParaRPr lang="en-US" altLang="en-US" sz="1200"/>
          </a:p>
        </p:txBody>
      </p:sp>
      <p:sp>
        <p:nvSpPr>
          <p:cNvPr id="99331" name="Rectangle 2"/>
          <p:cNvSpPr>
            <a:spLocks noGrp="1" noRot="1" noChangeAspect="1" noChangeArrowheads="1" noTextEdit="1"/>
          </p:cNvSpPr>
          <p:nvPr>
            <p:ph type="sldImg"/>
          </p:nvPr>
        </p:nvSpPr>
        <p:spPr>
          <a:solidFill>
            <a:srgbClr val="FFFFFF"/>
          </a:solidFill>
          <a:ln/>
        </p:spPr>
      </p:sp>
      <p:sp>
        <p:nvSpPr>
          <p:cNvPr id="9933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tLang="en-US">
              <a:latin typeface="Times New Roman" pitchFamily="18" charset="0"/>
              <a:ea typeface="ＭＳ Ｐゴシック" pitchFamily="34"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D4BA7AA4-ACAE-4522-B941-87493EE9B978}" type="slidenum">
              <a:rPr lang="en-US" altLang="en-US" sz="1200"/>
              <a:pPr/>
              <a:t>124</a:t>
            </a:fld>
            <a:endParaRPr lang="en-US" altLang="en-US" sz="1200"/>
          </a:p>
        </p:txBody>
      </p:sp>
      <p:sp>
        <p:nvSpPr>
          <p:cNvPr id="101379" name="Rectangle 2"/>
          <p:cNvSpPr>
            <a:spLocks noGrp="1" noRot="1" noChangeAspect="1" noChangeArrowheads="1" noTextEdit="1"/>
          </p:cNvSpPr>
          <p:nvPr>
            <p:ph type="sldImg"/>
          </p:nvPr>
        </p:nvSpPr>
        <p:spPr>
          <a:solidFill>
            <a:srgbClr val="FFFFFF"/>
          </a:solidFill>
          <a:ln/>
        </p:spPr>
      </p:sp>
      <p:sp>
        <p:nvSpPr>
          <p:cNvPr id="1013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tLang="en-US" sz="1000">
              <a:latin typeface="Times New Roman" pitchFamily="18" charset="0"/>
              <a:ea typeface="ＭＳ Ｐゴシック" pitchFamily="34" charset="-128"/>
              <a:cs typeface="Times New Roman" pitchFamily="18"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8CD3B3E7-2F25-46A7-BC9B-4FB37C1C578F}" type="slidenum">
              <a:rPr lang="en-US" altLang="en-US" sz="1200"/>
              <a:pPr/>
              <a:t>125</a:t>
            </a:fld>
            <a:endParaRPr lang="en-US" altLang="en-US" sz="1200"/>
          </a:p>
        </p:txBody>
      </p:sp>
      <p:sp>
        <p:nvSpPr>
          <p:cNvPr id="103427" name="Rectangle 2"/>
          <p:cNvSpPr>
            <a:spLocks noGrp="1" noRot="1" noChangeAspect="1" noChangeArrowheads="1" noTextEdit="1"/>
          </p:cNvSpPr>
          <p:nvPr>
            <p:ph type="sldImg"/>
          </p:nvPr>
        </p:nvSpPr>
        <p:spPr>
          <a:solidFill>
            <a:srgbClr val="FFFFFF"/>
          </a:solidFill>
          <a:ln/>
        </p:spPr>
      </p:sp>
      <p:sp>
        <p:nvSpPr>
          <p:cNvPr id="1034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tLang="en-US">
              <a:latin typeface="Times New Roman" pitchFamily="18" charset="0"/>
              <a:ea typeface="ＭＳ Ｐゴシック" pitchFamily="34"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ＭＳ Ｐゴシック" pitchFamily="34" charset="-128"/>
              </a:defRPr>
            </a:lvl1pPr>
            <a:lvl2pPr marL="742950" indent="-285750">
              <a:defRPr sz="2400">
                <a:solidFill>
                  <a:schemeClr val="tx1"/>
                </a:solidFill>
                <a:latin typeface="Times New Roman" pitchFamily="18" charset="0"/>
                <a:ea typeface="ＭＳ Ｐゴシック" pitchFamily="34" charset="-128"/>
              </a:defRPr>
            </a:lvl2pPr>
            <a:lvl3pPr marL="1143000" indent="-228600">
              <a:defRPr sz="2400">
                <a:solidFill>
                  <a:schemeClr val="tx1"/>
                </a:solidFill>
                <a:latin typeface="Times New Roman" pitchFamily="18" charset="0"/>
                <a:ea typeface="ＭＳ Ｐゴシック" pitchFamily="34" charset="-128"/>
              </a:defRPr>
            </a:lvl3pPr>
            <a:lvl4pPr marL="1600200" indent="-228600">
              <a:defRPr sz="2400">
                <a:solidFill>
                  <a:schemeClr val="tx1"/>
                </a:solidFill>
                <a:latin typeface="Times New Roman" pitchFamily="18" charset="0"/>
                <a:ea typeface="ＭＳ Ｐゴシック" pitchFamily="34" charset="-128"/>
              </a:defRPr>
            </a:lvl4pPr>
            <a:lvl5pPr marL="2057400" indent="-22860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B55BEC41-3E30-4CB6-B788-985BD44EB53B}" type="slidenum">
              <a:rPr lang="en-US" altLang="en-US" sz="1200"/>
              <a:pPr/>
              <a:t>127</a:t>
            </a:fld>
            <a:endParaRPr lang="en-US" altLang="en-US" sz="1200"/>
          </a:p>
        </p:txBody>
      </p:sp>
      <p:sp>
        <p:nvSpPr>
          <p:cNvPr id="106499" name="Rectangle 2"/>
          <p:cNvSpPr>
            <a:spLocks noGrp="1" noRot="1" noChangeAspect="1" noChangeArrowheads="1" noTextEdit="1"/>
          </p:cNvSpPr>
          <p:nvPr>
            <p:ph type="sldImg"/>
          </p:nvPr>
        </p:nvSpPr>
        <p:spPr>
          <a:solidFill>
            <a:srgbClr val="FFFFFF"/>
          </a:solidFill>
          <a:ln/>
        </p:spPr>
      </p:sp>
      <p:sp>
        <p:nvSpPr>
          <p:cNvPr id="1065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tLang="en-US">
              <a:latin typeface="Times New Roman" pitchFamily="18" charset="0"/>
              <a:ea typeface="ＭＳ Ｐゴシック" pitchFamily="34" charset="-128"/>
              <a:cs typeface="Times New Roman" pitchFamily="18"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650B0DEB-82D1-41F7-B50C-52E8E504DDB1}" type="slidenum">
              <a:rPr lang="en-US"/>
              <a:pPr/>
              <a:t>130</a:t>
            </a:fld>
            <a:endParaRPr lang="en-US"/>
          </a:p>
        </p:txBody>
      </p:sp>
      <p:sp>
        <p:nvSpPr>
          <p:cNvPr id="8195" name="Rectangle 2"/>
          <p:cNvSpPr>
            <a:spLocks noGrp="1" noRot="1" noChangeAspect="1" noChangeArrowheads="1" noTextEdit="1"/>
          </p:cNvSpPr>
          <p:nvPr>
            <p:ph type="sldImg"/>
          </p:nvPr>
        </p:nvSpPr>
        <p:spPr>
          <a:solidFill>
            <a:srgbClr val="FFFFFF"/>
          </a:solidFill>
          <a:ln/>
        </p:spPr>
      </p:sp>
      <p:sp>
        <p:nvSpPr>
          <p:cNvPr id="819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B377E578-BA4B-46C4-AF1F-47DEEE77A357}" type="slidenum">
              <a:rPr lang="en-US"/>
              <a:pPr/>
              <a:t>64</a:t>
            </a:fld>
            <a:endParaRPr lang="en-US"/>
          </a:p>
        </p:txBody>
      </p:sp>
      <p:sp>
        <p:nvSpPr>
          <p:cNvPr id="47107" name="Rectangle 2"/>
          <p:cNvSpPr>
            <a:spLocks noGrp="1" noRot="1" noChangeAspect="1" noChangeArrowheads="1" noTextEdit="1"/>
          </p:cNvSpPr>
          <p:nvPr>
            <p:ph type="sldImg"/>
          </p:nvPr>
        </p:nvSpPr>
        <p:spPr>
          <a:solidFill>
            <a:srgbClr val="FFFFFF"/>
          </a:solidFill>
          <a:ln/>
        </p:spPr>
      </p:sp>
      <p:sp>
        <p:nvSpPr>
          <p:cNvPr id="471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7FCBAC7A-0BFB-407C-A806-EC369DC3E52B}" type="slidenum">
              <a:rPr lang="en-US"/>
              <a:pPr/>
              <a:t>131</a:t>
            </a:fld>
            <a:endParaRPr lang="en-US"/>
          </a:p>
        </p:txBody>
      </p:sp>
      <p:sp>
        <p:nvSpPr>
          <p:cNvPr id="10243" name="Rectangle 2"/>
          <p:cNvSpPr>
            <a:spLocks noGrp="1" noRot="1" noChangeAspect="1" noChangeArrowheads="1" noTextEdit="1"/>
          </p:cNvSpPr>
          <p:nvPr>
            <p:ph type="sldImg"/>
          </p:nvPr>
        </p:nvSpPr>
        <p:spPr>
          <a:solidFill>
            <a:srgbClr val="FFFFFF"/>
          </a:solidFill>
          <a:ln/>
        </p:spPr>
      </p:sp>
      <p:sp>
        <p:nvSpPr>
          <p:cNvPr id="1024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F8CC5797-42F8-4381-BB3D-C529D20059F3}" type="slidenum">
              <a:rPr lang="en-US"/>
              <a:pPr/>
              <a:t>132</a:t>
            </a:fld>
            <a:endParaRPr lang="en-US"/>
          </a:p>
        </p:txBody>
      </p:sp>
      <p:sp>
        <p:nvSpPr>
          <p:cNvPr id="16387" name="Rectangle 2"/>
          <p:cNvSpPr>
            <a:spLocks noGrp="1" noRot="1" noChangeAspect="1" noChangeArrowheads="1" noTextEdit="1"/>
          </p:cNvSpPr>
          <p:nvPr>
            <p:ph type="sldImg"/>
          </p:nvPr>
        </p:nvSpPr>
        <p:spPr>
          <a:solidFill>
            <a:srgbClr val="FFFFFF"/>
          </a:solidFill>
          <a:ln/>
        </p:spPr>
      </p:sp>
      <p:sp>
        <p:nvSpPr>
          <p:cNvPr id="1638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5EC79383-8E2A-4FA1-A665-CFA174C4E195}" type="slidenum">
              <a:rPr lang="en-US"/>
              <a:pPr/>
              <a:t>133</a:t>
            </a:fld>
            <a:endParaRPr lang="en-US"/>
          </a:p>
        </p:txBody>
      </p:sp>
      <p:sp>
        <p:nvSpPr>
          <p:cNvPr id="20483" name="Rectangle 2"/>
          <p:cNvSpPr>
            <a:spLocks noGrp="1" noRot="1" noChangeAspect="1" noChangeArrowheads="1" noTextEdit="1"/>
          </p:cNvSpPr>
          <p:nvPr>
            <p:ph type="sldImg"/>
          </p:nvPr>
        </p:nvSpPr>
        <p:spPr>
          <a:solidFill>
            <a:srgbClr val="FFFFFF"/>
          </a:solidFill>
          <a:ln/>
        </p:spPr>
      </p:sp>
      <p:sp>
        <p:nvSpPr>
          <p:cNvPr id="2048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E625146F-0AC7-484B-BDDE-DB91B34280BA}" type="slidenum">
              <a:rPr lang="en-US"/>
              <a:pPr/>
              <a:t>134</a:t>
            </a:fld>
            <a:endParaRPr lang="en-US"/>
          </a:p>
        </p:txBody>
      </p:sp>
      <p:sp>
        <p:nvSpPr>
          <p:cNvPr id="22531" name="Rectangle 2"/>
          <p:cNvSpPr>
            <a:spLocks noGrp="1" noRot="1" noChangeAspect="1" noChangeArrowheads="1" noTextEdit="1"/>
          </p:cNvSpPr>
          <p:nvPr>
            <p:ph type="sldImg"/>
          </p:nvPr>
        </p:nvSpPr>
        <p:spPr>
          <a:solidFill>
            <a:srgbClr val="FFFFFF"/>
          </a:solidFill>
          <a:ln/>
        </p:spPr>
      </p:sp>
      <p:sp>
        <p:nvSpPr>
          <p:cNvPr id="2253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E9F1C9B3-24FE-426A-A27D-098F6B5E3F58}" type="slidenum">
              <a:rPr lang="en-US"/>
              <a:pPr/>
              <a:t>135</a:t>
            </a:fld>
            <a:endParaRPr lang="en-US"/>
          </a:p>
        </p:txBody>
      </p:sp>
      <p:sp>
        <p:nvSpPr>
          <p:cNvPr id="24579" name="Rectangle 2"/>
          <p:cNvSpPr>
            <a:spLocks noGrp="1" noRot="1" noChangeAspect="1" noChangeArrowheads="1" noTextEdit="1"/>
          </p:cNvSpPr>
          <p:nvPr>
            <p:ph type="sldImg"/>
          </p:nvPr>
        </p:nvSpPr>
        <p:spPr>
          <a:solidFill>
            <a:srgbClr val="FFFFFF"/>
          </a:solidFill>
          <a:ln/>
        </p:spPr>
      </p:sp>
      <p:sp>
        <p:nvSpPr>
          <p:cNvPr id="2458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B32A1F2F-F44D-4069-B8A7-ED2E48E96772}" type="slidenum">
              <a:rPr lang="en-US"/>
              <a:pPr/>
              <a:t>136</a:t>
            </a:fld>
            <a:endParaRPr lang="en-US"/>
          </a:p>
        </p:txBody>
      </p:sp>
      <p:sp>
        <p:nvSpPr>
          <p:cNvPr id="26627" name="Rectangle 2"/>
          <p:cNvSpPr>
            <a:spLocks noGrp="1" noRot="1" noChangeAspect="1" noChangeArrowheads="1" noTextEdit="1"/>
          </p:cNvSpPr>
          <p:nvPr>
            <p:ph type="sldImg"/>
          </p:nvPr>
        </p:nvSpPr>
        <p:spPr>
          <a:solidFill>
            <a:srgbClr val="FFFFFF"/>
          </a:solidFill>
          <a:ln/>
        </p:spPr>
      </p:sp>
      <p:sp>
        <p:nvSpPr>
          <p:cNvPr id="2662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3BF04E18-D192-43E5-9105-8329FEDB4E89}" type="slidenum">
              <a:rPr lang="en-US"/>
              <a:pPr/>
              <a:t>137</a:t>
            </a:fld>
            <a:endParaRPr lang="en-US"/>
          </a:p>
        </p:txBody>
      </p:sp>
      <p:sp>
        <p:nvSpPr>
          <p:cNvPr id="32771" name="Rectangle 2"/>
          <p:cNvSpPr>
            <a:spLocks noGrp="1" noRot="1" noChangeAspect="1" noChangeArrowheads="1" noTextEdit="1"/>
          </p:cNvSpPr>
          <p:nvPr>
            <p:ph type="sldImg"/>
          </p:nvPr>
        </p:nvSpPr>
        <p:spPr>
          <a:solidFill>
            <a:srgbClr val="FFFFFF"/>
          </a:solidFill>
          <a:ln/>
        </p:spPr>
      </p:sp>
      <p:sp>
        <p:nvSpPr>
          <p:cNvPr id="3277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8AC61ABE-D51C-49D2-9DA0-EBAFE1B1CFC0}" type="slidenum">
              <a:rPr lang="en-US"/>
              <a:pPr/>
              <a:t>138</a:t>
            </a:fld>
            <a:endParaRPr lang="en-US"/>
          </a:p>
        </p:txBody>
      </p:sp>
      <p:sp>
        <p:nvSpPr>
          <p:cNvPr id="34819" name="Rectangle 2"/>
          <p:cNvSpPr>
            <a:spLocks noGrp="1" noRot="1" noChangeAspect="1" noChangeArrowheads="1" noTextEdit="1"/>
          </p:cNvSpPr>
          <p:nvPr>
            <p:ph type="sldImg"/>
          </p:nvPr>
        </p:nvSpPr>
        <p:spPr>
          <a:solidFill>
            <a:srgbClr val="FFFFFF"/>
          </a:solidFill>
          <a:ln/>
        </p:spPr>
      </p:sp>
      <p:sp>
        <p:nvSpPr>
          <p:cNvPr id="3482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FAB30D70-DB81-466A-AEC5-B77E2AED0E7A}" type="slidenum">
              <a:rPr lang="en-US"/>
              <a:pPr/>
              <a:t>139</a:t>
            </a:fld>
            <a:endParaRPr lang="en-US"/>
          </a:p>
        </p:txBody>
      </p:sp>
      <p:sp>
        <p:nvSpPr>
          <p:cNvPr id="36867" name="Rectangle 2"/>
          <p:cNvSpPr>
            <a:spLocks noGrp="1" noRot="1" noChangeAspect="1" noChangeArrowheads="1" noTextEdit="1"/>
          </p:cNvSpPr>
          <p:nvPr>
            <p:ph type="sldImg"/>
          </p:nvPr>
        </p:nvSpPr>
        <p:spPr>
          <a:solidFill>
            <a:srgbClr val="FFFFFF"/>
          </a:solidFill>
          <a:ln/>
        </p:spPr>
      </p:sp>
      <p:sp>
        <p:nvSpPr>
          <p:cNvPr id="3686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FF7DAC1A-C1F0-4178-8954-8FED09EF591D}" type="slidenum">
              <a:rPr lang="en-US"/>
              <a:pPr/>
              <a:t>140</a:t>
            </a:fld>
            <a:endParaRPr lang="en-US"/>
          </a:p>
        </p:txBody>
      </p:sp>
      <p:sp>
        <p:nvSpPr>
          <p:cNvPr id="40963" name="Rectangle 2"/>
          <p:cNvSpPr>
            <a:spLocks noGrp="1" noRot="1" noChangeAspect="1" noChangeArrowheads="1" noTextEdit="1"/>
          </p:cNvSpPr>
          <p:nvPr>
            <p:ph type="sldImg"/>
          </p:nvPr>
        </p:nvSpPr>
        <p:spPr>
          <a:solidFill>
            <a:srgbClr val="FFFFFF"/>
          </a:solidFill>
          <a:ln/>
        </p:spPr>
      </p:sp>
      <p:sp>
        <p:nvSpPr>
          <p:cNvPr id="4096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FEA70386-35E6-4BC4-BDD9-C167C62BFB13}" type="slidenum">
              <a:rPr lang="en-US"/>
              <a:pPr/>
              <a:t>65</a:t>
            </a:fld>
            <a:endParaRPr lang="en-US"/>
          </a:p>
        </p:txBody>
      </p:sp>
      <p:sp>
        <p:nvSpPr>
          <p:cNvPr id="49155" name="Rectangle 2"/>
          <p:cNvSpPr>
            <a:spLocks noGrp="1" noRot="1" noChangeAspect="1" noChangeArrowheads="1" noTextEdit="1"/>
          </p:cNvSpPr>
          <p:nvPr>
            <p:ph type="sldImg"/>
          </p:nvPr>
        </p:nvSpPr>
        <p:spPr>
          <a:solidFill>
            <a:srgbClr val="FFFFFF"/>
          </a:solidFill>
          <a:ln/>
        </p:spPr>
      </p:sp>
      <p:sp>
        <p:nvSpPr>
          <p:cNvPr id="491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23728648-CBF1-42D6-87B4-11C6E116C52D}" type="slidenum">
              <a:rPr lang="en-US"/>
              <a:pPr/>
              <a:t>141</a:t>
            </a:fld>
            <a:endParaRPr lang="en-US"/>
          </a:p>
        </p:txBody>
      </p:sp>
      <p:sp>
        <p:nvSpPr>
          <p:cNvPr id="43011" name="Rectangle 2"/>
          <p:cNvSpPr>
            <a:spLocks noGrp="1" noRot="1" noChangeAspect="1" noChangeArrowheads="1" noTextEdit="1"/>
          </p:cNvSpPr>
          <p:nvPr>
            <p:ph type="sldImg"/>
          </p:nvPr>
        </p:nvSpPr>
        <p:spPr>
          <a:solidFill>
            <a:srgbClr val="FFFFFF"/>
          </a:solidFill>
          <a:ln/>
        </p:spPr>
      </p:sp>
      <p:sp>
        <p:nvSpPr>
          <p:cNvPr id="4301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1B7F3777-894F-41A0-A634-4C26DAA59872}" type="slidenum">
              <a:rPr lang="en-US"/>
              <a:pPr/>
              <a:t>142</a:t>
            </a:fld>
            <a:endParaRPr lang="en-US"/>
          </a:p>
        </p:txBody>
      </p:sp>
      <p:sp>
        <p:nvSpPr>
          <p:cNvPr id="47107" name="Rectangle 2"/>
          <p:cNvSpPr>
            <a:spLocks noGrp="1" noRot="1" noChangeAspect="1" noChangeArrowheads="1" noTextEdit="1"/>
          </p:cNvSpPr>
          <p:nvPr>
            <p:ph type="sldImg"/>
          </p:nvPr>
        </p:nvSpPr>
        <p:spPr>
          <a:solidFill>
            <a:srgbClr val="FFFFFF"/>
          </a:solidFill>
          <a:ln/>
        </p:spPr>
      </p:sp>
      <p:sp>
        <p:nvSpPr>
          <p:cNvPr id="4710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8CF31FA5-EDCB-4877-87B5-F06617778E7D}" type="slidenum">
              <a:rPr lang="en-US"/>
              <a:pPr/>
              <a:t>143</a:t>
            </a:fld>
            <a:endParaRPr lang="en-US"/>
          </a:p>
        </p:txBody>
      </p:sp>
      <p:sp>
        <p:nvSpPr>
          <p:cNvPr id="49155" name="Rectangle 2"/>
          <p:cNvSpPr>
            <a:spLocks noGrp="1" noRot="1" noChangeAspect="1" noChangeArrowheads="1" noTextEdit="1"/>
          </p:cNvSpPr>
          <p:nvPr>
            <p:ph type="sldImg"/>
          </p:nvPr>
        </p:nvSpPr>
        <p:spPr>
          <a:solidFill>
            <a:srgbClr val="FFFFFF"/>
          </a:solidFill>
          <a:ln/>
        </p:spPr>
      </p:sp>
      <p:sp>
        <p:nvSpPr>
          <p:cNvPr id="4915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F6E3F26B-9B9B-42D2-B5B8-7BA8A7756263}" type="slidenum">
              <a:rPr lang="en-US"/>
              <a:pPr/>
              <a:t>144</a:t>
            </a:fld>
            <a:endParaRPr lang="en-US"/>
          </a:p>
        </p:txBody>
      </p:sp>
      <p:sp>
        <p:nvSpPr>
          <p:cNvPr id="51203" name="Rectangle 2"/>
          <p:cNvSpPr>
            <a:spLocks noGrp="1" noRot="1" noChangeAspect="1" noChangeArrowheads="1" noTextEdit="1"/>
          </p:cNvSpPr>
          <p:nvPr>
            <p:ph type="sldImg"/>
          </p:nvPr>
        </p:nvSpPr>
        <p:spPr>
          <a:solidFill>
            <a:srgbClr val="FFFFFF"/>
          </a:solidFill>
          <a:ln/>
        </p:spPr>
      </p:sp>
      <p:sp>
        <p:nvSpPr>
          <p:cNvPr id="5120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9C26D0A6-9AC7-48F3-9D11-0424C2F08759}" type="slidenum">
              <a:rPr lang="en-US"/>
              <a:pPr/>
              <a:t>145</a:t>
            </a:fld>
            <a:endParaRPr lang="en-US"/>
          </a:p>
        </p:txBody>
      </p:sp>
      <p:sp>
        <p:nvSpPr>
          <p:cNvPr id="53251" name="Rectangle 2"/>
          <p:cNvSpPr>
            <a:spLocks noGrp="1" noRot="1" noChangeAspect="1" noChangeArrowheads="1" noTextEdit="1"/>
          </p:cNvSpPr>
          <p:nvPr>
            <p:ph type="sldImg"/>
          </p:nvPr>
        </p:nvSpPr>
        <p:spPr>
          <a:solidFill>
            <a:srgbClr val="FFFFFF"/>
          </a:solidFill>
          <a:ln/>
        </p:spPr>
      </p:sp>
      <p:sp>
        <p:nvSpPr>
          <p:cNvPr id="5325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A444BA32-E4AE-4C1F-9ED5-D3D6AD88FD65}" type="slidenum">
              <a:rPr lang="en-US"/>
              <a:pPr/>
              <a:t>146</a:t>
            </a:fld>
            <a:endParaRPr lang="en-US"/>
          </a:p>
        </p:txBody>
      </p:sp>
      <p:sp>
        <p:nvSpPr>
          <p:cNvPr id="55299" name="Rectangle 2"/>
          <p:cNvSpPr>
            <a:spLocks noGrp="1" noRot="1" noChangeAspect="1" noChangeArrowheads="1" noTextEdit="1"/>
          </p:cNvSpPr>
          <p:nvPr>
            <p:ph type="sldImg"/>
          </p:nvPr>
        </p:nvSpPr>
        <p:spPr>
          <a:solidFill>
            <a:srgbClr val="FFFFFF"/>
          </a:solidFill>
          <a:ln/>
        </p:spPr>
      </p:sp>
      <p:sp>
        <p:nvSpPr>
          <p:cNvPr id="5530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EA21BB50-F301-45D5-8D6F-24FE26C43567}" type="slidenum">
              <a:rPr lang="en-US"/>
              <a:pPr/>
              <a:t>147</a:t>
            </a:fld>
            <a:endParaRPr lang="en-US"/>
          </a:p>
        </p:txBody>
      </p:sp>
      <p:sp>
        <p:nvSpPr>
          <p:cNvPr id="57347" name="Rectangle 2"/>
          <p:cNvSpPr>
            <a:spLocks noGrp="1" noRot="1" noChangeAspect="1" noChangeArrowheads="1" noTextEdit="1"/>
          </p:cNvSpPr>
          <p:nvPr>
            <p:ph type="sldImg"/>
          </p:nvPr>
        </p:nvSpPr>
        <p:spPr>
          <a:solidFill>
            <a:srgbClr val="FFFFFF"/>
          </a:solidFill>
          <a:ln/>
        </p:spPr>
      </p:sp>
      <p:sp>
        <p:nvSpPr>
          <p:cNvPr id="5734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sz="1000">
              <a:latin typeface="Times New Roman" pitchFamily="18" charset="0"/>
              <a:ea typeface="ＭＳ Ｐゴシック" pitchFamily="34"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148DB089-FB96-4A00-BD33-A31509390373}" type="slidenum">
              <a:rPr lang="en-US"/>
              <a:pPr/>
              <a:t>148</a:t>
            </a:fld>
            <a:endParaRPr lang="en-US"/>
          </a:p>
        </p:txBody>
      </p:sp>
      <p:sp>
        <p:nvSpPr>
          <p:cNvPr id="59395" name="Rectangle 2"/>
          <p:cNvSpPr>
            <a:spLocks noGrp="1" noRot="1" noChangeAspect="1" noChangeArrowheads="1" noTextEdit="1"/>
          </p:cNvSpPr>
          <p:nvPr>
            <p:ph type="sldImg"/>
          </p:nvPr>
        </p:nvSpPr>
        <p:spPr>
          <a:solidFill>
            <a:srgbClr val="FFFFFF"/>
          </a:solidFill>
          <a:ln/>
        </p:spPr>
      </p:sp>
      <p:sp>
        <p:nvSpPr>
          <p:cNvPr id="5939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52571B46-7D07-42A1-9DBE-00B50B101D9D}" type="slidenum">
              <a:rPr lang="en-US"/>
              <a:pPr/>
              <a:t>149</a:t>
            </a:fld>
            <a:endParaRPr lang="en-US"/>
          </a:p>
        </p:txBody>
      </p:sp>
      <p:sp>
        <p:nvSpPr>
          <p:cNvPr id="61443" name="Rectangle 2"/>
          <p:cNvSpPr>
            <a:spLocks noGrp="1" noRot="1" noChangeAspect="1" noChangeArrowheads="1" noTextEdit="1"/>
          </p:cNvSpPr>
          <p:nvPr>
            <p:ph type="sldImg"/>
          </p:nvPr>
        </p:nvSpPr>
        <p:spPr>
          <a:solidFill>
            <a:srgbClr val="FFFFFF"/>
          </a:solidFill>
          <a:ln/>
        </p:spPr>
      </p:sp>
      <p:sp>
        <p:nvSpPr>
          <p:cNvPr id="6144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8A932584-405A-4768-AABF-33E497FD6088}" type="slidenum">
              <a:rPr lang="en-US"/>
              <a:pPr/>
              <a:t>150</a:t>
            </a:fld>
            <a:endParaRPr lang="en-US"/>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180CBE74-F16B-432A-A5CB-F8E13BC99121}" type="slidenum">
              <a:rPr lang="en-US"/>
              <a:pPr/>
              <a:t>66</a:t>
            </a:fld>
            <a:endParaRPr lang="en-US"/>
          </a:p>
        </p:txBody>
      </p:sp>
      <p:sp>
        <p:nvSpPr>
          <p:cNvPr id="51203" name="Rectangle 2"/>
          <p:cNvSpPr>
            <a:spLocks noGrp="1" noRot="1" noChangeAspect="1" noChangeArrowheads="1" noTextEdit="1"/>
          </p:cNvSpPr>
          <p:nvPr>
            <p:ph type="sldImg"/>
          </p:nvPr>
        </p:nvSpPr>
        <p:spPr>
          <a:solidFill>
            <a:srgbClr val="FFFFFF"/>
          </a:solidFill>
          <a:ln/>
        </p:spPr>
      </p:sp>
      <p:sp>
        <p:nvSpPr>
          <p:cNvPr id="512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88D5150B-EBFD-4174-A856-C1EA866A9D34}" type="slidenum">
              <a:rPr lang="en-US"/>
              <a:pPr/>
              <a:t>151</a:t>
            </a:fld>
            <a:endParaRPr lang="en-US"/>
          </a:p>
        </p:txBody>
      </p:sp>
      <p:sp>
        <p:nvSpPr>
          <p:cNvPr id="65539" name="Rectangle 2"/>
          <p:cNvSpPr>
            <a:spLocks noGrp="1" noRot="1" noChangeAspect="1" noChangeArrowheads="1" noTextEdit="1"/>
          </p:cNvSpPr>
          <p:nvPr>
            <p:ph type="sldImg"/>
          </p:nvPr>
        </p:nvSpPr>
        <p:spPr>
          <a:solidFill>
            <a:srgbClr val="FFFFFF"/>
          </a:solidFill>
          <a:ln/>
        </p:spPr>
      </p:sp>
      <p:sp>
        <p:nvSpPr>
          <p:cNvPr id="6554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793E343A-BF1D-4673-8890-9B29D88DCBC6}" type="slidenum">
              <a:rPr lang="en-US"/>
              <a:pPr/>
              <a:t>152</a:t>
            </a:fld>
            <a:endParaRPr lang="en-US"/>
          </a:p>
        </p:txBody>
      </p:sp>
      <p:sp>
        <p:nvSpPr>
          <p:cNvPr id="67587" name="Rectangle 2"/>
          <p:cNvSpPr>
            <a:spLocks noGrp="1" noRot="1" noChangeAspect="1" noChangeArrowheads="1" noTextEdit="1"/>
          </p:cNvSpPr>
          <p:nvPr>
            <p:ph type="sldImg"/>
          </p:nvPr>
        </p:nvSpPr>
        <p:spPr>
          <a:solidFill>
            <a:srgbClr val="FFFFFF"/>
          </a:solidFill>
          <a:ln/>
        </p:spPr>
      </p:sp>
      <p:sp>
        <p:nvSpPr>
          <p:cNvPr id="6758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C9FC1518-9BF7-45B1-968D-1A1599446E13}" type="slidenum">
              <a:rPr lang="en-US"/>
              <a:pPr/>
              <a:t>154</a:t>
            </a:fld>
            <a:endParaRPr lang="en-US"/>
          </a:p>
        </p:txBody>
      </p:sp>
      <p:sp>
        <p:nvSpPr>
          <p:cNvPr id="10243" name="Rectangle 2"/>
          <p:cNvSpPr>
            <a:spLocks noGrp="1" noRot="1" noChangeAspect="1" noChangeArrowheads="1" noTextEdit="1"/>
          </p:cNvSpPr>
          <p:nvPr>
            <p:ph type="sldImg"/>
          </p:nvPr>
        </p:nvSpPr>
        <p:spPr>
          <a:solidFill>
            <a:srgbClr val="FFFFFF"/>
          </a:solidFill>
          <a:ln/>
        </p:spPr>
      </p:sp>
      <p:sp>
        <p:nvSpPr>
          <p:cNvPr id="102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9E7C59A4-DE80-48CC-A68D-9846227BAE64}" type="slidenum">
              <a:rPr lang="en-US"/>
              <a:pPr/>
              <a:t>156</a:t>
            </a:fld>
            <a:endParaRPr lang="en-US"/>
          </a:p>
        </p:txBody>
      </p:sp>
      <p:sp>
        <p:nvSpPr>
          <p:cNvPr id="13315" name="Rectangle 2"/>
          <p:cNvSpPr>
            <a:spLocks noGrp="1" noRot="1" noChangeAspect="1" noChangeArrowheads="1" noTextEdit="1"/>
          </p:cNvSpPr>
          <p:nvPr>
            <p:ph type="sldImg"/>
          </p:nvPr>
        </p:nvSpPr>
        <p:spPr>
          <a:solidFill>
            <a:srgbClr val="FFFFFF"/>
          </a:solidFill>
          <a:ln/>
        </p:spPr>
      </p:sp>
      <p:sp>
        <p:nvSpPr>
          <p:cNvPr id="1331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F0FB3D8C-5939-4745-9B47-73E1D6F3B678}" type="slidenum">
              <a:rPr lang="en-US"/>
              <a:pPr/>
              <a:t>157</a:t>
            </a:fld>
            <a:endParaRPr lang="en-US"/>
          </a:p>
        </p:txBody>
      </p:sp>
      <p:sp>
        <p:nvSpPr>
          <p:cNvPr id="15363" name="Rectangle 2"/>
          <p:cNvSpPr>
            <a:spLocks noGrp="1" noRot="1" noChangeAspect="1" noChangeArrowheads="1" noTextEdit="1"/>
          </p:cNvSpPr>
          <p:nvPr>
            <p:ph type="sldImg"/>
          </p:nvPr>
        </p:nvSpPr>
        <p:spPr>
          <a:solidFill>
            <a:srgbClr val="FFFFFF"/>
          </a:solidFill>
          <a:ln/>
        </p:spPr>
      </p:sp>
      <p:sp>
        <p:nvSpPr>
          <p:cNvPr id="1536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EE656017-4A53-4CE1-A166-DA7D103A6A84}" type="slidenum">
              <a:rPr lang="en-US"/>
              <a:pPr/>
              <a:t>158</a:t>
            </a:fld>
            <a:endParaRPr lang="en-US"/>
          </a:p>
        </p:txBody>
      </p:sp>
      <p:sp>
        <p:nvSpPr>
          <p:cNvPr id="17411" name="Rectangle 2"/>
          <p:cNvSpPr>
            <a:spLocks noGrp="1" noRot="1" noChangeAspect="1" noChangeArrowheads="1" noTextEdit="1"/>
          </p:cNvSpPr>
          <p:nvPr>
            <p:ph type="sldImg"/>
          </p:nvPr>
        </p:nvSpPr>
        <p:spPr>
          <a:solidFill>
            <a:srgbClr val="FFFFFF"/>
          </a:solidFill>
          <a:ln/>
        </p:spPr>
      </p:sp>
      <p:sp>
        <p:nvSpPr>
          <p:cNvPr id="17412"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33E4F4AF-16CE-4531-94BA-487BC9EB7DC0}" type="slidenum">
              <a:rPr lang="en-US"/>
              <a:pPr/>
              <a:t>159</a:t>
            </a:fld>
            <a:endParaRPr lang="en-US"/>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F5929DEF-DDFF-43FD-9DDE-82819191BE80}" type="slidenum">
              <a:rPr lang="en-US"/>
              <a:pPr/>
              <a:t>160</a:t>
            </a:fld>
            <a:endParaRPr 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EEEE4950-ACE3-4819-8BF8-E9295C784594}" type="slidenum">
              <a:rPr lang="en-US"/>
              <a:pPr/>
              <a:t>161</a:t>
            </a:fld>
            <a:endParaRPr lang="en-US"/>
          </a:p>
        </p:txBody>
      </p:sp>
      <p:sp>
        <p:nvSpPr>
          <p:cNvPr id="23555" name="Rectangle 2"/>
          <p:cNvSpPr>
            <a:spLocks noGrp="1" noRot="1" noChangeAspect="1" noChangeArrowheads="1" noTextEdit="1"/>
          </p:cNvSpPr>
          <p:nvPr>
            <p:ph type="sldImg"/>
          </p:nvPr>
        </p:nvSpPr>
        <p:spPr>
          <a:solidFill>
            <a:srgbClr val="FFFFFF"/>
          </a:solidFill>
          <a:ln/>
        </p:spPr>
      </p:sp>
      <p:sp>
        <p:nvSpPr>
          <p:cNvPr id="2355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D7E18489-DB28-44C3-A0AB-7E175029FBDD}" type="slidenum">
              <a:rPr lang="en-US"/>
              <a:pPr/>
              <a:t>162</a:t>
            </a:fld>
            <a:endParaRPr lang="en-US"/>
          </a:p>
        </p:txBody>
      </p:sp>
      <p:sp>
        <p:nvSpPr>
          <p:cNvPr id="25603" name="Rectangle 2"/>
          <p:cNvSpPr>
            <a:spLocks noGrp="1" noRot="1" noChangeAspect="1" noChangeArrowheads="1" noTextEdit="1"/>
          </p:cNvSpPr>
          <p:nvPr>
            <p:ph type="sldImg"/>
          </p:nvPr>
        </p:nvSpPr>
        <p:spPr>
          <a:solidFill>
            <a:srgbClr val="FFFFFF"/>
          </a:solidFill>
          <a:ln/>
        </p:spPr>
      </p:sp>
      <p:sp>
        <p:nvSpPr>
          <p:cNvPr id="256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cs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0CCB6FE0-0BCF-4A67-B8C6-070D212A1C3E}" type="slidenum">
              <a:rPr lang="en-US"/>
              <a:pPr/>
              <a:t>67</a:t>
            </a:fld>
            <a:endParaRPr lang="en-US"/>
          </a:p>
        </p:txBody>
      </p:sp>
      <p:sp>
        <p:nvSpPr>
          <p:cNvPr id="53251" name="Rectangle 2"/>
          <p:cNvSpPr>
            <a:spLocks noGrp="1" noRot="1" noChangeAspect="1" noChangeArrowheads="1" noTextEdit="1"/>
          </p:cNvSpPr>
          <p:nvPr>
            <p:ph type="sldImg"/>
          </p:nvPr>
        </p:nvSpPr>
        <p:spPr>
          <a:solidFill>
            <a:srgbClr val="FFFFFF"/>
          </a:solidFill>
          <a:ln/>
        </p:spPr>
      </p:sp>
      <p:sp>
        <p:nvSpPr>
          <p:cNvPr id="532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92C6A034-C12B-42AE-80BF-8DFF6BE97F07}" type="slidenum">
              <a:rPr lang="en-US"/>
              <a:pPr/>
              <a:t>163</a:t>
            </a:fld>
            <a:endParaRPr lang="en-US"/>
          </a:p>
        </p:txBody>
      </p:sp>
      <p:sp>
        <p:nvSpPr>
          <p:cNvPr id="27651" name="Rectangle 2"/>
          <p:cNvSpPr>
            <a:spLocks noGrp="1" noRot="1" noChangeAspect="1" noChangeArrowheads="1" noTextEdit="1"/>
          </p:cNvSpPr>
          <p:nvPr>
            <p:ph type="sldImg"/>
          </p:nvPr>
        </p:nvSpPr>
        <p:spPr>
          <a:solidFill>
            <a:srgbClr val="FFFFFF"/>
          </a:solidFill>
          <a:ln/>
        </p:spPr>
      </p:sp>
      <p:sp>
        <p:nvSpPr>
          <p:cNvPr id="276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19D97A98-5199-4A89-B2E4-A0A4B813D2A5}" type="slidenum">
              <a:rPr lang="en-US"/>
              <a:pPr/>
              <a:t>164</a:t>
            </a:fld>
            <a:endParaRPr lang="en-US"/>
          </a:p>
        </p:txBody>
      </p:sp>
      <p:sp>
        <p:nvSpPr>
          <p:cNvPr id="29699" name="Rectangle 2"/>
          <p:cNvSpPr>
            <a:spLocks noGrp="1" noRot="1" noChangeAspect="1" noChangeArrowheads="1" noTextEdit="1"/>
          </p:cNvSpPr>
          <p:nvPr>
            <p:ph type="sldImg"/>
          </p:nvPr>
        </p:nvSpPr>
        <p:spPr>
          <a:solidFill>
            <a:srgbClr val="FFFFFF"/>
          </a:solidFill>
          <a:ln/>
        </p:spPr>
      </p:sp>
      <p:sp>
        <p:nvSpPr>
          <p:cNvPr id="297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4AA31FD2-6E97-421D-9D04-B7489AAD5AE2}" type="slidenum">
              <a:rPr lang="en-US"/>
              <a:pPr/>
              <a:t>165</a:t>
            </a:fld>
            <a:endParaRPr lang="en-US"/>
          </a:p>
        </p:txBody>
      </p:sp>
      <p:sp>
        <p:nvSpPr>
          <p:cNvPr id="31747" name="Rectangle 2"/>
          <p:cNvSpPr>
            <a:spLocks noGrp="1" noRot="1" noChangeAspect="1" noChangeArrowheads="1" noTextEdit="1"/>
          </p:cNvSpPr>
          <p:nvPr>
            <p:ph type="sldImg"/>
          </p:nvPr>
        </p:nvSpPr>
        <p:spPr>
          <a:solidFill>
            <a:srgbClr val="FFFFFF"/>
          </a:solidFill>
          <a:ln/>
        </p:spPr>
      </p:sp>
      <p:sp>
        <p:nvSpPr>
          <p:cNvPr id="317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Times New Roman" pitchFamily="18" charset="0"/>
              <a:ea typeface="ＭＳ Ｐゴシック" pitchFamily="34" charset="-128"/>
              <a:cs typeface="Times New Roman" pitchFamily="18" charset="0"/>
            </a:endParaRPr>
          </a:p>
          <a:p>
            <a:pPr eaLnBrk="1" hangingPunct="1"/>
            <a:r>
              <a:rPr lang="en-US">
                <a:latin typeface="Times New Roman" pitchFamily="18" charset="0"/>
                <a:ea typeface="ＭＳ Ｐゴシック" pitchFamily="34" charset="-128"/>
                <a:cs typeface="Times New Roman" pitchFamily="18" charset="0"/>
              </a:rPr>
              <a:t> </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7201083D-19D3-4CEE-A803-8BCAF15790E1}" type="slidenum">
              <a:rPr lang="en-US"/>
              <a:pPr/>
              <a:t>166</a:t>
            </a:fld>
            <a:endParaRPr lang="en-US"/>
          </a:p>
        </p:txBody>
      </p:sp>
      <p:sp>
        <p:nvSpPr>
          <p:cNvPr id="33795" name="Rectangle 2"/>
          <p:cNvSpPr>
            <a:spLocks noGrp="1" noRot="1" noChangeAspect="1" noChangeArrowheads="1" noTextEdit="1"/>
          </p:cNvSpPr>
          <p:nvPr>
            <p:ph type="sldImg"/>
          </p:nvPr>
        </p:nvSpPr>
        <p:spPr>
          <a:solidFill>
            <a:srgbClr val="FFFFFF"/>
          </a:solidFill>
          <a:ln/>
        </p:spPr>
      </p:sp>
      <p:sp>
        <p:nvSpPr>
          <p:cNvPr id="3379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5214FE61-3301-479C-AE10-4720F87FD1CF}" type="slidenum">
              <a:rPr lang="en-US"/>
              <a:pPr/>
              <a:t>167</a:t>
            </a:fld>
            <a:endParaRPr lang="en-US"/>
          </a:p>
        </p:txBody>
      </p:sp>
      <p:sp>
        <p:nvSpPr>
          <p:cNvPr id="37891" name="Rectangle 2"/>
          <p:cNvSpPr>
            <a:spLocks noGrp="1" noRot="1" noChangeAspect="1" noChangeArrowheads="1" noTextEdit="1"/>
          </p:cNvSpPr>
          <p:nvPr>
            <p:ph type="sldImg"/>
          </p:nvPr>
        </p:nvSpPr>
        <p:spPr>
          <a:solidFill>
            <a:srgbClr val="FFFFFF"/>
          </a:solidFill>
          <a:ln/>
        </p:spPr>
      </p:sp>
      <p:sp>
        <p:nvSpPr>
          <p:cNvPr id="378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5E399FF5-7DA7-4A5C-A908-484AF5F0AF3E}" type="slidenum">
              <a:rPr lang="en-US"/>
              <a:pPr/>
              <a:t>168</a:t>
            </a:fld>
            <a:endParaRPr lang="en-US"/>
          </a:p>
        </p:txBody>
      </p:sp>
      <p:sp>
        <p:nvSpPr>
          <p:cNvPr id="39939" name="Rectangle 2"/>
          <p:cNvSpPr>
            <a:spLocks noGrp="1" noRot="1" noChangeAspect="1" noChangeArrowheads="1" noTextEdit="1"/>
          </p:cNvSpPr>
          <p:nvPr>
            <p:ph type="sldImg"/>
          </p:nvPr>
        </p:nvSpPr>
        <p:spPr>
          <a:solidFill>
            <a:srgbClr val="FFFFFF"/>
          </a:solidFill>
          <a:ln/>
        </p:spPr>
      </p:sp>
      <p:sp>
        <p:nvSpPr>
          <p:cNvPr id="3994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A7762872-C404-4E34-8103-F10D4ADD3F8B}" type="slidenum">
              <a:rPr lang="en-US"/>
              <a:pPr/>
              <a:t>169</a:t>
            </a:fld>
            <a:endParaRPr lang="en-US"/>
          </a:p>
        </p:txBody>
      </p:sp>
      <p:sp>
        <p:nvSpPr>
          <p:cNvPr id="41987" name="Rectangle 2"/>
          <p:cNvSpPr>
            <a:spLocks noGrp="1" noRot="1" noChangeAspect="1" noChangeArrowheads="1" noTextEdit="1"/>
          </p:cNvSpPr>
          <p:nvPr>
            <p:ph type="sldImg"/>
          </p:nvPr>
        </p:nvSpPr>
        <p:spPr>
          <a:solidFill>
            <a:srgbClr val="FFFFFF"/>
          </a:solidFill>
          <a:ln/>
        </p:spPr>
      </p:sp>
      <p:sp>
        <p:nvSpPr>
          <p:cNvPr id="4198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366EFE2C-BD5C-4F96-890A-6D4B495D17B0}" type="slidenum">
              <a:rPr lang="en-US"/>
              <a:pPr/>
              <a:t>170</a:t>
            </a:fld>
            <a:endParaRPr lang="en-US"/>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3FBDCC54-3486-4AC0-A26D-C3030F3C0E69}" type="slidenum">
              <a:rPr lang="en-US"/>
              <a:pPr/>
              <a:t>172</a:t>
            </a:fld>
            <a:endParaRPr lang="en-US"/>
          </a:p>
        </p:txBody>
      </p:sp>
      <p:sp>
        <p:nvSpPr>
          <p:cNvPr id="47107" name="Rectangle 2"/>
          <p:cNvSpPr>
            <a:spLocks noGrp="1" noRot="1" noChangeAspect="1" noChangeArrowheads="1" noTextEdit="1"/>
          </p:cNvSpPr>
          <p:nvPr>
            <p:ph type="sldImg"/>
          </p:nvPr>
        </p:nvSpPr>
        <p:spPr>
          <a:solidFill>
            <a:srgbClr val="FFFFFF"/>
          </a:solidFill>
          <a:ln/>
        </p:spPr>
      </p:sp>
      <p:sp>
        <p:nvSpPr>
          <p:cNvPr id="47108"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98DF20FB-9B84-4D8F-AF90-A2708DD299F7}" type="slidenum">
              <a:rPr lang="en-US"/>
              <a:pPr/>
              <a:t>173</a:t>
            </a:fld>
            <a:endParaRPr lang="en-US"/>
          </a:p>
        </p:txBody>
      </p:sp>
      <p:sp>
        <p:nvSpPr>
          <p:cNvPr id="49155" name="Rectangle 2"/>
          <p:cNvSpPr>
            <a:spLocks noGrp="1" noRot="1" noChangeAspect="1" noChangeArrowheads="1" noTextEdit="1"/>
          </p:cNvSpPr>
          <p:nvPr>
            <p:ph type="sldImg"/>
          </p:nvPr>
        </p:nvSpPr>
        <p:spPr>
          <a:solidFill>
            <a:srgbClr val="FFFFFF"/>
          </a:solidFill>
          <a:ln/>
        </p:spPr>
      </p:sp>
      <p:sp>
        <p:nvSpPr>
          <p:cNvPr id="4915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0C9FD83E-0323-4208-A046-C0F1808FFB54}" type="slidenum">
              <a:rPr lang="en-US"/>
              <a:pPr/>
              <a:t>68</a:t>
            </a:fld>
            <a:endParaRPr 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latin typeface="Times New Roman" pitchFamily="18" charset="0"/>
              <a:ea typeface="ＭＳ Ｐゴシック" pitchFamily="34" charset="-128"/>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5B51F406-0700-4298-9E5C-CB2713473C09}" type="slidenum">
              <a:rPr lang="en-US"/>
              <a:pPr/>
              <a:t>174</a:t>
            </a:fld>
            <a:endParaRPr lang="en-US"/>
          </a:p>
        </p:txBody>
      </p:sp>
      <p:sp>
        <p:nvSpPr>
          <p:cNvPr id="51203" name="Rectangle 2"/>
          <p:cNvSpPr>
            <a:spLocks noGrp="1" noRot="1" noChangeAspect="1" noChangeArrowheads="1" noTextEdit="1"/>
          </p:cNvSpPr>
          <p:nvPr>
            <p:ph type="sldImg"/>
          </p:nvPr>
        </p:nvSpPr>
        <p:spPr>
          <a:solidFill>
            <a:srgbClr val="FFFFFF"/>
          </a:solidFill>
          <a:ln/>
        </p:spPr>
      </p:sp>
      <p:sp>
        <p:nvSpPr>
          <p:cNvPr id="512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atin typeface="Times New Roman" pitchFamily="18" charset="0"/>
              <a:ea typeface="ＭＳ Ｐゴシック" pitchFamily="34" charset="-128"/>
              <a:cs typeface="Times New Roman" pitchFamily="18" charset="0"/>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E7C20550-7C6E-4EC4-BD2C-A4477D76EB20}" type="slidenum">
              <a:rPr lang="en-US" altLang="tr-TR"/>
              <a:pPr/>
              <a:t>176</a:t>
            </a:fld>
            <a:endParaRPr lang="en-US" altLang="tr-TR"/>
          </a:p>
        </p:txBody>
      </p:sp>
      <p:sp>
        <p:nvSpPr>
          <p:cNvPr id="56323" name="Rectangle 2"/>
          <p:cNvSpPr>
            <a:spLocks noGrp="1" noRot="1" noChangeAspect="1" noChangeArrowheads="1" noTextEdit="1"/>
          </p:cNvSpPr>
          <p:nvPr>
            <p:ph type="sldImg"/>
          </p:nvPr>
        </p:nvSpPr>
        <p:spPr>
          <a:solidFill>
            <a:srgbClr val="FFFFFF"/>
          </a:solidFill>
          <a:ln/>
        </p:spPr>
      </p:sp>
      <p:sp>
        <p:nvSpPr>
          <p:cNvPr id="563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tLang="tr-TR">
              <a:latin typeface="Times New Roman" pitchFamily="18" charset="0"/>
              <a:ea typeface="ＭＳ Ｐゴシック" pitchFamily="34" charset="-128"/>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4488660A-C867-4DC2-BD55-B0AA5807699A}" type="slidenum">
              <a:rPr lang="en-US" altLang="tr-TR"/>
              <a:pPr/>
              <a:t>179</a:t>
            </a:fld>
            <a:endParaRPr lang="en-US" altLang="tr-TR"/>
          </a:p>
        </p:txBody>
      </p:sp>
      <p:sp>
        <p:nvSpPr>
          <p:cNvPr id="60419" name="Rectangle 2"/>
          <p:cNvSpPr>
            <a:spLocks noGrp="1" noRot="1" noChangeAspect="1" noChangeArrowheads="1" noTextEdit="1"/>
          </p:cNvSpPr>
          <p:nvPr>
            <p:ph type="sldImg"/>
          </p:nvPr>
        </p:nvSpPr>
        <p:spPr>
          <a:solidFill>
            <a:srgbClr val="FFFFFF"/>
          </a:solidFill>
          <a:ln/>
        </p:spPr>
      </p:sp>
      <p:sp>
        <p:nvSpPr>
          <p:cNvPr id="60420"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r>
              <a:rPr lang="en-US" altLang="tr-TR">
                <a:latin typeface="Times New Roman" pitchFamily="18" charset="0"/>
                <a:ea typeface="ＭＳ Ｐゴシック" pitchFamily="34" charset="-128"/>
              </a:rPr>
              <a:t>T</a:t>
            </a: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9C946866-1D22-4065-BBA6-D83DBCCED168}" type="slidenum">
              <a:rPr lang="en-US" altLang="tr-TR"/>
              <a:pPr/>
              <a:t>180</a:t>
            </a:fld>
            <a:endParaRPr lang="en-US" altLang="tr-TR"/>
          </a:p>
        </p:txBody>
      </p:sp>
      <p:sp>
        <p:nvSpPr>
          <p:cNvPr id="62467" name="Rectangle 2"/>
          <p:cNvSpPr>
            <a:spLocks noGrp="1" noRot="1" noChangeAspect="1" noChangeArrowheads="1" noTextEdit="1"/>
          </p:cNvSpPr>
          <p:nvPr>
            <p:ph type="sldImg"/>
          </p:nvPr>
        </p:nvSpPr>
        <p:spPr>
          <a:solidFill>
            <a:srgbClr val="FFFFFF"/>
          </a:solidFill>
          <a:ln/>
        </p:spPr>
      </p:sp>
      <p:sp>
        <p:nvSpPr>
          <p:cNvPr id="6246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tr-TR">
              <a:latin typeface="Times New Roman" pitchFamily="18" charset="0"/>
              <a:ea typeface="ＭＳ Ｐゴシック" pitchFamily="34" charset="-128"/>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0B42F0F5-FAF2-4D09-A7D8-18E0E3249108}" type="slidenum">
              <a:rPr lang="en-US" altLang="tr-TR"/>
              <a:pPr/>
              <a:t>181</a:t>
            </a:fld>
            <a:endParaRPr lang="en-US" altLang="tr-TR"/>
          </a:p>
        </p:txBody>
      </p:sp>
      <p:sp>
        <p:nvSpPr>
          <p:cNvPr id="64515" name="Rectangle 2"/>
          <p:cNvSpPr>
            <a:spLocks noGrp="1" noRot="1" noChangeAspect="1" noChangeArrowheads="1" noTextEdit="1"/>
          </p:cNvSpPr>
          <p:nvPr>
            <p:ph type="sldImg"/>
          </p:nvPr>
        </p:nvSpPr>
        <p:spPr>
          <a:solidFill>
            <a:srgbClr val="FFFFFF"/>
          </a:solidFill>
          <a:ln/>
        </p:spPr>
      </p:sp>
      <p:sp>
        <p:nvSpPr>
          <p:cNvPr id="6451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ltLang="tr-TR">
              <a:latin typeface="Times New Roman" pitchFamily="18" charset="0"/>
              <a:ea typeface="ＭＳ Ｐゴシック" pitchFamily="34" charset="-128"/>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5DD5AE09-D4CE-415C-AAF5-406085806E43}" type="slidenum">
              <a:rPr lang="en-US" altLang="tr-TR"/>
              <a:pPr/>
              <a:t>182</a:t>
            </a:fld>
            <a:endParaRPr lang="en-US" altLang="tr-TR"/>
          </a:p>
        </p:txBody>
      </p:sp>
      <p:sp>
        <p:nvSpPr>
          <p:cNvPr id="66563" name="Rectangle 2"/>
          <p:cNvSpPr>
            <a:spLocks noGrp="1" noRot="1" noChangeAspect="1" noChangeArrowheads="1" noTextEdit="1"/>
          </p:cNvSpPr>
          <p:nvPr>
            <p:ph type="sldImg"/>
          </p:nvPr>
        </p:nvSpPr>
        <p:spPr>
          <a:solidFill>
            <a:srgbClr val="FFFFFF"/>
          </a:solidFill>
          <a:ln/>
        </p:spPr>
      </p:sp>
      <p:sp>
        <p:nvSpPr>
          <p:cNvPr id="6656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r>
              <a:rPr lang="en-US" altLang="tr-TR" sz="1000">
                <a:latin typeface="Times New Roman" pitchFamily="18" charset="0"/>
                <a:ea typeface="ＭＳ Ｐゴシック" pitchFamily="34" charset="-128"/>
                <a:cs typeface="Times New Roman" pitchFamily="18" charset="0"/>
              </a:rPr>
              <a:t>. </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684A21ED-C9B8-45AD-9EBE-28C448C1EE56}" type="slidenum">
              <a:rPr lang="en-US" altLang="tr-TR"/>
              <a:pPr/>
              <a:t>183</a:t>
            </a:fld>
            <a:endParaRPr lang="en-US" altLang="tr-TR"/>
          </a:p>
        </p:txBody>
      </p:sp>
      <p:sp>
        <p:nvSpPr>
          <p:cNvPr id="69635" name="Rectangle 2"/>
          <p:cNvSpPr>
            <a:spLocks noGrp="1" noRot="1" noChangeAspect="1" noChangeArrowheads="1" noTextEdit="1"/>
          </p:cNvSpPr>
          <p:nvPr>
            <p:ph type="sldImg"/>
          </p:nvPr>
        </p:nvSpPr>
        <p:spPr>
          <a:solidFill>
            <a:srgbClr val="FFFFFF"/>
          </a:solidFill>
          <a:ln/>
        </p:spPr>
      </p:sp>
      <p:sp>
        <p:nvSpPr>
          <p:cNvPr id="6963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tr-TR" sz="1000">
              <a:latin typeface="Times New Roman" pitchFamily="18" charset="0"/>
              <a:ea typeface="ＭＳ Ｐゴシック" pitchFamily="34" charset="-128"/>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FB295666-7E62-4601-8C53-D8D156423481}" type="slidenum">
              <a:rPr lang="en-US" altLang="tr-TR"/>
              <a:pPr/>
              <a:t>185</a:t>
            </a:fld>
            <a:endParaRPr lang="en-US" altLang="tr-TR"/>
          </a:p>
        </p:txBody>
      </p:sp>
      <p:sp>
        <p:nvSpPr>
          <p:cNvPr id="72707" name="Rectangle 2"/>
          <p:cNvSpPr>
            <a:spLocks noGrp="1" noRot="1" noChangeAspect="1" noChangeArrowheads="1" noTextEdit="1"/>
          </p:cNvSpPr>
          <p:nvPr>
            <p:ph type="sldImg"/>
          </p:nvPr>
        </p:nvSpPr>
        <p:spPr>
          <a:solidFill>
            <a:srgbClr val="FFFFFF"/>
          </a:solidFill>
          <a:ln/>
        </p:spPr>
      </p:sp>
      <p:sp>
        <p:nvSpPr>
          <p:cNvPr id="727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tr-TR" altLang="tr-TR">
              <a:latin typeface="Times New Roman" pitchFamily="18" charset="0"/>
              <a:ea typeface="ＭＳ Ｐゴシック" pitchFamily="34" charset="-128"/>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60C399CB-99EB-424C-9163-CCBCF319491F}" type="slidenum">
              <a:rPr lang="en-US" altLang="tr-TR"/>
              <a:pPr/>
              <a:t>186</a:t>
            </a:fld>
            <a:endParaRPr lang="en-US" altLang="tr-TR"/>
          </a:p>
        </p:txBody>
      </p:sp>
      <p:sp>
        <p:nvSpPr>
          <p:cNvPr id="74755" name="Rectangle 2"/>
          <p:cNvSpPr>
            <a:spLocks noGrp="1" noRot="1" noChangeAspect="1" noChangeArrowheads="1" noTextEdit="1"/>
          </p:cNvSpPr>
          <p:nvPr>
            <p:ph type="sldImg"/>
          </p:nvPr>
        </p:nvSpPr>
        <p:spPr>
          <a:solidFill>
            <a:srgbClr val="FFFFFF"/>
          </a:solidFill>
          <a:ln/>
        </p:spPr>
      </p:sp>
      <p:sp>
        <p:nvSpPr>
          <p:cNvPr id="747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tr-TR">
              <a:latin typeface="Times New Roman" pitchFamily="18" charset="0"/>
              <a:ea typeface="ＭＳ Ｐゴシック" pitchFamily="34" charset="-128"/>
              <a:cs typeface="Times New Roman" pitchFamily="18" charset="0"/>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Times New Roman" pitchFamily="18" charset="0"/>
                <a:ea typeface="ＭＳ Ｐゴシック" pitchFamily="34" charset="-128"/>
              </a:defRPr>
            </a:lvl1pPr>
            <a:lvl2pPr marL="37931725" indent="-37474525">
              <a:defRPr sz="1200">
                <a:solidFill>
                  <a:schemeClr val="tx1"/>
                </a:solidFill>
                <a:latin typeface="Times New Roman" pitchFamily="18" charset="0"/>
                <a:ea typeface="ＭＳ Ｐゴシック" pitchFamily="34" charset="-128"/>
              </a:defRPr>
            </a:lvl2pPr>
            <a:lvl3pPr marL="1143000" indent="-228600">
              <a:defRPr sz="1200">
                <a:solidFill>
                  <a:schemeClr val="tx1"/>
                </a:solidFill>
                <a:latin typeface="Times New Roman" pitchFamily="18" charset="0"/>
                <a:ea typeface="ＭＳ Ｐゴシック" pitchFamily="34" charset="-128"/>
              </a:defRPr>
            </a:lvl3pPr>
            <a:lvl4pPr marL="1600200" indent="-228600">
              <a:defRPr sz="1200">
                <a:solidFill>
                  <a:schemeClr val="tx1"/>
                </a:solidFill>
                <a:latin typeface="Times New Roman" pitchFamily="18" charset="0"/>
                <a:ea typeface="ＭＳ Ｐゴシック" pitchFamily="34" charset="-128"/>
              </a:defRPr>
            </a:lvl4pPr>
            <a:lvl5pPr marL="2057400" indent="-228600">
              <a:defRPr sz="1200">
                <a:solidFill>
                  <a:schemeClr val="tx1"/>
                </a:solidFill>
                <a:latin typeface="Times New Roman" pitchFamily="18"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fld id="{234D5043-4528-4829-A49C-127AA6BBC3D0}" type="slidenum">
              <a:rPr lang="en-US" altLang="tr-TR"/>
              <a:pPr/>
              <a:t>187</a:t>
            </a:fld>
            <a:endParaRPr lang="en-US" altLang="tr-TR"/>
          </a:p>
        </p:txBody>
      </p:sp>
      <p:sp>
        <p:nvSpPr>
          <p:cNvPr id="77827" name="Rectangle 2"/>
          <p:cNvSpPr>
            <a:spLocks noGrp="1" noRot="1" noChangeAspect="1" noChangeArrowheads="1" noTextEdit="1"/>
          </p:cNvSpPr>
          <p:nvPr>
            <p:ph type="sldImg"/>
          </p:nvPr>
        </p:nvSpPr>
        <p:spPr>
          <a:solidFill>
            <a:srgbClr val="FFFFFF"/>
          </a:solidFill>
          <a:ln/>
        </p:spPr>
      </p:sp>
      <p:sp>
        <p:nvSpPr>
          <p:cNvPr id="778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tr-TR">
                <a:latin typeface="Times New Roman" pitchFamily="18" charset="0"/>
                <a:ea typeface="ＭＳ Ｐゴシック" pitchFamily="34" charset="-128"/>
              </a:rPr>
              <a:t>.</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6726063"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3787" y="4243845"/>
            <a:ext cx="2307831" cy="276940"/>
          </a:xfrm>
          <a:prstGeom prst="rect">
            <a:avLst/>
          </a:prstGeom>
        </p:spPr>
      </p:pic>
      <p:sp>
        <p:nvSpPr>
          <p:cNvPr id="9" name="Rectangle 8"/>
          <p:cNvSpPr/>
          <p:nvPr/>
        </p:nvSpPr>
        <p:spPr bwMode="ltGray">
          <a:xfrm>
            <a:off x="0" y="2590078"/>
            <a:ext cx="6726064"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6833787" y="2590078"/>
            <a:ext cx="2307832"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510242" y="2733709"/>
            <a:ext cx="6069268" cy="1373070"/>
          </a:xfrm>
        </p:spPr>
        <p:txBody>
          <a:bodyPr anchor="b">
            <a:noAutofit/>
          </a:bodyPr>
          <a:lstStyle>
            <a:lvl1pPr algn="r">
              <a:defRPr sz="4800"/>
            </a:lvl1pPr>
          </a:lstStyle>
          <a:p>
            <a:r>
              <a:rPr lang="tr-TR"/>
              <a:t>Asıl başlık stilini düzenlemek için tıklayın</a:t>
            </a:r>
            <a:endParaRPr lang="en-US" dirty="0"/>
          </a:p>
        </p:txBody>
      </p:sp>
      <p:sp>
        <p:nvSpPr>
          <p:cNvPr id="3" name="Subtitle 2"/>
          <p:cNvSpPr>
            <a:spLocks noGrp="1"/>
          </p:cNvSpPr>
          <p:nvPr>
            <p:ph type="subTitle" idx="1"/>
          </p:nvPr>
        </p:nvSpPr>
        <p:spPr>
          <a:xfrm>
            <a:off x="510241" y="4394040"/>
            <a:ext cx="6108101"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a:xfrm>
            <a:off x="4555655" y="5936188"/>
            <a:ext cx="2057400" cy="365125"/>
          </a:xfrm>
        </p:spPr>
        <p:txBody>
          <a:bodyPr/>
          <a:lstStyle/>
          <a:p>
            <a:pPr>
              <a:defRPr/>
            </a:pPr>
            <a:endParaRPr lang="tr-TR"/>
          </a:p>
        </p:txBody>
      </p:sp>
      <p:sp>
        <p:nvSpPr>
          <p:cNvPr id="5" name="Footer Placeholder 4"/>
          <p:cNvSpPr>
            <a:spLocks noGrp="1"/>
          </p:cNvSpPr>
          <p:nvPr>
            <p:ph type="ftr" sz="quarter" idx="11"/>
          </p:nvPr>
        </p:nvSpPr>
        <p:spPr>
          <a:xfrm>
            <a:off x="533401" y="5936189"/>
            <a:ext cx="4021666" cy="365125"/>
          </a:xfrm>
        </p:spPr>
        <p:txBody>
          <a:bodyPr/>
          <a:lstStyle/>
          <a:p>
            <a:pPr>
              <a:defRPr/>
            </a:pPr>
            <a:endParaRPr lang="tr-TR"/>
          </a:p>
        </p:txBody>
      </p:sp>
      <p:sp>
        <p:nvSpPr>
          <p:cNvPr id="6" name="Slide Number Placeholder 5"/>
          <p:cNvSpPr>
            <a:spLocks noGrp="1"/>
          </p:cNvSpPr>
          <p:nvPr>
            <p:ph type="sldNum" sz="quarter" idx="12"/>
          </p:nvPr>
        </p:nvSpPr>
        <p:spPr>
          <a:xfrm>
            <a:off x="7010399" y="2750337"/>
            <a:ext cx="1370293" cy="1356442"/>
          </a:xfrm>
        </p:spPr>
        <p:txBody>
          <a:bodyPr/>
          <a:lstStyle/>
          <a:p>
            <a:pPr>
              <a:defRPr/>
            </a:pPr>
            <a:fld id="{FEBE0DF7-6EC9-40D3-8AFE-8BA8DCB46797}" type="slidenum">
              <a:rPr lang="tr-TR" smtClean="0"/>
              <a:pPr>
                <a:defRPr/>
              </a:pPr>
              <a:t>‹#›</a:t>
            </a:fld>
            <a:endParaRPr lang="tr-TR"/>
          </a:p>
        </p:txBody>
      </p:sp>
    </p:spTree>
    <p:extLst>
      <p:ext uri="{BB962C8B-B14F-4D97-AF65-F5344CB8AC3E}">
        <p14:creationId xmlns:p14="http://schemas.microsoft.com/office/powerpoint/2010/main" val="5253338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grpSp>
        <p:nvGrpSpPr>
          <p:cNvPr id="20" name="Group 19"/>
          <p:cNvGrpSpPr/>
          <p:nvPr/>
        </p:nvGrpSpPr>
        <p:grpSpPr>
          <a:xfrm>
            <a:off x="0" y="4572000"/>
            <a:ext cx="9161969" cy="1677035"/>
            <a:chOff x="0" y="2895600"/>
            <a:chExt cx="9161969" cy="1677035"/>
          </a:xfrm>
        </p:grpSpPr>
        <p:pic>
          <p:nvPicPr>
            <p:cNvPr id="24" name="Picture 23"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5" name="Picture 24"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6" name="Rectangle 25"/>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3403" y="4711617"/>
            <a:ext cx="6894770" cy="544482"/>
          </a:xfrm>
        </p:spPr>
        <p:txBody>
          <a:bodyPr anchor="b">
            <a:normAutofit/>
          </a:bodyPr>
          <a:lstStyle>
            <a:lvl1pPr>
              <a:defRPr sz="240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531639" y="609598"/>
            <a:ext cx="6896534"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533401" y="5256098"/>
            <a:ext cx="6894772" cy="54781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pPr>
              <a:defRPr/>
            </a:pPr>
            <a:endParaRPr lang="tr-TR"/>
          </a:p>
        </p:txBody>
      </p:sp>
      <p:sp>
        <p:nvSpPr>
          <p:cNvPr id="6" name="Footer Placeholder 5"/>
          <p:cNvSpPr>
            <a:spLocks noGrp="1"/>
          </p:cNvSpPr>
          <p:nvPr>
            <p:ph type="ftr" sz="quarter" idx="11"/>
          </p:nvPr>
        </p:nvSpPr>
        <p:spPr/>
        <p:txBody>
          <a:bodyPr/>
          <a:lstStyle/>
          <a:p>
            <a:pPr>
              <a:defRPr/>
            </a:pPr>
            <a:endParaRPr lang="tr-TR"/>
          </a:p>
        </p:txBody>
      </p:sp>
      <p:sp>
        <p:nvSpPr>
          <p:cNvPr id="7" name="Slide Number Placeholder 6"/>
          <p:cNvSpPr>
            <a:spLocks noGrp="1"/>
          </p:cNvSpPr>
          <p:nvPr>
            <p:ph type="sldNum" sz="quarter" idx="12"/>
          </p:nvPr>
        </p:nvSpPr>
        <p:spPr>
          <a:xfrm>
            <a:off x="7856438" y="4711310"/>
            <a:ext cx="1149836" cy="1090789"/>
          </a:xfrm>
        </p:spPr>
        <p:txBody>
          <a:bodyPr/>
          <a:lstStyle/>
          <a:p>
            <a:pPr>
              <a:defRPr/>
            </a:pPr>
            <a:fld id="{6C232874-DDF7-4933-8BF8-1EC8092E5D88}" type="slidenum">
              <a:rPr lang="tr-TR" smtClean="0"/>
              <a:pPr>
                <a:defRPr/>
              </a:pPr>
              <a:t>‹#›</a:t>
            </a:fld>
            <a:endParaRPr lang="tr-TR"/>
          </a:p>
        </p:txBody>
      </p:sp>
    </p:spTree>
    <p:extLst>
      <p:ext uri="{BB962C8B-B14F-4D97-AF65-F5344CB8AC3E}">
        <p14:creationId xmlns:p14="http://schemas.microsoft.com/office/powerpoint/2010/main" val="1960427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grpSp>
        <p:nvGrpSpPr>
          <p:cNvPr id="21" name="Group 20"/>
          <p:cNvGrpSpPr/>
          <p:nvPr/>
        </p:nvGrpSpPr>
        <p:grpSpPr>
          <a:xfrm>
            <a:off x="0" y="4572000"/>
            <a:ext cx="9161969" cy="1677035"/>
            <a:chOff x="0" y="2895600"/>
            <a:chExt cx="9161969" cy="1677035"/>
          </a:xfrm>
        </p:grpSpPr>
        <p:pic>
          <p:nvPicPr>
            <p:cNvPr id="22" name="Picture 21"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3" name="Picture 22"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4" name="Rectangle 23"/>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24255" y="609597"/>
            <a:ext cx="6896534" cy="3592750"/>
          </a:xfrm>
        </p:spPr>
        <p:txBody>
          <a:bodyPr anchor="ctr"/>
          <a:lstStyle>
            <a:lvl1pPr>
              <a:defRPr sz="3200"/>
            </a:lvl1pPr>
          </a:lstStyle>
          <a:p>
            <a:r>
              <a:rPr lang="tr-TR"/>
              <a:t>Asıl başlık stilini düzenlemek için tıklayın</a:t>
            </a:r>
            <a:endParaRPr lang="en-US" dirty="0"/>
          </a:p>
        </p:txBody>
      </p:sp>
      <p:sp>
        <p:nvSpPr>
          <p:cNvPr id="4" name="Text Placeholder 3"/>
          <p:cNvSpPr>
            <a:spLocks noGrp="1"/>
          </p:cNvSpPr>
          <p:nvPr>
            <p:ph type="body" sz="half" idx="2"/>
          </p:nvPr>
        </p:nvSpPr>
        <p:spPr>
          <a:xfrm>
            <a:off x="531638" y="4710340"/>
            <a:ext cx="6889151" cy="1101764"/>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pPr>
              <a:defRPr/>
            </a:pPr>
            <a:endParaRPr lang="tr-TR"/>
          </a:p>
        </p:txBody>
      </p:sp>
      <p:sp>
        <p:nvSpPr>
          <p:cNvPr id="6" name="Footer Placeholder 5"/>
          <p:cNvSpPr>
            <a:spLocks noGrp="1"/>
          </p:cNvSpPr>
          <p:nvPr>
            <p:ph type="ftr" sz="quarter" idx="11"/>
          </p:nvPr>
        </p:nvSpPr>
        <p:spPr/>
        <p:txBody>
          <a:bodyPr/>
          <a:lstStyle/>
          <a:p>
            <a:pPr>
              <a:defRPr/>
            </a:pPr>
            <a:endParaRPr lang="tr-TR"/>
          </a:p>
        </p:txBody>
      </p:sp>
      <p:sp>
        <p:nvSpPr>
          <p:cNvPr id="7" name="Slide Number Placeholder 6"/>
          <p:cNvSpPr>
            <a:spLocks noGrp="1"/>
          </p:cNvSpPr>
          <p:nvPr>
            <p:ph type="sldNum" sz="quarter" idx="12"/>
          </p:nvPr>
        </p:nvSpPr>
        <p:spPr>
          <a:xfrm>
            <a:off x="7856438" y="4711616"/>
            <a:ext cx="1149836" cy="1090789"/>
          </a:xfrm>
        </p:spPr>
        <p:txBody>
          <a:bodyPr/>
          <a:lstStyle/>
          <a:p>
            <a:pPr>
              <a:defRPr/>
            </a:pPr>
            <a:fld id="{6C232874-DDF7-4933-8BF8-1EC8092E5D88}" type="slidenum">
              <a:rPr lang="tr-TR" smtClean="0"/>
              <a:pPr>
                <a:defRPr/>
              </a:pPr>
              <a:t>‹#›</a:t>
            </a:fld>
            <a:endParaRPr lang="tr-TR"/>
          </a:p>
        </p:txBody>
      </p:sp>
    </p:spTree>
    <p:extLst>
      <p:ext uri="{BB962C8B-B14F-4D97-AF65-F5344CB8AC3E}">
        <p14:creationId xmlns:p14="http://schemas.microsoft.com/office/powerpoint/2010/main" val="14784540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grpSp>
        <p:nvGrpSpPr>
          <p:cNvPr id="29" name="Group 28"/>
          <p:cNvGrpSpPr/>
          <p:nvPr/>
        </p:nvGrpSpPr>
        <p:grpSpPr>
          <a:xfrm>
            <a:off x="0" y="4572000"/>
            <a:ext cx="9161969" cy="1677035"/>
            <a:chOff x="0" y="2895600"/>
            <a:chExt cx="9161969" cy="1677035"/>
          </a:xfrm>
        </p:grpSpPr>
        <p:pic>
          <p:nvPicPr>
            <p:cNvPr id="30" name="Picture 29"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1" name="Picture 30"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2" name="Rectangle 31"/>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767921" y="616983"/>
            <a:ext cx="6425147" cy="3036061"/>
          </a:xfrm>
        </p:spPr>
        <p:txBody>
          <a:bodyPr anchor="ctr"/>
          <a:lstStyle>
            <a:lvl1pPr>
              <a:defRPr sz="3200"/>
            </a:lvl1pPr>
          </a:lstStyle>
          <a:p>
            <a:r>
              <a:rPr lang="tr-TR"/>
              <a:t>Asıl başlık stilini düzenlemek için tıklayın</a:t>
            </a:r>
            <a:endParaRPr lang="en-US" dirty="0"/>
          </a:p>
        </p:txBody>
      </p:sp>
      <p:sp>
        <p:nvSpPr>
          <p:cNvPr id="12" name="Text Placeholder 3"/>
          <p:cNvSpPr>
            <a:spLocks noGrp="1"/>
          </p:cNvSpPr>
          <p:nvPr>
            <p:ph type="body" sz="half" idx="13"/>
          </p:nvPr>
        </p:nvSpPr>
        <p:spPr>
          <a:xfrm>
            <a:off x="989438" y="3660763"/>
            <a:ext cx="5987731"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4" name="Text Placeholder 3"/>
          <p:cNvSpPr>
            <a:spLocks noGrp="1"/>
          </p:cNvSpPr>
          <p:nvPr>
            <p:ph type="body" sz="half" idx="2"/>
          </p:nvPr>
        </p:nvSpPr>
        <p:spPr>
          <a:xfrm>
            <a:off x="531638" y="4710340"/>
            <a:ext cx="6903919" cy="1101764"/>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pPr>
              <a:defRPr/>
            </a:pPr>
            <a:endParaRPr lang="tr-TR"/>
          </a:p>
        </p:txBody>
      </p:sp>
      <p:sp>
        <p:nvSpPr>
          <p:cNvPr id="6" name="Footer Placeholder 5"/>
          <p:cNvSpPr>
            <a:spLocks noGrp="1"/>
          </p:cNvSpPr>
          <p:nvPr>
            <p:ph type="ftr" sz="quarter" idx="11"/>
          </p:nvPr>
        </p:nvSpPr>
        <p:spPr/>
        <p:txBody>
          <a:bodyPr/>
          <a:lstStyle/>
          <a:p>
            <a:pPr>
              <a:defRPr/>
            </a:pPr>
            <a:endParaRPr lang="tr-TR"/>
          </a:p>
        </p:txBody>
      </p:sp>
      <p:sp>
        <p:nvSpPr>
          <p:cNvPr id="7" name="Slide Number Placeholder 6"/>
          <p:cNvSpPr>
            <a:spLocks noGrp="1"/>
          </p:cNvSpPr>
          <p:nvPr>
            <p:ph type="sldNum" sz="quarter" idx="12"/>
          </p:nvPr>
        </p:nvSpPr>
        <p:spPr>
          <a:xfrm>
            <a:off x="7856438" y="4709926"/>
            <a:ext cx="1149836" cy="1090789"/>
          </a:xfrm>
        </p:spPr>
        <p:txBody>
          <a:bodyPr/>
          <a:lstStyle/>
          <a:p>
            <a:pPr>
              <a:defRPr/>
            </a:pPr>
            <a:fld id="{6C232874-DDF7-4933-8BF8-1EC8092E5D88}" type="slidenum">
              <a:rPr lang="tr-TR" smtClean="0"/>
              <a:pPr>
                <a:defRPr/>
              </a:pPr>
              <a:t>‹#›</a:t>
            </a:fld>
            <a:endParaRPr lang="tr-TR"/>
          </a:p>
        </p:txBody>
      </p:sp>
      <p:sp>
        <p:nvSpPr>
          <p:cNvPr id="27" name="TextBox 26"/>
          <p:cNvSpPr txBox="1"/>
          <p:nvPr/>
        </p:nvSpPr>
        <p:spPr>
          <a:xfrm>
            <a:off x="270932" y="748116"/>
            <a:ext cx="5334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28" name="TextBox 27"/>
          <p:cNvSpPr txBox="1"/>
          <p:nvPr/>
        </p:nvSpPr>
        <p:spPr>
          <a:xfrm>
            <a:off x="6967191" y="2998573"/>
            <a:ext cx="457200" cy="584777"/>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277060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grpSp>
        <p:nvGrpSpPr>
          <p:cNvPr id="22" name="Group 21"/>
          <p:cNvGrpSpPr/>
          <p:nvPr/>
        </p:nvGrpSpPr>
        <p:grpSpPr>
          <a:xfrm>
            <a:off x="0" y="4572000"/>
            <a:ext cx="9161969" cy="1677035"/>
            <a:chOff x="0" y="2895600"/>
            <a:chExt cx="9161969" cy="1677035"/>
          </a:xfrm>
        </p:grpSpPr>
        <p:pic>
          <p:nvPicPr>
            <p:cNvPr id="23" name="Picture 22"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4" name="Picture 23"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5" name="Rectangle 24"/>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8" y="4710340"/>
            <a:ext cx="6896534" cy="589812"/>
          </a:xfrm>
        </p:spPr>
        <p:txBody>
          <a:bodyPr anchor="b"/>
          <a:lstStyle>
            <a:lvl1pPr>
              <a:defRPr sz="3200"/>
            </a:lvl1pPr>
          </a:lstStyle>
          <a:p>
            <a:r>
              <a:rPr lang="tr-TR"/>
              <a:t>Asıl başlık stilini düzenlemek için tıklayın</a:t>
            </a:r>
            <a:endParaRPr lang="en-US" dirty="0"/>
          </a:p>
        </p:txBody>
      </p:sp>
      <p:sp>
        <p:nvSpPr>
          <p:cNvPr id="4" name="Text Placeholder 3"/>
          <p:cNvSpPr>
            <a:spLocks noGrp="1"/>
          </p:cNvSpPr>
          <p:nvPr>
            <p:ph type="body" sz="half" idx="2"/>
          </p:nvPr>
        </p:nvSpPr>
        <p:spPr>
          <a:xfrm>
            <a:off x="531639" y="5300150"/>
            <a:ext cx="6896534" cy="51195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pPr>
              <a:defRPr/>
            </a:pPr>
            <a:endParaRPr lang="tr-TR"/>
          </a:p>
        </p:txBody>
      </p:sp>
      <p:sp>
        <p:nvSpPr>
          <p:cNvPr id="6" name="Footer Placeholder 5"/>
          <p:cNvSpPr>
            <a:spLocks noGrp="1"/>
          </p:cNvSpPr>
          <p:nvPr>
            <p:ph type="ftr" sz="quarter" idx="11"/>
          </p:nvPr>
        </p:nvSpPr>
        <p:spPr/>
        <p:txBody>
          <a:bodyPr/>
          <a:lstStyle/>
          <a:p>
            <a:pPr>
              <a:defRPr/>
            </a:pPr>
            <a:endParaRPr lang="tr-TR"/>
          </a:p>
        </p:txBody>
      </p:sp>
      <p:sp>
        <p:nvSpPr>
          <p:cNvPr id="7" name="Slide Number Placeholder 6"/>
          <p:cNvSpPr>
            <a:spLocks noGrp="1"/>
          </p:cNvSpPr>
          <p:nvPr>
            <p:ph type="sldNum" sz="quarter" idx="12"/>
          </p:nvPr>
        </p:nvSpPr>
        <p:spPr>
          <a:xfrm>
            <a:off x="7856438" y="4709926"/>
            <a:ext cx="1149836" cy="1090789"/>
          </a:xfrm>
        </p:spPr>
        <p:txBody>
          <a:bodyPr/>
          <a:lstStyle/>
          <a:p>
            <a:pPr>
              <a:defRPr/>
            </a:pPr>
            <a:fld id="{6C232874-DDF7-4933-8BF8-1EC8092E5D88}" type="slidenum">
              <a:rPr lang="tr-TR" smtClean="0"/>
              <a:pPr>
                <a:defRPr/>
              </a:pPr>
              <a:t>‹#›</a:t>
            </a:fld>
            <a:endParaRPr lang="tr-TR"/>
          </a:p>
        </p:txBody>
      </p:sp>
    </p:spTree>
    <p:extLst>
      <p:ext uri="{BB962C8B-B14F-4D97-AF65-F5344CB8AC3E}">
        <p14:creationId xmlns:p14="http://schemas.microsoft.com/office/powerpoint/2010/main" val="2058880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grpSp>
        <p:nvGrpSpPr>
          <p:cNvPr id="23" name="Group 22"/>
          <p:cNvGrpSpPr/>
          <p:nvPr/>
        </p:nvGrpSpPr>
        <p:grpSpPr>
          <a:xfrm>
            <a:off x="0" y="609600"/>
            <a:ext cx="9161969" cy="1677035"/>
            <a:chOff x="0" y="2895600"/>
            <a:chExt cx="9161969" cy="1677035"/>
          </a:xfrm>
        </p:grpSpPr>
        <p:pic>
          <p:nvPicPr>
            <p:cNvPr id="24" name="Picture 23"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5" name="Picture 24"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6" name="Rectangle 25"/>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15" name="Title 1"/>
          <p:cNvSpPr>
            <a:spLocks noGrp="1"/>
          </p:cNvSpPr>
          <p:nvPr>
            <p:ph type="title"/>
          </p:nvPr>
        </p:nvSpPr>
        <p:spPr>
          <a:xfrm>
            <a:off x="531639" y="753228"/>
            <a:ext cx="6896534" cy="1080938"/>
          </a:xfrm>
        </p:spPr>
        <p:txBody>
          <a:bodyPr/>
          <a:lstStyle/>
          <a:p>
            <a:r>
              <a:rPr lang="tr-TR"/>
              <a:t>Asıl başlık stilini düzenlemek için tıklayın</a:t>
            </a:r>
            <a:endParaRPr lang="en-US" dirty="0"/>
          </a:p>
        </p:txBody>
      </p:sp>
      <p:sp>
        <p:nvSpPr>
          <p:cNvPr id="7" name="Text Placeholder 2"/>
          <p:cNvSpPr>
            <a:spLocks noGrp="1"/>
          </p:cNvSpPr>
          <p:nvPr>
            <p:ph type="body" idx="1"/>
          </p:nvPr>
        </p:nvSpPr>
        <p:spPr>
          <a:xfrm>
            <a:off x="532629" y="2329489"/>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8" name="Text Placeholder 3"/>
          <p:cNvSpPr>
            <a:spLocks noGrp="1"/>
          </p:cNvSpPr>
          <p:nvPr>
            <p:ph type="body" sz="half" idx="15"/>
          </p:nvPr>
        </p:nvSpPr>
        <p:spPr>
          <a:xfrm>
            <a:off x="539777" y="3015290"/>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9" name="Text Placeholder 4"/>
          <p:cNvSpPr>
            <a:spLocks noGrp="1"/>
          </p:cNvSpPr>
          <p:nvPr>
            <p:ph type="body" sz="quarter" idx="3"/>
          </p:nvPr>
        </p:nvSpPr>
        <p:spPr>
          <a:xfrm>
            <a:off x="2878413" y="2336873"/>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0" name="Text Placeholder 3"/>
          <p:cNvSpPr>
            <a:spLocks noGrp="1"/>
          </p:cNvSpPr>
          <p:nvPr>
            <p:ph type="body" sz="half" idx="16"/>
          </p:nvPr>
        </p:nvSpPr>
        <p:spPr>
          <a:xfrm>
            <a:off x="2879710" y="3007906"/>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1" name="Text Placeholder 4"/>
          <p:cNvSpPr>
            <a:spLocks noGrp="1"/>
          </p:cNvSpPr>
          <p:nvPr>
            <p:ph type="body" sz="quarter" idx="13"/>
          </p:nvPr>
        </p:nvSpPr>
        <p:spPr>
          <a:xfrm>
            <a:off x="5226136" y="2336873"/>
            <a:ext cx="219456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2" name="Text Placeholder 3"/>
          <p:cNvSpPr>
            <a:spLocks noGrp="1"/>
          </p:cNvSpPr>
          <p:nvPr>
            <p:ph type="body" sz="half" idx="17"/>
          </p:nvPr>
        </p:nvSpPr>
        <p:spPr>
          <a:xfrm>
            <a:off x="5233520" y="3007905"/>
            <a:ext cx="219456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3" name="Date Placeholder 2"/>
          <p:cNvSpPr>
            <a:spLocks noGrp="1"/>
          </p:cNvSpPr>
          <p:nvPr>
            <p:ph type="dt" sz="half" idx="10"/>
          </p:nvPr>
        </p:nvSpPr>
        <p:spPr/>
        <p:txBody>
          <a:bodyPr/>
          <a:lstStyle/>
          <a:p>
            <a:pPr>
              <a:defRPr/>
            </a:pPr>
            <a:endParaRPr lang="tr-TR"/>
          </a:p>
        </p:txBody>
      </p:sp>
      <p:sp>
        <p:nvSpPr>
          <p:cNvPr id="4" name="Footer Placeholder 3"/>
          <p:cNvSpPr>
            <a:spLocks noGrp="1"/>
          </p:cNvSpPr>
          <p:nvPr>
            <p:ph type="ftr" sz="quarter" idx="11"/>
          </p:nvPr>
        </p:nvSpPr>
        <p:spPr/>
        <p:txBody>
          <a:bodyPr/>
          <a:lstStyle/>
          <a:p>
            <a:pPr>
              <a:defRPr/>
            </a:pPr>
            <a:endParaRPr lang="tr-TR"/>
          </a:p>
        </p:txBody>
      </p:sp>
      <p:sp>
        <p:nvSpPr>
          <p:cNvPr id="5" name="Slide Number Placeholder 4"/>
          <p:cNvSpPr>
            <a:spLocks noGrp="1"/>
          </p:cNvSpPr>
          <p:nvPr>
            <p:ph type="sldNum" sz="quarter" idx="12"/>
          </p:nvPr>
        </p:nvSpPr>
        <p:spPr/>
        <p:txBody>
          <a:bodyPr/>
          <a:lstStyle/>
          <a:p>
            <a:pPr>
              <a:defRPr/>
            </a:pPr>
            <a:fld id="{6C232874-DDF7-4933-8BF8-1EC8092E5D88}" type="slidenum">
              <a:rPr lang="tr-TR" smtClean="0"/>
              <a:pPr>
                <a:defRPr/>
              </a:pPr>
              <a:t>‹#›</a:t>
            </a:fld>
            <a:endParaRPr lang="tr-TR"/>
          </a:p>
        </p:txBody>
      </p:sp>
    </p:spTree>
    <p:extLst>
      <p:ext uri="{BB962C8B-B14F-4D97-AF65-F5344CB8AC3E}">
        <p14:creationId xmlns:p14="http://schemas.microsoft.com/office/powerpoint/2010/main" val="25489637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grpSp>
        <p:nvGrpSpPr>
          <p:cNvPr id="34" name="Group 33"/>
          <p:cNvGrpSpPr/>
          <p:nvPr/>
        </p:nvGrpSpPr>
        <p:grpSpPr>
          <a:xfrm>
            <a:off x="0" y="609600"/>
            <a:ext cx="9161969" cy="1677035"/>
            <a:chOff x="0" y="2895600"/>
            <a:chExt cx="9161969" cy="1677035"/>
          </a:xfrm>
        </p:grpSpPr>
        <p:pic>
          <p:nvPicPr>
            <p:cNvPr id="35" name="Picture 34"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6" name="Picture 35"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7" name="Rectangle 36"/>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8" name="Rectangle 37"/>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0" name="Title 1"/>
          <p:cNvSpPr>
            <a:spLocks noGrp="1"/>
          </p:cNvSpPr>
          <p:nvPr>
            <p:ph type="title"/>
          </p:nvPr>
        </p:nvSpPr>
        <p:spPr>
          <a:xfrm>
            <a:off x="531639" y="753228"/>
            <a:ext cx="6896534" cy="1080938"/>
          </a:xfrm>
        </p:spPr>
        <p:txBody>
          <a:bodyPr/>
          <a:lstStyle/>
          <a:p>
            <a:r>
              <a:rPr lang="tr-TR"/>
              <a:t>Asıl başlık stilini düzenlemek için tıklayın</a:t>
            </a:r>
            <a:endParaRPr lang="en-US" dirty="0"/>
          </a:p>
        </p:txBody>
      </p:sp>
      <p:sp>
        <p:nvSpPr>
          <p:cNvPr id="19" name="Text Placeholder 2"/>
          <p:cNvSpPr>
            <a:spLocks noGrp="1"/>
          </p:cNvSpPr>
          <p:nvPr>
            <p:ph type="body" idx="1"/>
          </p:nvPr>
        </p:nvSpPr>
        <p:spPr>
          <a:xfrm>
            <a:off x="532391" y="4297503"/>
            <a:ext cx="2192257"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0" name="Picture Placeholder 2"/>
          <p:cNvSpPr>
            <a:spLocks noGrp="1" noChangeAspect="1"/>
          </p:cNvSpPr>
          <p:nvPr>
            <p:ph type="pic" idx="15"/>
          </p:nvPr>
        </p:nvSpPr>
        <p:spPr>
          <a:xfrm>
            <a:off x="532391" y="2336873"/>
            <a:ext cx="2192257"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1" name="Text Placeholder 3"/>
          <p:cNvSpPr>
            <a:spLocks noGrp="1"/>
          </p:cNvSpPr>
          <p:nvPr>
            <p:ph type="body" sz="half" idx="18"/>
          </p:nvPr>
        </p:nvSpPr>
        <p:spPr>
          <a:xfrm>
            <a:off x="532391" y="4873765"/>
            <a:ext cx="219225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22" name="Text Placeholder 4"/>
          <p:cNvSpPr>
            <a:spLocks noGrp="1"/>
          </p:cNvSpPr>
          <p:nvPr>
            <p:ph type="body" sz="quarter" idx="3"/>
          </p:nvPr>
        </p:nvSpPr>
        <p:spPr>
          <a:xfrm>
            <a:off x="2870497" y="4297503"/>
            <a:ext cx="221507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3" name="Picture Placeholder 2"/>
          <p:cNvSpPr>
            <a:spLocks noGrp="1" noChangeAspect="1"/>
          </p:cNvSpPr>
          <p:nvPr>
            <p:ph type="pic" idx="21"/>
          </p:nvPr>
        </p:nvSpPr>
        <p:spPr>
          <a:xfrm>
            <a:off x="2870497" y="2336873"/>
            <a:ext cx="221507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4" name="Text Placeholder 3"/>
          <p:cNvSpPr>
            <a:spLocks noGrp="1"/>
          </p:cNvSpPr>
          <p:nvPr>
            <p:ph type="body" sz="half" idx="19"/>
          </p:nvPr>
        </p:nvSpPr>
        <p:spPr>
          <a:xfrm>
            <a:off x="2869483" y="4873764"/>
            <a:ext cx="2218004"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25" name="Text Placeholder 4"/>
          <p:cNvSpPr>
            <a:spLocks noGrp="1"/>
          </p:cNvSpPr>
          <p:nvPr>
            <p:ph type="body" sz="quarter" idx="13"/>
          </p:nvPr>
        </p:nvSpPr>
        <p:spPr>
          <a:xfrm>
            <a:off x="5231028" y="4297503"/>
            <a:ext cx="2194333"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6" name="Picture Placeholder 2"/>
          <p:cNvSpPr>
            <a:spLocks noGrp="1" noChangeAspect="1"/>
          </p:cNvSpPr>
          <p:nvPr>
            <p:ph type="pic" idx="22"/>
          </p:nvPr>
        </p:nvSpPr>
        <p:spPr>
          <a:xfrm>
            <a:off x="5231027" y="2336873"/>
            <a:ext cx="2194333"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7" name="Text Placeholder 3"/>
          <p:cNvSpPr>
            <a:spLocks noGrp="1"/>
          </p:cNvSpPr>
          <p:nvPr>
            <p:ph type="body" sz="half" idx="20"/>
          </p:nvPr>
        </p:nvSpPr>
        <p:spPr>
          <a:xfrm>
            <a:off x="5230934" y="4873762"/>
            <a:ext cx="2197239"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3" name="Date Placeholder 2"/>
          <p:cNvSpPr>
            <a:spLocks noGrp="1"/>
          </p:cNvSpPr>
          <p:nvPr>
            <p:ph type="dt" sz="half" idx="10"/>
          </p:nvPr>
        </p:nvSpPr>
        <p:spPr/>
        <p:txBody>
          <a:bodyPr/>
          <a:lstStyle/>
          <a:p>
            <a:pPr>
              <a:defRPr/>
            </a:pPr>
            <a:endParaRPr lang="tr-TR"/>
          </a:p>
        </p:txBody>
      </p:sp>
      <p:sp>
        <p:nvSpPr>
          <p:cNvPr id="4" name="Footer Placeholder 3"/>
          <p:cNvSpPr>
            <a:spLocks noGrp="1"/>
          </p:cNvSpPr>
          <p:nvPr>
            <p:ph type="ftr" sz="quarter" idx="11"/>
          </p:nvPr>
        </p:nvSpPr>
        <p:spPr/>
        <p:txBody>
          <a:bodyPr/>
          <a:lstStyle/>
          <a:p>
            <a:pPr>
              <a:defRPr/>
            </a:pPr>
            <a:endParaRPr lang="tr-TR"/>
          </a:p>
        </p:txBody>
      </p:sp>
      <p:sp>
        <p:nvSpPr>
          <p:cNvPr id="5" name="Slide Number Placeholder 4"/>
          <p:cNvSpPr>
            <a:spLocks noGrp="1"/>
          </p:cNvSpPr>
          <p:nvPr>
            <p:ph type="sldNum" sz="quarter" idx="12"/>
          </p:nvPr>
        </p:nvSpPr>
        <p:spPr/>
        <p:txBody>
          <a:bodyPr/>
          <a:lstStyle/>
          <a:p>
            <a:pPr>
              <a:defRPr/>
            </a:pPr>
            <a:fld id="{6C232874-DDF7-4933-8BF8-1EC8092E5D88}" type="slidenum">
              <a:rPr lang="tr-TR" smtClean="0"/>
              <a:pPr>
                <a:defRPr/>
              </a:pPr>
              <a:t>‹#›</a:t>
            </a:fld>
            <a:endParaRPr lang="tr-TR"/>
          </a:p>
        </p:txBody>
      </p:sp>
    </p:spTree>
    <p:extLst>
      <p:ext uri="{BB962C8B-B14F-4D97-AF65-F5344CB8AC3E}">
        <p14:creationId xmlns:p14="http://schemas.microsoft.com/office/powerpoint/2010/main" val="4671226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grpSp>
        <p:nvGrpSpPr>
          <p:cNvPr id="16" name="Group 15"/>
          <p:cNvGrpSpPr/>
          <p:nvPr/>
        </p:nvGrpSpPr>
        <p:grpSpPr>
          <a:xfrm>
            <a:off x="0" y="609600"/>
            <a:ext cx="9161969" cy="1677035"/>
            <a:chOff x="0" y="2895600"/>
            <a:chExt cx="9161969" cy="1677035"/>
          </a:xfrm>
        </p:grpSpPr>
        <p:pic>
          <p:nvPicPr>
            <p:cNvPr id="17" name="Picture 16"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8" name="Picture 17"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19" name="Rectangle 18"/>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8"/>
            <a:ext cx="6896534" cy="1080938"/>
          </a:xfrm>
        </p:spPr>
        <p:txBody>
          <a:bodyPr/>
          <a:lstStyle>
            <a:lvl1pPr algn="r">
              <a:defRPr/>
            </a:lvl1p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pPr>
              <a:defRPr/>
            </a:pPr>
            <a:endParaRPr lang="tr-TR"/>
          </a:p>
        </p:txBody>
      </p:sp>
      <p:sp>
        <p:nvSpPr>
          <p:cNvPr id="5" name="Footer Placeholder 4"/>
          <p:cNvSpPr>
            <a:spLocks noGrp="1"/>
          </p:cNvSpPr>
          <p:nvPr>
            <p:ph type="ftr" sz="quarter" idx="11"/>
          </p:nvPr>
        </p:nvSpPr>
        <p:spPr/>
        <p:txBody>
          <a:bodyPr/>
          <a:lstStyle/>
          <a:p>
            <a:pPr>
              <a:defRPr/>
            </a:pPr>
            <a:endParaRPr lang="tr-TR"/>
          </a:p>
        </p:txBody>
      </p:sp>
      <p:sp>
        <p:nvSpPr>
          <p:cNvPr id="6" name="Slide Number Placeholder 5"/>
          <p:cNvSpPr>
            <a:spLocks noGrp="1"/>
          </p:cNvSpPr>
          <p:nvPr>
            <p:ph type="sldNum" sz="quarter" idx="12"/>
          </p:nvPr>
        </p:nvSpPr>
        <p:spPr/>
        <p:txBody>
          <a:bodyPr/>
          <a:lstStyle/>
          <a:p>
            <a:pPr>
              <a:defRPr/>
            </a:pPr>
            <a:fld id="{6C232874-DDF7-4933-8BF8-1EC8092E5D88}" type="slidenum">
              <a:rPr lang="tr-TR" smtClean="0"/>
              <a:pPr>
                <a:defRPr/>
              </a:pPr>
              <a:t>‹#›</a:t>
            </a:fld>
            <a:endParaRPr lang="tr-TR"/>
          </a:p>
        </p:txBody>
      </p:sp>
    </p:spTree>
    <p:extLst>
      <p:ext uri="{BB962C8B-B14F-4D97-AF65-F5344CB8AC3E}">
        <p14:creationId xmlns:p14="http://schemas.microsoft.com/office/powerpoint/2010/main" val="8480724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grpSp>
        <p:nvGrpSpPr>
          <p:cNvPr id="14" name="Group 13"/>
          <p:cNvGrpSpPr/>
          <p:nvPr/>
        </p:nvGrpSpPr>
        <p:grpSpPr>
          <a:xfrm rot="5400000">
            <a:off x="4575305" y="2747178"/>
            <a:ext cx="6862555" cy="1368199"/>
            <a:chOff x="2281445" y="609600"/>
            <a:chExt cx="6862555" cy="1368199"/>
          </a:xfrm>
        </p:grpSpPr>
        <p:sp>
          <p:nvSpPr>
            <p:cNvPr id="12" name="Rectangle 11"/>
            <p:cNvSpPr/>
            <p:nvPr/>
          </p:nvSpPr>
          <p:spPr bwMode="ltGray">
            <a:xfrm>
              <a:off x="2281445" y="609601"/>
              <a:ext cx="5285695"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7710769" y="609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464798" y="609597"/>
            <a:ext cx="1069602" cy="4461936"/>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510241" y="609598"/>
            <a:ext cx="6576359" cy="5326589"/>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a:xfrm>
            <a:off x="5029144" y="5936188"/>
            <a:ext cx="2057400" cy="365125"/>
          </a:xfrm>
        </p:spPr>
        <p:txBody>
          <a:bodyPr/>
          <a:lstStyle/>
          <a:p>
            <a:pPr>
              <a:defRPr/>
            </a:pPr>
            <a:endParaRPr lang="tr-TR"/>
          </a:p>
        </p:txBody>
      </p:sp>
      <p:sp>
        <p:nvSpPr>
          <p:cNvPr id="5" name="Footer Placeholder 4"/>
          <p:cNvSpPr>
            <a:spLocks noGrp="1"/>
          </p:cNvSpPr>
          <p:nvPr>
            <p:ph type="ftr" sz="quarter" idx="11"/>
          </p:nvPr>
        </p:nvSpPr>
        <p:spPr>
          <a:xfrm>
            <a:off x="510241" y="5936189"/>
            <a:ext cx="4518959" cy="365125"/>
          </a:xfrm>
        </p:spPr>
        <p:txBody>
          <a:bodyPr/>
          <a:lstStyle/>
          <a:p>
            <a:pPr>
              <a:defRPr/>
            </a:pPr>
            <a:endParaRPr lang="tr-TR"/>
          </a:p>
        </p:txBody>
      </p:sp>
      <p:sp>
        <p:nvSpPr>
          <p:cNvPr id="6" name="Slide Number Placeholder 5"/>
          <p:cNvSpPr>
            <a:spLocks noGrp="1"/>
          </p:cNvSpPr>
          <p:nvPr>
            <p:ph type="sldNum" sz="quarter" idx="12"/>
          </p:nvPr>
        </p:nvSpPr>
        <p:spPr>
          <a:xfrm>
            <a:off x="7431152" y="5432500"/>
            <a:ext cx="1149636" cy="1273100"/>
          </a:xfrm>
        </p:spPr>
        <p:txBody>
          <a:bodyPr anchor="t"/>
          <a:lstStyle>
            <a:lvl1pPr algn="ctr">
              <a:defRPr/>
            </a:lvl1pPr>
          </a:lstStyle>
          <a:p>
            <a:pPr>
              <a:defRPr/>
            </a:pPr>
            <a:fld id="{6C232874-DDF7-4933-8BF8-1EC8092E5D88}" type="slidenum">
              <a:rPr lang="tr-TR" smtClean="0"/>
              <a:pPr>
                <a:defRPr/>
              </a:pPr>
              <a:t>‹#›</a:t>
            </a:fld>
            <a:endParaRPr lang="tr-TR"/>
          </a:p>
        </p:txBody>
      </p:sp>
    </p:spTree>
    <p:extLst>
      <p:ext uri="{BB962C8B-B14F-4D97-AF65-F5344CB8AC3E}">
        <p14:creationId xmlns:p14="http://schemas.microsoft.com/office/powerpoint/2010/main" val="17789389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0" y="152400"/>
            <a:ext cx="7620000" cy="12192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p:cNvSpPr>
            <a:spLocks noGrp="1" noChangeArrowheads="1"/>
          </p:cNvSpPr>
          <p:nvPr>
            <p:ph type="ftr" sz="quarter" idx="10"/>
          </p:nvPr>
        </p:nvSpPr>
        <p:spPr/>
        <p:txBody>
          <a:bodyPr/>
          <a:lstStyle>
            <a:lvl1pPr>
              <a:defRPr/>
            </a:lvl1pPr>
          </a:lstStyle>
          <a:p>
            <a:pPr>
              <a:defRPr/>
            </a:pPr>
            <a:endParaRPr lang="en-US"/>
          </a:p>
        </p:txBody>
      </p:sp>
      <p:sp>
        <p:nvSpPr>
          <p:cNvPr id="6" name="Rectangle 6"/>
          <p:cNvSpPr>
            <a:spLocks noGrp="1" noChangeArrowheads="1"/>
          </p:cNvSpPr>
          <p:nvPr>
            <p:ph type="sldNum" sz="quarter" idx="11"/>
          </p:nvPr>
        </p:nvSpPr>
        <p:spPr/>
        <p:txBody>
          <a:bodyPr/>
          <a:lstStyle>
            <a:lvl1pPr>
              <a:defRPr/>
            </a:lvl1pPr>
          </a:lstStyle>
          <a:p>
            <a:r>
              <a:rPr lang="en-US"/>
              <a:t>9-</a:t>
            </a:r>
            <a:fld id="{34134852-946B-4E25-BD8E-A27ECB218731}" type="slidenum">
              <a:rPr lang="en-US"/>
              <a:pPr/>
              <a:t>‹#›</a:t>
            </a:fld>
            <a:endParaRPr lang="en-US"/>
          </a:p>
        </p:txBody>
      </p:sp>
    </p:spTree>
    <p:extLst>
      <p:ext uri="{BB962C8B-B14F-4D97-AF65-F5344CB8AC3E}">
        <p14:creationId xmlns:p14="http://schemas.microsoft.com/office/powerpoint/2010/main" val="1970683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grpSp>
        <p:nvGrpSpPr>
          <p:cNvPr id="27" name="Group 26"/>
          <p:cNvGrpSpPr/>
          <p:nvPr/>
        </p:nvGrpSpPr>
        <p:grpSpPr>
          <a:xfrm>
            <a:off x="0" y="609600"/>
            <a:ext cx="9161969" cy="1677035"/>
            <a:chOff x="0" y="2895600"/>
            <a:chExt cx="9161969" cy="1677035"/>
          </a:xfrm>
        </p:grpSpPr>
        <p:pic>
          <p:nvPicPr>
            <p:cNvPr id="28" name="Picture 2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9" name="Picture 28"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0" name="Rectangle 2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3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pPr>
              <a:defRPr/>
            </a:pPr>
            <a:endParaRPr lang="tr-TR"/>
          </a:p>
        </p:txBody>
      </p:sp>
      <p:sp>
        <p:nvSpPr>
          <p:cNvPr id="5" name="Footer Placeholder 4"/>
          <p:cNvSpPr>
            <a:spLocks noGrp="1"/>
          </p:cNvSpPr>
          <p:nvPr>
            <p:ph type="ftr" sz="quarter" idx="11"/>
          </p:nvPr>
        </p:nvSpPr>
        <p:spPr/>
        <p:txBody>
          <a:bodyPr/>
          <a:lstStyle/>
          <a:p>
            <a:pPr>
              <a:defRPr/>
            </a:pPr>
            <a:endParaRPr lang="tr-TR"/>
          </a:p>
        </p:txBody>
      </p:sp>
      <p:sp>
        <p:nvSpPr>
          <p:cNvPr id="6" name="Slide Number Placeholder 5"/>
          <p:cNvSpPr>
            <a:spLocks noGrp="1"/>
          </p:cNvSpPr>
          <p:nvPr>
            <p:ph type="sldNum" sz="quarter" idx="12"/>
          </p:nvPr>
        </p:nvSpPr>
        <p:spPr/>
        <p:txBody>
          <a:bodyPr/>
          <a:lstStyle/>
          <a:p>
            <a:pPr>
              <a:defRPr/>
            </a:pPr>
            <a:fld id="{6C232874-DDF7-4933-8BF8-1EC8092E5D88}" type="slidenum">
              <a:rPr lang="tr-TR" smtClean="0"/>
              <a:pPr>
                <a:defRPr/>
              </a:pPr>
              <a:t>‹#›</a:t>
            </a:fld>
            <a:endParaRPr lang="tr-TR"/>
          </a:p>
        </p:txBody>
      </p:sp>
    </p:spTree>
    <p:extLst>
      <p:ext uri="{BB962C8B-B14F-4D97-AF65-F5344CB8AC3E}">
        <p14:creationId xmlns:p14="http://schemas.microsoft.com/office/powerpoint/2010/main" val="149985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grpSp>
        <p:nvGrpSpPr>
          <p:cNvPr id="18" name="Group 17"/>
          <p:cNvGrpSpPr/>
          <p:nvPr/>
        </p:nvGrpSpPr>
        <p:grpSpPr>
          <a:xfrm>
            <a:off x="0" y="2728432"/>
            <a:ext cx="9161969" cy="1677035"/>
            <a:chOff x="0" y="2895600"/>
            <a:chExt cx="9161969" cy="1677035"/>
          </a:xfrm>
        </p:grpSpPr>
        <p:pic>
          <p:nvPicPr>
            <p:cNvPr id="19" name="Picture 18"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20" name="Picture 19"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1" name="Rectangle 20"/>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Rectangle 21"/>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2869895"/>
            <a:ext cx="6889150" cy="1090788"/>
          </a:xfrm>
        </p:spPr>
        <p:txBody>
          <a:bodyPr anchor="ctr">
            <a:normAutofit/>
          </a:bodyPr>
          <a:lstStyle>
            <a:lvl1pPr algn="r">
              <a:defRPr sz="36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531639" y="4232172"/>
            <a:ext cx="688915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a:xfrm>
            <a:off x="5365810" y="5936188"/>
            <a:ext cx="2057400" cy="365125"/>
          </a:xfrm>
        </p:spPr>
        <p:txBody>
          <a:bodyPr/>
          <a:lstStyle/>
          <a:p>
            <a:pPr>
              <a:defRPr/>
            </a:pPr>
            <a:endParaRPr lang="tr-TR"/>
          </a:p>
        </p:txBody>
      </p:sp>
      <p:sp>
        <p:nvSpPr>
          <p:cNvPr id="5" name="Footer Placeholder 4"/>
          <p:cNvSpPr>
            <a:spLocks noGrp="1"/>
          </p:cNvSpPr>
          <p:nvPr>
            <p:ph type="ftr" sz="quarter" idx="11"/>
          </p:nvPr>
        </p:nvSpPr>
        <p:spPr>
          <a:xfrm>
            <a:off x="533400" y="5936189"/>
            <a:ext cx="4834673" cy="365125"/>
          </a:xfrm>
        </p:spPr>
        <p:txBody>
          <a:bodyPr/>
          <a:lstStyle/>
          <a:p>
            <a:pPr>
              <a:defRPr/>
            </a:pPr>
            <a:endParaRPr lang="tr-TR"/>
          </a:p>
        </p:txBody>
      </p:sp>
      <p:sp>
        <p:nvSpPr>
          <p:cNvPr id="6" name="Slide Number Placeholder 5"/>
          <p:cNvSpPr>
            <a:spLocks noGrp="1"/>
          </p:cNvSpPr>
          <p:nvPr>
            <p:ph type="sldNum" sz="quarter" idx="12"/>
          </p:nvPr>
        </p:nvSpPr>
        <p:spPr>
          <a:xfrm>
            <a:off x="7856438" y="2869896"/>
            <a:ext cx="1149836" cy="1090789"/>
          </a:xfrm>
        </p:spPr>
        <p:txBody>
          <a:bodyPr/>
          <a:lstStyle/>
          <a:p>
            <a:pPr>
              <a:defRPr/>
            </a:pPr>
            <a:fld id="{6C232874-DDF7-4933-8BF8-1EC8092E5D88}" type="slidenum">
              <a:rPr lang="tr-TR" smtClean="0"/>
              <a:pPr>
                <a:defRPr/>
              </a:pPr>
              <a:t>‹#›</a:t>
            </a:fld>
            <a:endParaRPr lang="tr-TR"/>
          </a:p>
        </p:txBody>
      </p:sp>
    </p:spTree>
    <p:extLst>
      <p:ext uri="{BB962C8B-B14F-4D97-AF65-F5344CB8AC3E}">
        <p14:creationId xmlns:p14="http://schemas.microsoft.com/office/powerpoint/2010/main" val="901487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3400" y="753228"/>
            <a:ext cx="6887390" cy="1080938"/>
          </a:xfrm>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533400" y="2336873"/>
            <a:ext cx="3357899" cy="3599316"/>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4061128" y="2336873"/>
            <a:ext cx="3359661" cy="3599316"/>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pPr>
              <a:defRPr/>
            </a:pPr>
            <a:endParaRPr lang="tr-TR"/>
          </a:p>
        </p:txBody>
      </p:sp>
      <p:sp>
        <p:nvSpPr>
          <p:cNvPr id="6" name="Footer Placeholder 5"/>
          <p:cNvSpPr>
            <a:spLocks noGrp="1"/>
          </p:cNvSpPr>
          <p:nvPr>
            <p:ph type="ftr" sz="quarter" idx="11"/>
          </p:nvPr>
        </p:nvSpPr>
        <p:spPr/>
        <p:txBody>
          <a:bodyPr/>
          <a:lstStyle/>
          <a:p>
            <a:pPr>
              <a:defRPr/>
            </a:pPr>
            <a:endParaRPr lang="tr-TR"/>
          </a:p>
        </p:txBody>
      </p:sp>
      <p:sp>
        <p:nvSpPr>
          <p:cNvPr id="7" name="Slide Number Placeholder 6"/>
          <p:cNvSpPr>
            <a:spLocks noGrp="1"/>
          </p:cNvSpPr>
          <p:nvPr>
            <p:ph type="sldNum" sz="quarter" idx="12"/>
          </p:nvPr>
        </p:nvSpPr>
        <p:spPr/>
        <p:txBody>
          <a:bodyPr/>
          <a:lstStyle/>
          <a:p>
            <a:pPr>
              <a:defRPr/>
            </a:pPr>
            <a:fld id="{6C232874-DDF7-4933-8BF8-1EC8092E5D88}" type="slidenum">
              <a:rPr lang="tr-TR" smtClean="0"/>
              <a:pPr>
                <a:defRPr/>
              </a:pPr>
              <a:t>‹#›</a:t>
            </a:fld>
            <a:endParaRPr lang="tr-TR"/>
          </a:p>
        </p:txBody>
      </p:sp>
    </p:spTree>
    <p:extLst>
      <p:ext uri="{BB962C8B-B14F-4D97-AF65-F5344CB8AC3E}">
        <p14:creationId xmlns:p14="http://schemas.microsoft.com/office/powerpoint/2010/main" val="2046993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grpSp>
        <p:nvGrpSpPr>
          <p:cNvPr id="28" name="Group 27"/>
          <p:cNvGrpSpPr/>
          <p:nvPr/>
        </p:nvGrpSpPr>
        <p:grpSpPr>
          <a:xfrm>
            <a:off x="0" y="609600"/>
            <a:ext cx="9161969" cy="1677035"/>
            <a:chOff x="0" y="2895600"/>
            <a:chExt cx="9161969" cy="1677035"/>
          </a:xfrm>
        </p:grpSpPr>
        <p:pic>
          <p:nvPicPr>
            <p:cNvPr id="29" name="Picture 28"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30" name="Picture 29"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31" name="Rectangle 30"/>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30"/>
            <a:ext cx="6896534" cy="1080937"/>
          </a:xfrm>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760988" y="2336874"/>
            <a:ext cx="3145080"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531638" y="3030009"/>
            <a:ext cx="3367045" cy="2906179"/>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4282646" y="2336873"/>
            <a:ext cx="3145527"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4061129" y="3030009"/>
            <a:ext cx="3367044" cy="2906179"/>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pPr>
              <a:defRPr/>
            </a:pPr>
            <a:endParaRPr lang="tr-TR"/>
          </a:p>
        </p:txBody>
      </p:sp>
      <p:sp>
        <p:nvSpPr>
          <p:cNvPr id="8" name="Footer Placeholder 7"/>
          <p:cNvSpPr>
            <a:spLocks noGrp="1"/>
          </p:cNvSpPr>
          <p:nvPr>
            <p:ph type="ftr" sz="quarter" idx="11"/>
          </p:nvPr>
        </p:nvSpPr>
        <p:spPr/>
        <p:txBody>
          <a:bodyPr/>
          <a:lstStyle/>
          <a:p>
            <a:pPr>
              <a:defRPr/>
            </a:pPr>
            <a:endParaRPr lang="tr-TR"/>
          </a:p>
        </p:txBody>
      </p:sp>
      <p:sp>
        <p:nvSpPr>
          <p:cNvPr id="9" name="Slide Number Placeholder 8"/>
          <p:cNvSpPr>
            <a:spLocks noGrp="1"/>
          </p:cNvSpPr>
          <p:nvPr>
            <p:ph type="sldNum" sz="quarter" idx="12"/>
          </p:nvPr>
        </p:nvSpPr>
        <p:spPr/>
        <p:txBody>
          <a:bodyPr/>
          <a:lstStyle/>
          <a:p>
            <a:pPr>
              <a:defRPr/>
            </a:pPr>
            <a:fld id="{6C232874-DDF7-4933-8BF8-1EC8092E5D88}" type="slidenum">
              <a:rPr lang="tr-TR" smtClean="0"/>
              <a:pPr>
                <a:defRPr/>
              </a:pPr>
              <a:t>‹#›</a:t>
            </a:fld>
            <a:endParaRPr lang="tr-TR"/>
          </a:p>
        </p:txBody>
      </p:sp>
    </p:spTree>
    <p:extLst>
      <p:ext uri="{BB962C8B-B14F-4D97-AF65-F5344CB8AC3E}">
        <p14:creationId xmlns:p14="http://schemas.microsoft.com/office/powerpoint/2010/main" val="2133990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grpSp>
        <p:nvGrpSpPr>
          <p:cNvPr id="15" name="Group 14"/>
          <p:cNvGrpSpPr/>
          <p:nvPr/>
        </p:nvGrpSpPr>
        <p:grpSpPr>
          <a:xfrm>
            <a:off x="0" y="609600"/>
            <a:ext cx="9161969" cy="1677035"/>
            <a:chOff x="0" y="2895600"/>
            <a:chExt cx="9161969" cy="1677035"/>
          </a:xfrm>
        </p:grpSpPr>
        <p:pic>
          <p:nvPicPr>
            <p:cNvPr id="16" name="Picture 15"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7" name="Picture 16"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18" name="Rectangle 17"/>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8"/>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pPr>
              <a:defRPr/>
            </a:pPr>
            <a:endParaRPr lang="tr-TR"/>
          </a:p>
        </p:txBody>
      </p:sp>
      <p:sp>
        <p:nvSpPr>
          <p:cNvPr id="4" name="Footer Placeholder 3"/>
          <p:cNvSpPr>
            <a:spLocks noGrp="1"/>
          </p:cNvSpPr>
          <p:nvPr>
            <p:ph type="ftr" sz="quarter" idx="11"/>
          </p:nvPr>
        </p:nvSpPr>
        <p:spPr/>
        <p:txBody>
          <a:bodyPr/>
          <a:lstStyle/>
          <a:p>
            <a:pPr>
              <a:defRPr/>
            </a:pPr>
            <a:endParaRPr lang="tr-TR"/>
          </a:p>
        </p:txBody>
      </p:sp>
      <p:sp>
        <p:nvSpPr>
          <p:cNvPr id="5" name="Slide Number Placeholder 4"/>
          <p:cNvSpPr>
            <a:spLocks noGrp="1"/>
          </p:cNvSpPr>
          <p:nvPr>
            <p:ph type="sldNum" sz="quarter" idx="12"/>
          </p:nvPr>
        </p:nvSpPr>
        <p:spPr/>
        <p:txBody>
          <a:bodyPr/>
          <a:lstStyle/>
          <a:p>
            <a:pPr>
              <a:defRPr/>
            </a:pPr>
            <a:fld id="{BB1C20F0-39EC-43B0-BD58-59D7EA224A6A}" type="slidenum">
              <a:rPr lang="tr-TR" smtClean="0"/>
              <a:pPr>
                <a:defRPr/>
              </a:pPr>
              <a:t>‹#›</a:t>
            </a:fld>
            <a:endParaRPr lang="tr-TR"/>
          </a:p>
        </p:txBody>
      </p:sp>
    </p:spTree>
    <p:extLst>
      <p:ext uri="{BB962C8B-B14F-4D97-AF65-F5344CB8AC3E}">
        <p14:creationId xmlns:p14="http://schemas.microsoft.com/office/powerpoint/2010/main" val="2372149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pic>
        <p:nvPicPr>
          <p:cNvPr id="12" name="Picture 11" descr="HD-ShadowShort.png"/>
          <p:cNvPicPr>
            <a:picLocks noChangeAspect="1"/>
          </p:cNvPicPr>
          <p:nvPr/>
        </p:nvPicPr>
        <p:blipFill rotWithShape="1">
          <a:blip r:embed="rId2" cstate="print">
            <a:extLst>
              <a:ext uri="{28A0092B-C50C-407E-A947-70E740481C1C}">
                <a14:useLocalDpi xmlns:a14="http://schemas.microsoft.com/office/drawing/2010/main" val="0"/>
              </a:ext>
            </a:extLst>
          </a:blip>
          <a:srcRect r="9871"/>
          <a:stretch/>
        </p:blipFill>
        <p:spPr>
          <a:xfrm>
            <a:off x="7717217" y="1973262"/>
            <a:ext cx="1444752" cy="144270"/>
          </a:xfrm>
          <a:prstGeom prst="rect">
            <a:avLst/>
          </a:prstGeom>
        </p:spPr>
      </p:pic>
      <p:sp>
        <p:nvSpPr>
          <p:cNvPr id="14" name="Rectangle 13"/>
          <p:cNvSpPr/>
          <p:nvPr/>
        </p:nvSpPr>
        <p:spPr>
          <a:xfrm>
            <a:off x="7710769" y="609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pPr>
              <a:defRPr/>
            </a:pPr>
            <a:endParaRPr lang="tr-TR"/>
          </a:p>
        </p:txBody>
      </p:sp>
      <p:sp>
        <p:nvSpPr>
          <p:cNvPr id="3" name="Footer Placeholder 2"/>
          <p:cNvSpPr>
            <a:spLocks noGrp="1"/>
          </p:cNvSpPr>
          <p:nvPr>
            <p:ph type="ftr" sz="quarter" idx="11"/>
          </p:nvPr>
        </p:nvSpPr>
        <p:spPr/>
        <p:txBody>
          <a:bodyPr/>
          <a:lstStyle/>
          <a:p>
            <a:pPr>
              <a:defRPr/>
            </a:pPr>
            <a:endParaRPr lang="tr-TR"/>
          </a:p>
        </p:txBody>
      </p:sp>
      <p:sp>
        <p:nvSpPr>
          <p:cNvPr id="4" name="Slide Number Placeholder 3"/>
          <p:cNvSpPr>
            <a:spLocks noGrp="1"/>
          </p:cNvSpPr>
          <p:nvPr>
            <p:ph type="sldNum" sz="quarter" idx="12"/>
          </p:nvPr>
        </p:nvSpPr>
        <p:spPr/>
        <p:txBody>
          <a:bodyPr/>
          <a:lstStyle/>
          <a:p>
            <a:pPr>
              <a:defRPr/>
            </a:pPr>
            <a:fld id="{678F2B9D-9CB9-4195-BBB0-5B26A77109D5}" type="slidenum">
              <a:rPr lang="tr-TR" smtClean="0"/>
              <a:pPr>
                <a:defRPr/>
              </a:pPr>
              <a:t>‹#›</a:t>
            </a:fld>
            <a:endParaRPr lang="tr-TR"/>
          </a:p>
        </p:txBody>
      </p:sp>
    </p:spTree>
    <p:extLst>
      <p:ext uri="{BB962C8B-B14F-4D97-AF65-F5344CB8AC3E}">
        <p14:creationId xmlns:p14="http://schemas.microsoft.com/office/powerpoint/2010/main" val="22268979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7"/>
            <a:ext cx="6896534" cy="1080940"/>
          </a:xfrm>
        </p:spPr>
        <p:txBody>
          <a:bodyPr anchor="ctr">
            <a:normAutofit/>
          </a:bodyPr>
          <a:lstStyle>
            <a:lvl1pPr>
              <a:defRPr sz="3600"/>
            </a:lvl1pPr>
          </a:lstStyle>
          <a:p>
            <a:r>
              <a:rPr lang="tr-TR"/>
              <a:t>Asıl başlık stilini düzenlemek için tıklayın</a:t>
            </a:r>
            <a:endParaRPr lang="en-US" dirty="0"/>
          </a:p>
        </p:txBody>
      </p:sp>
      <p:sp>
        <p:nvSpPr>
          <p:cNvPr id="3" name="Content Placeholder 2"/>
          <p:cNvSpPr>
            <a:spLocks noGrp="1"/>
          </p:cNvSpPr>
          <p:nvPr>
            <p:ph idx="1"/>
          </p:nvPr>
        </p:nvSpPr>
        <p:spPr>
          <a:xfrm>
            <a:off x="3514385" y="2336874"/>
            <a:ext cx="3913788" cy="3599313"/>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533401" y="2336873"/>
            <a:ext cx="2796240"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pPr>
              <a:defRPr/>
            </a:pPr>
            <a:endParaRPr lang="tr-TR"/>
          </a:p>
        </p:txBody>
      </p:sp>
      <p:sp>
        <p:nvSpPr>
          <p:cNvPr id="6" name="Footer Placeholder 5"/>
          <p:cNvSpPr>
            <a:spLocks noGrp="1"/>
          </p:cNvSpPr>
          <p:nvPr>
            <p:ph type="ftr" sz="quarter" idx="11"/>
          </p:nvPr>
        </p:nvSpPr>
        <p:spPr/>
        <p:txBody>
          <a:bodyPr/>
          <a:lstStyle/>
          <a:p>
            <a:pPr>
              <a:defRPr/>
            </a:pPr>
            <a:endParaRPr lang="tr-TR"/>
          </a:p>
        </p:txBody>
      </p:sp>
      <p:sp>
        <p:nvSpPr>
          <p:cNvPr id="7" name="Slide Number Placeholder 6"/>
          <p:cNvSpPr>
            <a:spLocks noGrp="1"/>
          </p:cNvSpPr>
          <p:nvPr>
            <p:ph type="sldNum" sz="quarter" idx="12"/>
          </p:nvPr>
        </p:nvSpPr>
        <p:spPr/>
        <p:txBody>
          <a:bodyPr/>
          <a:lstStyle/>
          <a:p>
            <a:pPr>
              <a:defRPr/>
            </a:pPr>
            <a:fld id="{6C232874-DDF7-4933-8BF8-1EC8092E5D88}" type="slidenum">
              <a:rPr lang="tr-TR" smtClean="0"/>
              <a:pPr>
                <a:defRPr/>
              </a:pPr>
              <a:t>‹#›</a:t>
            </a:fld>
            <a:endParaRPr lang="tr-TR"/>
          </a:p>
        </p:txBody>
      </p:sp>
    </p:spTree>
    <p:extLst>
      <p:ext uri="{BB962C8B-B14F-4D97-AF65-F5344CB8AC3E}">
        <p14:creationId xmlns:p14="http://schemas.microsoft.com/office/powerpoint/2010/main" val="637324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grpSp>
        <p:nvGrpSpPr>
          <p:cNvPr id="17" name="Group 16"/>
          <p:cNvGrpSpPr/>
          <p:nvPr/>
        </p:nvGrpSpPr>
        <p:grpSpPr>
          <a:xfrm>
            <a:off x="0" y="609600"/>
            <a:ext cx="9161969" cy="1677035"/>
            <a:chOff x="0" y="2895600"/>
            <a:chExt cx="9161969" cy="1677035"/>
          </a:xfrm>
        </p:grpSpPr>
        <p:pic>
          <p:nvPicPr>
            <p:cNvPr id="18" name="Picture 17" descr="HD-ShadowLong.png"/>
            <p:cNvPicPr>
              <a:picLocks noChangeAspect="1"/>
            </p:cNvPicPr>
            <p:nvPr/>
          </p:nvPicPr>
          <p:blipFill rotWithShape="1">
            <a:blip r:embed="rId2">
              <a:extLst>
                <a:ext uri="{28A0092B-C50C-407E-A947-70E740481C1C}">
                  <a14:useLocalDpi xmlns:a14="http://schemas.microsoft.com/office/drawing/2010/main" val="0"/>
                </a:ext>
              </a:extLst>
            </a:blip>
            <a:srcRect l="26982" r="-217"/>
            <a:stretch/>
          </p:blipFill>
          <p:spPr>
            <a:xfrm>
              <a:off x="0" y="4251471"/>
              <a:ext cx="7644384" cy="321164"/>
            </a:xfrm>
            <a:prstGeom prst="rect">
              <a:avLst/>
            </a:prstGeom>
          </p:spPr>
        </p:pic>
        <p:pic>
          <p:nvPicPr>
            <p:cNvPr id="19" name="Picture 18" descr="HD-ShadowShort.png"/>
            <p:cNvPicPr>
              <a:picLocks noChangeAspect="1"/>
            </p:cNvPicPr>
            <p:nvPr/>
          </p:nvPicPr>
          <p:blipFill rotWithShape="1">
            <a:blip r:embed="rId3" cstate="print">
              <a:extLst>
                <a:ext uri="{28A0092B-C50C-407E-A947-70E740481C1C}">
                  <a14:useLocalDpi xmlns:a14="http://schemas.microsoft.com/office/drawing/2010/main" val="0"/>
                </a:ext>
              </a:extLst>
            </a:blip>
            <a:srcRect r="9871"/>
            <a:stretch/>
          </p:blipFill>
          <p:spPr>
            <a:xfrm>
              <a:off x="7717217" y="4259262"/>
              <a:ext cx="1444752" cy="144270"/>
            </a:xfrm>
            <a:prstGeom prst="rect">
              <a:avLst/>
            </a:prstGeom>
          </p:spPr>
        </p:pic>
        <p:sp>
          <p:nvSpPr>
            <p:cNvPr id="20" name="Rectangle 19"/>
            <p:cNvSpPr/>
            <p:nvPr/>
          </p:nvSpPr>
          <p:spPr bwMode="ltGray">
            <a:xfrm>
              <a:off x="0" y="2895600"/>
              <a:ext cx="756714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7710769" y="2895600"/>
              <a:ext cx="1433231"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531639" y="753228"/>
            <a:ext cx="6896534" cy="1080938"/>
          </a:xfrm>
        </p:spPr>
        <p:txBody>
          <a:bodyPr anchor="ctr">
            <a:normAutofit/>
          </a:bodyPr>
          <a:lstStyle>
            <a:lvl1pPr>
              <a:defRPr sz="360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3510956" y="2336874"/>
            <a:ext cx="3917217"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531638" y="2336874"/>
            <a:ext cx="2798487"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pPr>
              <a:defRPr/>
            </a:pPr>
            <a:endParaRPr lang="tr-T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fld id="{6C1C5588-9E72-4494-945F-4A32F8E6D7C0}" type="slidenum">
              <a:rPr lang="tr-TR" smtClean="0"/>
              <a:pPr>
                <a:defRPr/>
              </a:pPr>
              <a:t>‹#›</a:t>
            </a:fld>
            <a:endParaRPr lang="tr-TR"/>
          </a:p>
        </p:txBody>
      </p:sp>
    </p:spTree>
    <p:extLst>
      <p:ext uri="{BB962C8B-B14F-4D97-AF65-F5344CB8AC3E}">
        <p14:creationId xmlns:p14="http://schemas.microsoft.com/office/powerpoint/2010/main" val="24843911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7" name="Picture 3" descr="C:\Users\James\Desktop\msft\Berlin\build Assets\hashOverlaySD-FullResolve.png"/>
          <p:cNvPicPr>
            <a:picLocks noChangeAspect="1" noChangeArrowheads="1"/>
          </p:cNvPicPr>
          <p:nvPr/>
        </p:nvPicPr>
        <p:blipFill>
          <a:blip r:embed="rId20">
            <a:alphaModFix amt="10000"/>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531639" y="753228"/>
            <a:ext cx="6896534" cy="1080938"/>
          </a:xfrm>
          <a:prstGeom prst="rect">
            <a:avLst/>
          </a:prstGeom>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533400" y="2336873"/>
            <a:ext cx="6887389" cy="3599316"/>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5367881" y="5936188"/>
            <a:ext cx="20574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a:defRPr/>
            </a:pPr>
            <a:endParaRPr lang="tr-TR"/>
          </a:p>
        </p:txBody>
      </p:sp>
      <p:sp>
        <p:nvSpPr>
          <p:cNvPr id="5" name="Footer Placeholder 4"/>
          <p:cNvSpPr>
            <a:spLocks noGrp="1"/>
          </p:cNvSpPr>
          <p:nvPr>
            <p:ph type="ftr" sz="quarter" idx="3"/>
          </p:nvPr>
        </p:nvSpPr>
        <p:spPr>
          <a:xfrm>
            <a:off x="533400" y="5936189"/>
            <a:ext cx="4834673"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a:defRPr/>
            </a:pPr>
            <a:endParaRPr lang="tr-TR"/>
          </a:p>
        </p:txBody>
      </p:sp>
      <p:sp>
        <p:nvSpPr>
          <p:cNvPr id="6" name="Slide Number Placeholder 5"/>
          <p:cNvSpPr>
            <a:spLocks noGrp="1"/>
          </p:cNvSpPr>
          <p:nvPr>
            <p:ph type="sldNum" sz="quarter" idx="4"/>
          </p:nvPr>
        </p:nvSpPr>
        <p:spPr>
          <a:xfrm>
            <a:off x="7848600" y="753228"/>
            <a:ext cx="1157674" cy="1090789"/>
          </a:xfrm>
          <a:prstGeom prst="rect">
            <a:avLst/>
          </a:prstGeom>
        </p:spPr>
        <p:txBody>
          <a:bodyPr vert="horz" lIns="91440" tIns="45720" rIns="91440" bIns="45720" rtlCol="0" anchor="ctr"/>
          <a:lstStyle>
            <a:lvl1pPr algn="l">
              <a:defRPr sz="3600">
                <a:solidFill>
                  <a:schemeClr val="tx1">
                    <a:tint val="75000"/>
                  </a:schemeClr>
                </a:solidFill>
              </a:defRPr>
            </a:lvl1pPr>
          </a:lstStyle>
          <a:p>
            <a:pPr>
              <a:defRPr/>
            </a:pPr>
            <a:fld id="{6C232874-DDF7-4933-8BF8-1EC8092E5D88}" type="slidenum">
              <a:rPr lang="tr-TR" smtClean="0"/>
              <a:pPr>
                <a:defRPr/>
              </a:pPr>
              <a:t>‹#›</a:t>
            </a:fld>
            <a:endParaRPr lang="tr-TR"/>
          </a:p>
        </p:txBody>
      </p:sp>
    </p:spTree>
    <p:extLst>
      <p:ext uri="{BB962C8B-B14F-4D97-AF65-F5344CB8AC3E}">
        <p14:creationId xmlns:p14="http://schemas.microsoft.com/office/powerpoint/2010/main" val="3891923826"/>
      </p:ext>
    </p:extLst>
  </p:cSld>
  <p:clrMap bg1="dk1" tx1="lt1" bg2="dk2" tx2="lt2" accent1="accent1" accent2="accent2" accent3="accent3" accent4="accent4" accent5="accent5" accent6="accent6" hlink="hlink" folHlink="folHlink"/>
  <p:sldLayoutIdLst>
    <p:sldLayoutId id="2147484754" r:id="rId1"/>
    <p:sldLayoutId id="2147484755" r:id="rId2"/>
    <p:sldLayoutId id="2147484756" r:id="rId3"/>
    <p:sldLayoutId id="2147484757" r:id="rId4"/>
    <p:sldLayoutId id="2147484758" r:id="rId5"/>
    <p:sldLayoutId id="2147484759" r:id="rId6"/>
    <p:sldLayoutId id="2147484760" r:id="rId7"/>
    <p:sldLayoutId id="2147484761" r:id="rId8"/>
    <p:sldLayoutId id="2147484762" r:id="rId9"/>
    <p:sldLayoutId id="2147484763" r:id="rId10"/>
    <p:sldLayoutId id="2147484764" r:id="rId11"/>
    <p:sldLayoutId id="2147484765" r:id="rId12"/>
    <p:sldLayoutId id="2147484766" r:id="rId13"/>
    <p:sldLayoutId id="2147484767" r:id="rId14"/>
    <p:sldLayoutId id="2147484768" r:id="rId15"/>
    <p:sldLayoutId id="2147484769" r:id="rId16"/>
    <p:sldLayoutId id="2147484770" r:id="rId17"/>
    <p:sldLayoutId id="2147484771" r:id="rId18"/>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6.png"/><Relationship Id="rId7" Type="http://schemas.openxmlformats.org/officeDocument/2006/relationships/diagramColors" Target="../diagrams/colors8.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100.xml.rels><?xml version="1.0" encoding="UTF-8" standalone="yes"?>
<Relationships xmlns="http://schemas.openxmlformats.org/package/2006/relationships"><Relationship Id="rId8" Type="http://schemas.openxmlformats.org/officeDocument/2006/relationships/diagramColors" Target="../diagrams/colors59.xml"/><Relationship Id="rId3" Type="http://schemas.openxmlformats.org/officeDocument/2006/relationships/image" Target="../media/image4.png"/><Relationship Id="rId7" Type="http://schemas.openxmlformats.org/officeDocument/2006/relationships/diagramQuickStyle" Target="../diagrams/quickStyle59.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Layout" Target="../diagrams/layout59.xml"/><Relationship Id="rId5" Type="http://schemas.openxmlformats.org/officeDocument/2006/relationships/diagramData" Target="../diagrams/data59.xml"/><Relationship Id="rId4" Type="http://schemas.openxmlformats.org/officeDocument/2006/relationships/image" Target="../media/image6.png"/><Relationship Id="rId9" Type="http://schemas.microsoft.com/office/2007/relationships/diagramDrawing" Target="../diagrams/drawing59.xml"/></Relationships>
</file>

<file path=ppt/slides/_rels/slide101.xml.rels><?xml version="1.0" encoding="UTF-8" standalone="yes"?>
<Relationships xmlns="http://schemas.openxmlformats.org/package/2006/relationships"><Relationship Id="rId8" Type="http://schemas.openxmlformats.org/officeDocument/2006/relationships/hyperlink" Target="http://tr.wikipedia.org/wiki/Marka" TargetMode="External"/><Relationship Id="rId3" Type="http://schemas.openxmlformats.org/officeDocument/2006/relationships/image" Target="../media/image4.png"/><Relationship Id="rId7" Type="http://schemas.openxmlformats.org/officeDocument/2006/relationships/hyperlink" Target="http://tr.wikipedia.org/wiki/Know-how"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hyperlink" Target="http://tr.wikipedia.org/wiki/Pazarlama" TargetMode="External"/><Relationship Id="rId5" Type="http://schemas.openxmlformats.org/officeDocument/2006/relationships/hyperlink" Target="http://tr.wikipedia.org/wiki/S%C3%B6zle%C5%9Fme" TargetMode="External"/><Relationship Id="rId4" Type="http://schemas.openxmlformats.org/officeDocument/2006/relationships/image" Target="../media/image47.png"/><Relationship Id="rId9" Type="http://schemas.openxmlformats.org/officeDocument/2006/relationships/hyperlink" Target="http://tr.wikipedia.org/w/index.php?title=%C4%B0mtiyaz_hakk%C4%B1&amp;action=edit&amp;redlink=1" TargetMode="External"/></Relationships>
</file>

<file path=ppt/slides/_rels/slide102.xml.rels><?xml version="1.0" encoding="UTF-8" standalone="yes"?>
<Relationships xmlns="http://schemas.openxmlformats.org/package/2006/relationships"><Relationship Id="rId8" Type="http://schemas.openxmlformats.org/officeDocument/2006/relationships/diagramColors" Target="../diagrams/colors60.xml"/><Relationship Id="rId3" Type="http://schemas.openxmlformats.org/officeDocument/2006/relationships/image" Target="../media/image4.png"/><Relationship Id="rId7" Type="http://schemas.openxmlformats.org/officeDocument/2006/relationships/diagramQuickStyle" Target="../diagrams/quickStyle60.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Layout" Target="../diagrams/layout60.xml"/><Relationship Id="rId5" Type="http://schemas.openxmlformats.org/officeDocument/2006/relationships/diagramData" Target="../diagrams/data60.xml"/><Relationship Id="rId4" Type="http://schemas.openxmlformats.org/officeDocument/2006/relationships/image" Target="../media/image6.png"/><Relationship Id="rId9" Type="http://schemas.microsoft.com/office/2007/relationships/diagramDrawing" Target="../diagrams/drawing6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diagramData" Target="../diagrams/data61.xml"/><Relationship Id="rId7" Type="http://schemas.microsoft.com/office/2007/relationships/diagramDrawing" Target="../diagrams/drawing61.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61.xml"/><Relationship Id="rId5" Type="http://schemas.openxmlformats.org/officeDocument/2006/relationships/diagramQuickStyle" Target="../diagrams/quickStyle61.xml"/><Relationship Id="rId4" Type="http://schemas.openxmlformats.org/officeDocument/2006/relationships/diagramLayout" Target="../diagrams/layout6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8" Type="http://schemas.openxmlformats.org/officeDocument/2006/relationships/diagramColors" Target="../diagrams/colors62.xml"/><Relationship Id="rId3" Type="http://schemas.openxmlformats.org/officeDocument/2006/relationships/image" Target="../media/image4.png"/><Relationship Id="rId7" Type="http://schemas.openxmlformats.org/officeDocument/2006/relationships/diagramQuickStyle" Target="../diagrams/quickStyle62.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Layout" Target="../diagrams/layout62.xml"/><Relationship Id="rId5" Type="http://schemas.openxmlformats.org/officeDocument/2006/relationships/diagramData" Target="../diagrams/data62.xml"/><Relationship Id="rId4" Type="http://schemas.openxmlformats.org/officeDocument/2006/relationships/image" Target="../media/image6.png"/><Relationship Id="rId9" Type="http://schemas.microsoft.com/office/2007/relationships/diagramDrawing" Target="../diagrams/drawing62.xml"/></Relationships>
</file>

<file path=ppt/slides/_rels/slide10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7.jpe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8" Type="http://schemas.openxmlformats.org/officeDocument/2006/relationships/diagramColors" Target="../diagrams/colors63.xml"/><Relationship Id="rId3" Type="http://schemas.openxmlformats.org/officeDocument/2006/relationships/image" Target="../media/image4.png"/><Relationship Id="rId7" Type="http://schemas.openxmlformats.org/officeDocument/2006/relationships/diagramQuickStyle" Target="../diagrams/quickStyle63.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Layout" Target="../diagrams/layout63.xml"/><Relationship Id="rId5" Type="http://schemas.openxmlformats.org/officeDocument/2006/relationships/diagramData" Target="../diagrams/data63.xml"/><Relationship Id="rId4" Type="http://schemas.openxmlformats.org/officeDocument/2006/relationships/image" Target="../media/image6.png"/><Relationship Id="rId9" Type="http://schemas.microsoft.com/office/2007/relationships/diagramDrawing" Target="../diagrams/drawing63.xml"/></Relationships>
</file>

<file path=ppt/slides/_rels/slide109.xml.rels><?xml version="1.0" encoding="UTF-8" standalone="yes"?>
<Relationships xmlns="http://schemas.openxmlformats.org/package/2006/relationships"><Relationship Id="rId8" Type="http://schemas.openxmlformats.org/officeDocument/2006/relationships/diagramColors" Target="../diagrams/colors64.xml"/><Relationship Id="rId3" Type="http://schemas.openxmlformats.org/officeDocument/2006/relationships/image" Target="../media/image4.png"/><Relationship Id="rId7" Type="http://schemas.openxmlformats.org/officeDocument/2006/relationships/diagramQuickStyle" Target="../diagrams/quickStyle64.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Layout" Target="../diagrams/layout64.xml"/><Relationship Id="rId5" Type="http://schemas.openxmlformats.org/officeDocument/2006/relationships/diagramData" Target="../diagrams/data64.xml"/><Relationship Id="rId4" Type="http://schemas.openxmlformats.org/officeDocument/2006/relationships/image" Target="../media/image6.png"/><Relationship Id="rId9" Type="http://schemas.microsoft.com/office/2007/relationships/diagramDrawing" Target="../diagrams/drawing64.xml"/></Relationships>
</file>

<file path=ppt/slides/_rels/slide1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6.png"/><Relationship Id="rId7" Type="http://schemas.openxmlformats.org/officeDocument/2006/relationships/diagramColors" Target="../diagrams/colors9.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110.xml.rels><?xml version="1.0" encoding="UTF-8" standalone="yes"?>
<Relationships xmlns="http://schemas.openxmlformats.org/package/2006/relationships"><Relationship Id="rId8" Type="http://schemas.openxmlformats.org/officeDocument/2006/relationships/diagramColors" Target="../diagrams/colors65.xml"/><Relationship Id="rId3" Type="http://schemas.openxmlformats.org/officeDocument/2006/relationships/image" Target="../media/image4.png"/><Relationship Id="rId7" Type="http://schemas.openxmlformats.org/officeDocument/2006/relationships/diagramQuickStyle" Target="../diagrams/quickStyle65.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Layout" Target="../diagrams/layout65.xml"/><Relationship Id="rId5" Type="http://schemas.openxmlformats.org/officeDocument/2006/relationships/diagramData" Target="../diagrams/data65.xml"/><Relationship Id="rId4" Type="http://schemas.openxmlformats.org/officeDocument/2006/relationships/image" Target="../media/image6.png"/><Relationship Id="rId9" Type="http://schemas.microsoft.com/office/2007/relationships/diagramDrawing" Target="../diagrams/drawing65.xml"/></Relationships>
</file>

<file path=ppt/slides/_rels/slide1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8" Type="http://schemas.openxmlformats.org/officeDocument/2006/relationships/diagramColors" Target="../diagrams/colors66.xml"/><Relationship Id="rId3" Type="http://schemas.openxmlformats.org/officeDocument/2006/relationships/image" Target="../media/image4.png"/><Relationship Id="rId7" Type="http://schemas.openxmlformats.org/officeDocument/2006/relationships/diagramQuickStyle" Target="../diagrams/quickStyle66.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diagramLayout" Target="../diagrams/layout66.xml"/><Relationship Id="rId5" Type="http://schemas.openxmlformats.org/officeDocument/2006/relationships/diagramData" Target="../diagrams/data66.xml"/><Relationship Id="rId4" Type="http://schemas.openxmlformats.org/officeDocument/2006/relationships/image" Target="../media/image6.png"/><Relationship Id="rId9" Type="http://schemas.microsoft.com/office/2007/relationships/diagramDrawing" Target="../diagrams/drawing66.xml"/></Relationships>
</file>

<file path=ppt/slides/_rels/slide113.xml.rels><?xml version="1.0" encoding="UTF-8" standalone="yes"?>
<Relationships xmlns="http://schemas.openxmlformats.org/package/2006/relationships"><Relationship Id="rId8" Type="http://schemas.microsoft.com/office/2007/relationships/diagramDrawing" Target="../diagrams/drawing67.xml"/><Relationship Id="rId3" Type="http://schemas.openxmlformats.org/officeDocument/2006/relationships/image" Target="../media/image6.png"/><Relationship Id="rId7" Type="http://schemas.openxmlformats.org/officeDocument/2006/relationships/diagramColors" Target="../diagrams/colors67.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67.xml"/><Relationship Id="rId5" Type="http://schemas.openxmlformats.org/officeDocument/2006/relationships/diagramLayout" Target="../diagrams/layout67.xml"/><Relationship Id="rId4" Type="http://schemas.openxmlformats.org/officeDocument/2006/relationships/diagramData" Target="../diagrams/data67.xml"/></Relationships>
</file>

<file path=ppt/slides/_rels/slide114.xml.rels><?xml version="1.0" encoding="UTF-8" standalone="yes"?>
<Relationships xmlns="http://schemas.openxmlformats.org/package/2006/relationships"><Relationship Id="rId3" Type="http://schemas.openxmlformats.org/officeDocument/2006/relationships/diagramLayout" Target="../diagrams/layout68.xml"/><Relationship Id="rId2" Type="http://schemas.openxmlformats.org/officeDocument/2006/relationships/diagramData" Target="../diagrams/data68.xml"/><Relationship Id="rId1" Type="http://schemas.openxmlformats.org/officeDocument/2006/relationships/slideLayout" Target="../slideLayouts/slideLayout2.xml"/><Relationship Id="rId6" Type="http://schemas.microsoft.com/office/2007/relationships/diagramDrawing" Target="../diagrams/drawing68.xml"/><Relationship Id="rId5" Type="http://schemas.openxmlformats.org/officeDocument/2006/relationships/diagramColors" Target="../diagrams/colors68.xml"/><Relationship Id="rId4" Type="http://schemas.openxmlformats.org/officeDocument/2006/relationships/diagramQuickStyle" Target="../diagrams/quickStyle68.xml"/></Relationships>
</file>

<file path=ppt/slides/_rels/slide115.xml.rels><?xml version="1.0" encoding="UTF-8" standalone="yes"?>
<Relationships xmlns="http://schemas.openxmlformats.org/package/2006/relationships"><Relationship Id="rId3" Type="http://schemas.openxmlformats.org/officeDocument/2006/relationships/diagramLayout" Target="../diagrams/layout69.xml"/><Relationship Id="rId2" Type="http://schemas.openxmlformats.org/officeDocument/2006/relationships/diagramData" Target="../diagrams/data69.xml"/><Relationship Id="rId1" Type="http://schemas.openxmlformats.org/officeDocument/2006/relationships/slideLayout" Target="../slideLayouts/slideLayout2.xml"/><Relationship Id="rId6" Type="http://schemas.microsoft.com/office/2007/relationships/diagramDrawing" Target="../diagrams/drawing69.xml"/><Relationship Id="rId5" Type="http://schemas.openxmlformats.org/officeDocument/2006/relationships/diagramColors" Target="../diagrams/colors69.xml"/><Relationship Id="rId4" Type="http://schemas.openxmlformats.org/officeDocument/2006/relationships/diagramQuickStyle" Target="../diagrams/quickStyle69.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70.xml"/><Relationship Id="rId7" Type="http://schemas.microsoft.com/office/2007/relationships/diagramDrawing" Target="../diagrams/drawing70.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diagramColors" Target="../diagrams/colors70.xml"/><Relationship Id="rId5" Type="http://schemas.openxmlformats.org/officeDocument/2006/relationships/diagramQuickStyle" Target="../diagrams/quickStyle70.xml"/><Relationship Id="rId4" Type="http://schemas.openxmlformats.org/officeDocument/2006/relationships/diagramLayout" Target="../diagrams/layout70.xml"/></Relationships>
</file>

<file path=ppt/slides/_rels/slide11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89.jpeg"/></Relationships>
</file>

<file path=ppt/slides/_rels/slide121.xml.rels><?xml version="1.0" encoding="UTF-8" standalone="yes"?>
<Relationships xmlns="http://schemas.openxmlformats.org/package/2006/relationships"><Relationship Id="rId8" Type="http://schemas.microsoft.com/office/2007/relationships/diagramDrawing" Target="../diagrams/drawing71.xml"/><Relationship Id="rId3" Type="http://schemas.openxmlformats.org/officeDocument/2006/relationships/image" Target="../media/image6.png"/><Relationship Id="rId7" Type="http://schemas.openxmlformats.org/officeDocument/2006/relationships/diagramColors" Target="../diagrams/colors71.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71.xml"/><Relationship Id="rId5" Type="http://schemas.openxmlformats.org/officeDocument/2006/relationships/diagramLayout" Target="../diagrams/layout71.xml"/><Relationship Id="rId4" Type="http://schemas.openxmlformats.org/officeDocument/2006/relationships/diagramData" Target="../diagrams/data71.xml"/></Relationships>
</file>

<file path=ppt/slides/_rels/slide1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90.jpeg"/></Relationships>
</file>

<file path=ppt/slides/_rels/slide123.xml.rels><?xml version="1.0" encoding="UTF-8" standalone="yes"?>
<Relationships xmlns="http://schemas.openxmlformats.org/package/2006/relationships"><Relationship Id="rId8" Type="http://schemas.openxmlformats.org/officeDocument/2006/relationships/diagramColors" Target="../diagrams/colors72.xml"/><Relationship Id="rId3" Type="http://schemas.openxmlformats.org/officeDocument/2006/relationships/image" Target="../media/image4.png"/><Relationship Id="rId7" Type="http://schemas.openxmlformats.org/officeDocument/2006/relationships/diagramQuickStyle" Target="../diagrams/quickStyle72.xm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diagramLayout" Target="../diagrams/layout72.xml"/><Relationship Id="rId5" Type="http://schemas.openxmlformats.org/officeDocument/2006/relationships/diagramData" Target="../diagrams/data72.xml"/><Relationship Id="rId4" Type="http://schemas.openxmlformats.org/officeDocument/2006/relationships/image" Target="../media/image6.png"/><Relationship Id="rId9" Type="http://schemas.microsoft.com/office/2007/relationships/diagramDrawing" Target="../diagrams/drawing72.xml"/></Relationships>
</file>

<file path=ppt/slides/_rels/slide1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4.xml"/><Relationship Id="rId6" Type="http://schemas.openxmlformats.org/officeDocument/2006/relationships/image" Target="../media/image91.jpeg"/><Relationship Id="rId5" Type="http://schemas.openxmlformats.org/officeDocument/2006/relationships/image" Target="../media/image3.png"/><Relationship Id="rId4" Type="http://schemas.openxmlformats.org/officeDocument/2006/relationships/image" Target="../media/image2.png"/></Relationships>
</file>

<file path=ppt/slides/_rels/slide1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4.xml"/><Relationship Id="rId5" Type="http://schemas.openxmlformats.org/officeDocument/2006/relationships/image" Target="../media/image92.png"/><Relationship Id="rId4" Type="http://schemas.openxmlformats.org/officeDocument/2006/relationships/image" Target="../media/image3.png"/></Relationships>
</file>

<file path=ppt/slides/_rels/slide127.xml.rels><?xml version="1.0" encoding="UTF-8" standalone="yes"?>
<Relationships xmlns="http://schemas.openxmlformats.org/package/2006/relationships"><Relationship Id="rId8" Type="http://schemas.openxmlformats.org/officeDocument/2006/relationships/image" Target="../media/image97.jpeg"/><Relationship Id="rId3" Type="http://schemas.openxmlformats.org/officeDocument/2006/relationships/diagramData" Target="../diagrams/data73.xml"/><Relationship Id="rId7" Type="http://schemas.microsoft.com/office/2007/relationships/diagramDrawing" Target="../diagrams/drawing73.xm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diagramColors" Target="../diagrams/colors73.xml"/><Relationship Id="rId5" Type="http://schemas.openxmlformats.org/officeDocument/2006/relationships/diagramQuickStyle" Target="../diagrams/quickStyle73.xml"/><Relationship Id="rId4" Type="http://schemas.openxmlformats.org/officeDocument/2006/relationships/diagramLayout" Target="../diagrams/layout73.xml"/></Relationships>
</file>

<file path=ppt/slides/_rels/slide128.xml.rels><?xml version="1.0" encoding="UTF-8" standalone="yes"?>
<Relationships xmlns="http://schemas.openxmlformats.org/package/2006/relationships"><Relationship Id="rId3" Type="http://schemas.openxmlformats.org/officeDocument/2006/relationships/diagramLayout" Target="../diagrams/layout74.xml"/><Relationship Id="rId2" Type="http://schemas.openxmlformats.org/officeDocument/2006/relationships/diagramData" Target="../diagrams/data74.xml"/><Relationship Id="rId1" Type="http://schemas.openxmlformats.org/officeDocument/2006/relationships/slideLayout" Target="../slideLayouts/slideLayout2.xml"/><Relationship Id="rId6" Type="http://schemas.microsoft.com/office/2007/relationships/diagramDrawing" Target="../diagrams/drawing74.xml"/><Relationship Id="rId5" Type="http://schemas.openxmlformats.org/officeDocument/2006/relationships/diagramColors" Target="../diagrams/colors74.xml"/><Relationship Id="rId4" Type="http://schemas.openxmlformats.org/officeDocument/2006/relationships/diagramQuickStyle" Target="../diagrams/quickStyle74.xml"/></Relationships>
</file>

<file path=ppt/slides/_rels/slide1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98.jpeg"/></Relationships>
</file>

<file path=ppt/slides/_rels/slide131.xml.rels><?xml version="1.0" encoding="UTF-8" standalone="yes"?>
<Relationships xmlns="http://schemas.openxmlformats.org/package/2006/relationships"><Relationship Id="rId8" Type="http://schemas.openxmlformats.org/officeDocument/2006/relationships/diagramColors" Target="../diagrams/colors75.xml"/><Relationship Id="rId3" Type="http://schemas.openxmlformats.org/officeDocument/2006/relationships/image" Target="../media/image4.png"/><Relationship Id="rId7" Type="http://schemas.openxmlformats.org/officeDocument/2006/relationships/diagramQuickStyle" Target="../diagrams/quickStyle75.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diagramLayout" Target="../diagrams/layout75.xml"/><Relationship Id="rId5" Type="http://schemas.openxmlformats.org/officeDocument/2006/relationships/diagramData" Target="../diagrams/data75.xml"/><Relationship Id="rId4" Type="http://schemas.openxmlformats.org/officeDocument/2006/relationships/image" Target="../media/image6.png"/><Relationship Id="rId9" Type="http://schemas.microsoft.com/office/2007/relationships/diagramDrawing" Target="../diagrams/drawing75.xml"/></Relationships>
</file>

<file path=ppt/slides/_rels/slide1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99.jpeg"/></Relationships>
</file>

<file path=ppt/slides/_rels/slide133.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3" Type="http://schemas.openxmlformats.org/officeDocument/2006/relationships/diagramData" Target="../diagrams/data76.xml"/><Relationship Id="rId7" Type="http://schemas.microsoft.com/office/2007/relationships/diagramDrawing" Target="../diagrams/drawing76.xml"/><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diagramColors" Target="../diagrams/colors76.xml"/><Relationship Id="rId5" Type="http://schemas.openxmlformats.org/officeDocument/2006/relationships/diagramQuickStyle" Target="../diagrams/quickStyle76.xml"/><Relationship Id="rId4" Type="http://schemas.openxmlformats.org/officeDocument/2006/relationships/diagramLayout" Target="../diagrams/layout76.xml"/></Relationships>
</file>

<file path=ppt/slides/_rels/slide135.xml.rels><?xml version="1.0" encoding="UTF-8" standalone="yes"?>
<Relationships xmlns="http://schemas.openxmlformats.org/package/2006/relationships"><Relationship Id="rId3" Type="http://schemas.openxmlformats.org/officeDocument/2006/relationships/diagramData" Target="../diagrams/data77.xml"/><Relationship Id="rId7" Type="http://schemas.microsoft.com/office/2007/relationships/diagramDrawing" Target="../diagrams/drawing77.xml"/><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diagramColors" Target="../diagrams/colors77.xml"/><Relationship Id="rId5" Type="http://schemas.openxmlformats.org/officeDocument/2006/relationships/diagramQuickStyle" Target="../diagrams/quickStyle77.xml"/><Relationship Id="rId4" Type="http://schemas.openxmlformats.org/officeDocument/2006/relationships/diagramLayout" Target="../diagrams/layout77.xml"/></Relationships>
</file>

<file path=ppt/slides/_rels/slide1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8" Type="http://schemas.openxmlformats.org/officeDocument/2006/relationships/diagramColors" Target="../diagrams/colors78.xml"/><Relationship Id="rId3" Type="http://schemas.openxmlformats.org/officeDocument/2006/relationships/image" Target="../media/image4.png"/><Relationship Id="rId7" Type="http://schemas.openxmlformats.org/officeDocument/2006/relationships/diagramQuickStyle" Target="../diagrams/quickStyle78.xml"/><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diagramLayout" Target="../diagrams/layout78.xml"/><Relationship Id="rId5" Type="http://schemas.openxmlformats.org/officeDocument/2006/relationships/diagramData" Target="../diagrams/data78.xml"/><Relationship Id="rId4" Type="http://schemas.openxmlformats.org/officeDocument/2006/relationships/image" Target="../media/image6.png"/><Relationship Id="rId9" Type="http://schemas.microsoft.com/office/2007/relationships/diagramDrawing" Target="../diagrams/drawing78.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40.xml.rels><?xml version="1.0" encoding="UTF-8" standalone="yes"?>
<Relationships xmlns="http://schemas.openxmlformats.org/package/2006/relationships"><Relationship Id="rId8" Type="http://schemas.openxmlformats.org/officeDocument/2006/relationships/diagramColors" Target="../diagrams/colors79.xml"/><Relationship Id="rId3" Type="http://schemas.openxmlformats.org/officeDocument/2006/relationships/image" Target="../media/image4.png"/><Relationship Id="rId7" Type="http://schemas.openxmlformats.org/officeDocument/2006/relationships/diagramQuickStyle" Target="../diagrams/quickStyle79.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diagramLayout" Target="../diagrams/layout79.xml"/><Relationship Id="rId5" Type="http://schemas.openxmlformats.org/officeDocument/2006/relationships/diagramData" Target="../diagrams/data79.xml"/><Relationship Id="rId4" Type="http://schemas.openxmlformats.org/officeDocument/2006/relationships/image" Target="../media/image6.png"/><Relationship Id="rId9" Type="http://schemas.microsoft.com/office/2007/relationships/diagramDrawing" Target="../diagrams/drawing79.xml"/></Relationships>
</file>

<file path=ppt/slides/_rels/slide1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01.jpeg"/></Relationships>
</file>

<file path=ppt/slides/_rels/slide1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144.xml.rels><?xml version="1.0" encoding="UTF-8" standalone="yes"?>
<Relationships xmlns="http://schemas.openxmlformats.org/package/2006/relationships"><Relationship Id="rId3" Type="http://schemas.openxmlformats.org/officeDocument/2006/relationships/diagramData" Target="../diagrams/data80.xml"/><Relationship Id="rId7" Type="http://schemas.microsoft.com/office/2007/relationships/diagramDrawing" Target="../diagrams/drawing80.xm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diagramColors" Target="../diagrams/colors80.xml"/><Relationship Id="rId5" Type="http://schemas.openxmlformats.org/officeDocument/2006/relationships/diagramQuickStyle" Target="../diagrams/quickStyle80.xml"/><Relationship Id="rId4" Type="http://schemas.openxmlformats.org/officeDocument/2006/relationships/diagramLayout" Target="../diagrams/layout80.xml"/></Relationships>
</file>

<file path=ppt/slides/_rels/slide14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8.jpe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107.jpeg"/><Relationship Id="rId5" Type="http://schemas.openxmlformats.org/officeDocument/2006/relationships/image" Target="../media/image106.jpeg"/><Relationship Id="rId4" Type="http://schemas.openxmlformats.org/officeDocument/2006/relationships/image" Target="../media/image2.png"/></Relationships>
</file>

<file path=ppt/slides/_rels/slide1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09.jpeg"/></Relationships>
</file>

<file path=ppt/slides/_rels/slide147.xml.rels><?xml version="1.0" encoding="UTF-8" standalone="yes"?>
<Relationships xmlns="http://schemas.openxmlformats.org/package/2006/relationships"><Relationship Id="rId3" Type="http://schemas.openxmlformats.org/officeDocument/2006/relationships/diagramData" Target="../diagrams/data81.xml"/><Relationship Id="rId7" Type="http://schemas.microsoft.com/office/2007/relationships/diagramDrawing" Target="../diagrams/drawing81.xml"/><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diagramColors" Target="../diagrams/colors81.xml"/><Relationship Id="rId5" Type="http://schemas.openxmlformats.org/officeDocument/2006/relationships/diagramQuickStyle" Target="../diagrams/quickStyle81.xml"/><Relationship Id="rId4" Type="http://schemas.openxmlformats.org/officeDocument/2006/relationships/diagramLayout" Target="../diagrams/layout81.xml"/></Relationships>
</file>

<file path=ppt/slides/_rels/slide1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5.jpeg"/></Relationships>
</file>

<file path=ppt/slides/_rels/slide1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8" Type="http://schemas.openxmlformats.org/officeDocument/2006/relationships/diagramColors" Target="../diagrams/colors82.xml"/><Relationship Id="rId3" Type="http://schemas.openxmlformats.org/officeDocument/2006/relationships/image" Target="../media/image4.png"/><Relationship Id="rId7" Type="http://schemas.openxmlformats.org/officeDocument/2006/relationships/diagramQuickStyle" Target="../diagrams/quickStyle82.xml"/><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diagramLayout" Target="../diagrams/layout82.xml"/><Relationship Id="rId5" Type="http://schemas.openxmlformats.org/officeDocument/2006/relationships/diagramData" Target="../diagrams/data82.xml"/><Relationship Id="rId4" Type="http://schemas.openxmlformats.org/officeDocument/2006/relationships/image" Target="../media/image6.png"/><Relationship Id="rId9" Type="http://schemas.microsoft.com/office/2007/relationships/diagramDrawing" Target="../diagrams/drawing82.xml"/></Relationships>
</file>

<file path=ppt/slides/_rels/slide152.xml.rels><?xml version="1.0" encoding="UTF-8" standalone="yes"?>
<Relationships xmlns="http://schemas.openxmlformats.org/package/2006/relationships"><Relationship Id="rId8" Type="http://schemas.openxmlformats.org/officeDocument/2006/relationships/diagramColors" Target="../diagrams/colors83.xml"/><Relationship Id="rId3" Type="http://schemas.openxmlformats.org/officeDocument/2006/relationships/image" Target="../media/image4.png"/><Relationship Id="rId7" Type="http://schemas.openxmlformats.org/officeDocument/2006/relationships/diagramQuickStyle" Target="../diagrams/quickStyle83.xml"/><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diagramLayout" Target="../diagrams/layout83.xml"/><Relationship Id="rId5" Type="http://schemas.openxmlformats.org/officeDocument/2006/relationships/diagramData" Target="../diagrams/data83.xml"/><Relationship Id="rId4" Type="http://schemas.openxmlformats.org/officeDocument/2006/relationships/image" Target="../media/image6.png"/><Relationship Id="rId9" Type="http://schemas.microsoft.com/office/2007/relationships/diagramDrawing" Target="../diagrams/drawing83.xml"/></Relationships>
</file>

<file path=ppt/slides/_rels/slide1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0.jpeg"/><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72.xml"/><Relationship Id="rId1" Type="http://schemas.openxmlformats.org/officeDocument/2006/relationships/slideLayout" Target="../slideLayouts/slideLayout2.xml"/><Relationship Id="rId5" Type="http://schemas.openxmlformats.org/officeDocument/2006/relationships/image" Target="../media/image113.jpeg"/><Relationship Id="rId4" Type="http://schemas.openxmlformats.org/officeDocument/2006/relationships/image" Target="../media/image112.jpeg"/></Relationships>
</file>

<file path=ppt/slides/_rels/slide155.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3.xml"/><Relationship Id="rId1" Type="http://schemas.openxmlformats.org/officeDocument/2006/relationships/slideLayout" Target="../slideLayouts/slideLayout2.xml"/><Relationship Id="rId5" Type="http://schemas.openxmlformats.org/officeDocument/2006/relationships/image" Target="../media/image115.jpeg"/><Relationship Id="rId4" Type="http://schemas.openxmlformats.org/officeDocument/2006/relationships/image" Target="../media/image2.png"/></Relationships>
</file>

<file path=ppt/slides/_rels/slide1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116.jpeg"/><Relationship Id="rId4" Type="http://schemas.openxmlformats.org/officeDocument/2006/relationships/image" Target="../media/image2.png"/></Relationships>
</file>

<file path=ppt/slides/_rels/slide158.xml.rels><?xml version="1.0" encoding="UTF-8" standalone="yes"?>
<Relationships xmlns="http://schemas.openxmlformats.org/package/2006/relationships"><Relationship Id="rId8" Type="http://schemas.openxmlformats.org/officeDocument/2006/relationships/diagramColors" Target="../diagrams/colors84.xml"/><Relationship Id="rId3" Type="http://schemas.openxmlformats.org/officeDocument/2006/relationships/image" Target="../media/image4.png"/><Relationship Id="rId7" Type="http://schemas.openxmlformats.org/officeDocument/2006/relationships/diagramQuickStyle" Target="../diagrams/quickStyle84.xml"/><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diagramLayout" Target="../diagrams/layout84.xml"/><Relationship Id="rId5" Type="http://schemas.openxmlformats.org/officeDocument/2006/relationships/diagramData" Target="../diagrams/data84.xml"/><Relationship Id="rId4" Type="http://schemas.openxmlformats.org/officeDocument/2006/relationships/image" Target="../media/image6.png"/><Relationship Id="rId9" Type="http://schemas.microsoft.com/office/2007/relationships/diagramDrawing" Target="../diagrams/drawing84.xml"/></Relationships>
</file>

<file path=ppt/slides/_rels/slide159.xml.rels><?xml version="1.0" encoding="UTF-8" standalone="yes"?>
<Relationships xmlns="http://schemas.openxmlformats.org/package/2006/relationships"><Relationship Id="rId8" Type="http://schemas.openxmlformats.org/officeDocument/2006/relationships/diagramColors" Target="../diagrams/colors85.xml"/><Relationship Id="rId3" Type="http://schemas.openxmlformats.org/officeDocument/2006/relationships/image" Target="../media/image4.png"/><Relationship Id="rId7" Type="http://schemas.openxmlformats.org/officeDocument/2006/relationships/diagramQuickStyle" Target="../diagrams/quickStyle85.xml"/><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diagramLayout" Target="../diagrams/layout85.xml"/><Relationship Id="rId5" Type="http://schemas.openxmlformats.org/officeDocument/2006/relationships/diagramData" Target="../diagrams/data85.xml"/><Relationship Id="rId4" Type="http://schemas.openxmlformats.org/officeDocument/2006/relationships/image" Target="../media/image6.png"/><Relationship Id="rId9" Type="http://schemas.microsoft.com/office/2007/relationships/diagramDrawing" Target="../diagrams/drawing85.xml"/></Relationships>
</file>

<file path=ppt/slides/_rels/slide16.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6.png"/><Relationship Id="rId7" Type="http://schemas.openxmlformats.org/officeDocument/2006/relationships/diagramColors" Target="../diagrams/colors13.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160.xml.rels><?xml version="1.0" encoding="UTF-8" standalone="yes"?>
<Relationships xmlns="http://schemas.openxmlformats.org/package/2006/relationships"><Relationship Id="rId8" Type="http://schemas.openxmlformats.org/officeDocument/2006/relationships/diagramColors" Target="../diagrams/colors86.xml"/><Relationship Id="rId3" Type="http://schemas.openxmlformats.org/officeDocument/2006/relationships/image" Target="../media/image4.png"/><Relationship Id="rId7" Type="http://schemas.openxmlformats.org/officeDocument/2006/relationships/diagramQuickStyle" Target="../diagrams/quickStyle86.xml"/><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diagramLayout" Target="../diagrams/layout86.xml"/><Relationship Id="rId5" Type="http://schemas.openxmlformats.org/officeDocument/2006/relationships/diagramData" Target="../diagrams/data86.xml"/><Relationship Id="rId4" Type="http://schemas.openxmlformats.org/officeDocument/2006/relationships/image" Target="../media/image6.png"/><Relationship Id="rId9" Type="http://schemas.microsoft.com/office/2007/relationships/diagramDrawing" Target="../diagrams/drawing86.xml"/></Relationships>
</file>

<file path=ppt/slides/_rels/slide1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117.jpeg"/><Relationship Id="rId4" Type="http://schemas.openxmlformats.org/officeDocument/2006/relationships/image" Target="../media/image2.png"/></Relationships>
</file>

<file path=ppt/slides/_rels/slide162.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8" Type="http://schemas.openxmlformats.org/officeDocument/2006/relationships/diagramColors" Target="../diagrams/colors87.xml"/><Relationship Id="rId3" Type="http://schemas.openxmlformats.org/officeDocument/2006/relationships/image" Target="../media/image4.png"/><Relationship Id="rId7" Type="http://schemas.openxmlformats.org/officeDocument/2006/relationships/diagramQuickStyle" Target="../diagrams/quickStyle87.xml"/><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diagramLayout" Target="../diagrams/layout87.xml"/><Relationship Id="rId5" Type="http://schemas.openxmlformats.org/officeDocument/2006/relationships/diagramData" Target="../diagrams/data87.xml"/><Relationship Id="rId4" Type="http://schemas.openxmlformats.org/officeDocument/2006/relationships/image" Target="../media/image6.png"/><Relationship Id="rId9" Type="http://schemas.microsoft.com/office/2007/relationships/diagramDrawing" Target="../diagrams/drawing87.xml"/></Relationships>
</file>

<file path=ppt/slides/_rels/slide165.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121.jpeg"/><Relationship Id="rId4" Type="http://schemas.openxmlformats.org/officeDocument/2006/relationships/image" Target="../media/image2.png"/></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8" Type="http://schemas.openxmlformats.org/officeDocument/2006/relationships/diagramColors" Target="../diagrams/colors88.xml"/><Relationship Id="rId3" Type="http://schemas.openxmlformats.org/officeDocument/2006/relationships/image" Target="../media/image4.png"/><Relationship Id="rId7" Type="http://schemas.openxmlformats.org/officeDocument/2006/relationships/diagramQuickStyle" Target="../diagrams/quickStyle88.xml"/><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diagramLayout" Target="../diagrams/layout88.xml"/><Relationship Id="rId5" Type="http://schemas.openxmlformats.org/officeDocument/2006/relationships/diagramData" Target="../diagrams/data88.xml"/><Relationship Id="rId4" Type="http://schemas.openxmlformats.org/officeDocument/2006/relationships/image" Target="../media/image6.png"/><Relationship Id="rId9" Type="http://schemas.microsoft.com/office/2007/relationships/diagramDrawing" Target="../diagrams/drawing88.xml"/></Relationships>
</file>

<file path=ppt/slides/_rels/slide169.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6.png"/><Relationship Id="rId7" Type="http://schemas.openxmlformats.org/officeDocument/2006/relationships/diagramColors" Target="../diagrams/colors14.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170.xml.rels><?xml version="1.0" encoding="UTF-8" standalone="yes"?>
<Relationships xmlns="http://schemas.openxmlformats.org/package/2006/relationships"><Relationship Id="rId8" Type="http://schemas.openxmlformats.org/officeDocument/2006/relationships/diagramColors" Target="../diagrams/colors89.xml"/><Relationship Id="rId3" Type="http://schemas.openxmlformats.org/officeDocument/2006/relationships/image" Target="../media/image4.png"/><Relationship Id="rId7" Type="http://schemas.openxmlformats.org/officeDocument/2006/relationships/diagramQuickStyle" Target="../diagrams/quickStyle89.xml"/><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diagramLayout" Target="../diagrams/layout89.xml"/><Relationship Id="rId5" Type="http://schemas.openxmlformats.org/officeDocument/2006/relationships/diagramData" Target="../diagrams/data89.xml"/><Relationship Id="rId4" Type="http://schemas.openxmlformats.org/officeDocument/2006/relationships/image" Target="../media/image6.png"/><Relationship Id="rId9" Type="http://schemas.microsoft.com/office/2007/relationships/diagramDrawing" Target="../diagrams/drawing89.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8.xml"/><Relationship Id="rId1" Type="http://schemas.openxmlformats.org/officeDocument/2006/relationships/slideLayout" Target="../slideLayouts/slideLayout2.xml"/><Relationship Id="rId5" Type="http://schemas.openxmlformats.org/officeDocument/2006/relationships/image" Target="../media/image123.jpeg"/><Relationship Id="rId4" Type="http://schemas.openxmlformats.org/officeDocument/2006/relationships/image" Target="../media/image2.png"/></Relationships>
</file>

<file path=ppt/slides/_rels/slide173.xml.rels><?xml version="1.0" encoding="UTF-8" standalone="yes"?>
<Relationships xmlns="http://schemas.openxmlformats.org/package/2006/relationships"><Relationship Id="rId8" Type="http://schemas.openxmlformats.org/officeDocument/2006/relationships/diagramColors" Target="../diagrams/colors90.xml"/><Relationship Id="rId3" Type="http://schemas.openxmlformats.org/officeDocument/2006/relationships/image" Target="../media/image4.png"/><Relationship Id="rId7" Type="http://schemas.openxmlformats.org/officeDocument/2006/relationships/diagramQuickStyle" Target="../diagrams/quickStyle90.xml"/><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diagramLayout" Target="../diagrams/layout90.xml"/><Relationship Id="rId5" Type="http://schemas.openxmlformats.org/officeDocument/2006/relationships/diagramData" Target="../diagrams/data90.xml"/><Relationship Id="rId4" Type="http://schemas.openxmlformats.org/officeDocument/2006/relationships/image" Target="../media/image6.png"/><Relationship Id="rId9" Type="http://schemas.microsoft.com/office/2007/relationships/diagramDrawing" Target="../diagrams/drawing90.xml"/></Relationships>
</file>

<file path=ppt/slides/_rels/slide174.xml.rels><?xml version="1.0" encoding="UTF-8" standalone="yes"?>
<Relationships xmlns="http://schemas.openxmlformats.org/package/2006/relationships"><Relationship Id="rId3" Type="http://schemas.openxmlformats.org/officeDocument/2006/relationships/diagramData" Target="../diagrams/data91.xml"/><Relationship Id="rId7" Type="http://schemas.microsoft.com/office/2007/relationships/diagramDrawing" Target="../diagrams/drawing91.xml"/><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diagramColors" Target="../diagrams/colors91.xml"/><Relationship Id="rId5" Type="http://schemas.openxmlformats.org/officeDocument/2006/relationships/diagramQuickStyle" Target="../diagrams/quickStyle91.xml"/><Relationship Id="rId4" Type="http://schemas.openxmlformats.org/officeDocument/2006/relationships/diagramLayout" Target="../diagrams/layout91.xml"/></Relationships>
</file>

<file path=ppt/slides/_rels/slide1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4.jpeg"/><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1.xml"/><Relationship Id="rId1" Type="http://schemas.openxmlformats.org/officeDocument/2006/relationships/slideLayout" Target="../slideLayouts/slideLayout4.xml"/><Relationship Id="rId6" Type="http://schemas.openxmlformats.org/officeDocument/2006/relationships/image" Target="../media/image125.jpeg"/><Relationship Id="rId5" Type="http://schemas.openxmlformats.org/officeDocument/2006/relationships/image" Target="../media/image3.png"/><Relationship Id="rId4" Type="http://schemas.openxmlformats.org/officeDocument/2006/relationships/image" Target="../media/image2.png"/></Relationships>
</file>

<file path=ppt/slides/_rels/slide177.xml.rels><?xml version="1.0" encoding="UTF-8" standalone="yes"?>
<Relationships xmlns="http://schemas.openxmlformats.org/package/2006/relationships"><Relationship Id="rId3" Type="http://schemas.openxmlformats.org/officeDocument/2006/relationships/diagramLayout" Target="../diagrams/layout92.xml"/><Relationship Id="rId2" Type="http://schemas.openxmlformats.org/officeDocument/2006/relationships/diagramData" Target="../diagrams/data92.xml"/><Relationship Id="rId1" Type="http://schemas.openxmlformats.org/officeDocument/2006/relationships/slideLayout" Target="../slideLayouts/slideLayout4.xml"/><Relationship Id="rId6" Type="http://schemas.microsoft.com/office/2007/relationships/diagramDrawing" Target="../diagrams/drawing92.xml"/><Relationship Id="rId5" Type="http://schemas.openxmlformats.org/officeDocument/2006/relationships/diagramColors" Target="../diagrams/colors92.xml"/><Relationship Id="rId4" Type="http://schemas.openxmlformats.org/officeDocument/2006/relationships/diagramQuickStyle" Target="../diagrams/quickStyle9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2.xml"/><Relationship Id="rId1" Type="http://schemas.openxmlformats.org/officeDocument/2006/relationships/slideLayout" Target="../slideLayouts/slideLayout2.xml"/><Relationship Id="rId5" Type="http://schemas.openxmlformats.org/officeDocument/2006/relationships/image" Target="../media/image126.jpe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80.xml.rels><?xml version="1.0" encoding="UTF-8" standalone="yes"?>
<Relationships xmlns="http://schemas.openxmlformats.org/package/2006/relationships"><Relationship Id="rId3" Type="http://schemas.openxmlformats.org/officeDocument/2006/relationships/diagramData" Target="../diagrams/data93.xml"/><Relationship Id="rId7" Type="http://schemas.microsoft.com/office/2007/relationships/diagramDrawing" Target="../diagrams/drawing93.xml"/><Relationship Id="rId2" Type="http://schemas.openxmlformats.org/officeDocument/2006/relationships/notesSlide" Target="../notesSlides/notesSlide93.xml"/><Relationship Id="rId1" Type="http://schemas.openxmlformats.org/officeDocument/2006/relationships/slideLayout" Target="../slideLayouts/slideLayout2.xml"/><Relationship Id="rId6" Type="http://schemas.openxmlformats.org/officeDocument/2006/relationships/diagramColors" Target="../diagrams/colors93.xml"/><Relationship Id="rId5" Type="http://schemas.openxmlformats.org/officeDocument/2006/relationships/diagramQuickStyle" Target="../diagrams/quickStyle93.xml"/><Relationship Id="rId4" Type="http://schemas.openxmlformats.org/officeDocument/2006/relationships/diagramLayout" Target="../diagrams/layout93.xml"/></Relationships>
</file>

<file path=ppt/slides/_rels/slide1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27.jpeg"/></Relationships>
</file>

<file path=ppt/slides/_rels/slide182.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29.wmf"/></Relationships>
</file>

<file path=ppt/slides/_rels/slide1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image" Target="../media/image131.svg"/><Relationship Id="rId5" Type="http://schemas.openxmlformats.org/officeDocument/2006/relationships/image" Target="../media/image130.png"/><Relationship Id="rId4" Type="http://schemas.openxmlformats.org/officeDocument/2006/relationships/image" Target="../media/image2.png"/></Relationships>
</file>

<file path=ppt/slides/_rels/slide18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8.xml"/><Relationship Id="rId1" Type="http://schemas.openxmlformats.org/officeDocument/2006/relationships/slideLayout" Target="../slideLayouts/slideLayout4.xml"/><Relationship Id="rId6" Type="http://schemas.openxmlformats.org/officeDocument/2006/relationships/image" Target="../media/image132.jpeg"/><Relationship Id="rId5" Type="http://schemas.openxmlformats.org/officeDocument/2006/relationships/image" Target="../media/image3.png"/><Relationship Id="rId4" Type="http://schemas.openxmlformats.org/officeDocument/2006/relationships/image" Target="../media/image2.png"/></Relationships>
</file>

<file path=ppt/slides/_rels/slide1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133.jpeg"/><Relationship Id="rId4" Type="http://schemas.openxmlformats.org/officeDocument/2006/relationships/image" Target="../media/image2.png"/></Relationships>
</file>

<file path=ppt/slides/_rels/slide188.xml.rels><?xml version="1.0" encoding="UTF-8" standalone="yes"?>
<Relationships xmlns="http://schemas.openxmlformats.org/package/2006/relationships"><Relationship Id="rId8" Type="http://schemas.openxmlformats.org/officeDocument/2006/relationships/diagramLayout" Target="../diagrams/layout94.xml"/><Relationship Id="rId3" Type="http://schemas.openxmlformats.org/officeDocument/2006/relationships/image" Target="../media/image4.png"/><Relationship Id="rId7" Type="http://schemas.openxmlformats.org/officeDocument/2006/relationships/diagramData" Target="../diagrams/data94.xml"/><Relationship Id="rId2" Type="http://schemas.openxmlformats.org/officeDocument/2006/relationships/notesSlide" Target="../notesSlides/notesSlide100.xml"/><Relationship Id="rId1" Type="http://schemas.openxmlformats.org/officeDocument/2006/relationships/slideLayout" Target="../slideLayouts/slideLayout4.xml"/><Relationship Id="rId6" Type="http://schemas.openxmlformats.org/officeDocument/2006/relationships/image" Target="../media/image6.png"/><Relationship Id="rId11" Type="http://schemas.microsoft.com/office/2007/relationships/diagramDrawing" Target="../diagrams/drawing94.xml"/><Relationship Id="rId5" Type="http://schemas.openxmlformats.org/officeDocument/2006/relationships/image" Target="../media/image3.png"/><Relationship Id="rId10" Type="http://schemas.openxmlformats.org/officeDocument/2006/relationships/diagramColors" Target="../diagrams/colors94.xml"/><Relationship Id="rId4" Type="http://schemas.openxmlformats.org/officeDocument/2006/relationships/image" Target="../media/image2.png"/><Relationship Id="rId9" Type="http://schemas.openxmlformats.org/officeDocument/2006/relationships/diagramQuickStyle" Target="../diagrams/quickStyle94.xml"/></Relationships>
</file>

<file path=ppt/slides/_rels/slide189.xml.rels><?xml version="1.0" encoding="UTF-8" standalone="yes"?>
<Relationships xmlns="http://schemas.openxmlformats.org/package/2006/relationships"><Relationship Id="rId3" Type="http://schemas.openxmlformats.org/officeDocument/2006/relationships/diagramData" Target="../diagrams/data95.xml"/><Relationship Id="rId7" Type="http://schemas.microsoft.com/office/2007/relationships/diagramDrawing" Target="../diagrams/drawing95.xml"/><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diagramColors" Target="../diagrams/colors95.xml"/><Relationship Id="rId5" Type="http://schemas.openxmlformats.org/officeDocument/2006/relationships/diagramQuickStyle" Target="../diagrams/quickStyle95.xml"/><Relationship Id="rId4" Type="http://schemas.openxmlformats.org/officeDocument/2006/relationships/diagramLayout" Target="../diagrams/layout95.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9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2.xml"/><Relationship Id="rId1" Type="http://schemas.openxmlformats.org/officeDocument/2006/relationships/slideLayout" Target="../slideLayouts/slideLayout2.xml"/><Relationship Id="rId6" Type="http://schemas.openxmlformats.org/officeDocument/2006/relationships/image" Target="../media/image139.svg"/><Relationship Id="rId5" Type="http://schemas.openxmlformats.org/officeDocument/2006/relationships/image" Target="../media/image138.png"/><Relationship Id="rId4" Type="http://schemas.openxmlformats.org/officeDocument/2006/relationships/image" Target="../media/image2.png"/></Relationships>
</file>

<file path=ppt/slides/_rels/slide191.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image" Target="../media/image141.wmf"/><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png"/><Relationship Id="rId7" Type="http://schemas.openxmlformats.org/officeDocument/2006/relationships/diagramQuickStyle" Target="../diagrams/quickStyle1.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5.jpeg"/><Relationship Id="rId9" Type="http://schemas.microsoft.com/office/2007/relationships/diagramDrawing" Target="../diagrams/drawing1.xml"/></Relationships>
</file>

<file path=ppt/slides/_rels/slide20.xml.rels><?xml version="1.0" encoding="UTF-8" standalone="yes"?>
<Relationships xmlns="http://schemas.openxmlformats.org/package/2006/relationships"><Relationship Id="rId8" Type="http://schemas.microsoft.com/office/2007/relationships/diagramDrawing" Target="../diagrams/drawing17.xml"/><Relationship Id="rId3" Type="http://schemas.openxmlformats.org/officeDocument/2006/relationships/image" Target="../media/image6.png"/><Relationship Id="rId7" Type="http://schemas.openxmlformats.org/officeDocument/2006/relationships/diagramColors" Target="../diagrams/colors17.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17.xml"/><Relationship Id="rId5" Type="http://schemas.openxmlformats.org/officeDocument/2006/relationships/diagramLayout" Target="../diagrams/layout17.xml"/><Relationship Id="rId4" Type="http://schemas.openxmlformats.org/officeDocument/2006/relationships/diagramData" Target="../diagrams/data17.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2" Type="http://schemas.openxmlformats.org/officeDocument/2006/relationships/image" Target="../media/image146.emf"/><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microsoft.com/office/2007/relationships/diagramDrawing" Target="../diagrams/drawing20.xml"/><Relationship Id="rId3" Type="http://schemas.openxmlformats.org/officeDocument/2006/relationships/image" Target="../media/image6.png"/><Relationship Id="rId7" Type="http://schemas.openxmlformats.org/officeDocument/2006/relationships/diagramColors" Target="../diagrams/colors20.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20.xml"/><Relationship Id="rId5" Type="http://schemas.openxmlformats.org/officeDocument/2006/relationships/diagramLayout" Target="../diagrams/layout20.xml"/><Relationship Id="rId4" Type="http://schemas.openxmlformats.org/officeDocument/2006/relationships/diagramData" Target="../diagrams/data20.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2" Type="http://schemas.openxmlformats.org/officeDocument/2006/relationships/image" Target="../media/image147.emf"/><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2" Type="http://schemas.openxmlformats.org/officeDocument/2006/relationships/image" Target="../media/image148.emf"/><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microsoft.com/office/2007/relationships/diagramDrawing" Target="../diagrams/drawing21.xml"/><Relationship Id="rId3" Type="http://schemas.openxmlformats.org/officeDocument/2006/relationships/image" Target="../media/image6.png"/><Relationship Id="rId7" Type="http://schemas.openxmlformats.org/officeDocument/2006/relationships/diagramColors" Target="../diagrams/colors21.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s>
</file>

<file path=ppt/slides/_rels/slide290.xml.rels><?xml version="1.0" encoding="UTF-8" standalone="yes"?>
<Relationships xmlns="http://schemas.openxmlformats.org/package/2006/relationships"><Relationship Id="rId2" Type="http://schemas.openxmlformats.org/officeDocument/2006/relationships/image" Target="../media/image149.emf"/><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2" Type="http://schemas.openxmlformats.org/officeDocument/2006/relationships/hyperlink" Target="mailto:editor@imediaconnection.com" TargetMode="External"/><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png"/><Relationship Id="rId7" Type="http://schemas.openxmlformats.org/officeDocument/2006/relationships/diagramQuickStyle" Target="../diagrams/quickStyle2.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3.png"/><Relationship Id="rId9" Type="http://schemas.microsoft.com/office/2007/relationships/diagramDrawing" Target="../diagrams/drawing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image" Target="../media/image6.png"/><Relationship Id="rId7" Type="http://schemas.openxmlformats.org/officeDocument/2006/relationships/diagramColors" Target="../diagrams/colors22.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microsoft.com/office/2007/relationships/diagramDrawing" Target="../diagrams/drawing23.xml"/><Relationship Id="rId3" Type="http://schemas.openxmlformats.org/officeDocument/2006/relationships/image" Target="../media/image6.png"/><Relationship Id="rId7" Type="http://schemas.openxmlformats.org/officeDocument/2006/relationships/diagramColors" Target="../diagrams/colors23.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3.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microsoft.com/office/2007/relationships/diagramDrawing" Target="../diagrams/drawing24.xml"/><Relationship Id="rId3" Type="http://schemas.openxmlformats.org/officeDocument/2006/relationships/image" Target="../media/image6.png"/><Relationship Id="rId7" Type="http://schemas.openxmlformats.org/officeDocument/2006/relationships/diagramColors" Target="../diagrams/colors24.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24.xml"/><Relationship Id="rId5" Type="http://schemas.openxmlformats.org/officeDocument/2006/relationships/diagramLayout" Target="../diagrams/layout24.xml"/><Relationship Id="rId4" Type="http://schemas.openxmlformats.org/officeDocument/2006/relationships/diagramData" Target="../diagrams/data24.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40.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microsoft.com/office/2007/relationships/diagramDrawing" Target="../diagrams/drawing25.xml"/><Relationship Id="rId3" Type="http://schemas.openxmlformats.org/officeDocument/2006/relationships/image" Target="../media/image6.png"/><Relationship Id="rId7" Type="http://schemas.openxmlformats.org/officeDocument/2006/relationships/diagramColors" Target="../diagrams/colors25.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25.xml"/><Relationship Id="rId5" Type="http://schemas.openxmlformats.org/officeDocument/2006/relationships/diagramLayout" Target="../diagrams/layout25.xml"/><Relationship Id="rId4" Type="http://schemas.openxmlformats.org/officeDocument/2006/relationships/diagramData" Target="../diagrams/data25.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microsoft.com/office/2007/relationships/diagramDrawing" Target="../diagrams/drawing26.xml"/><Relationship Id="rId3" Type="http://schemas.openxmlformats.org/officeDocument/2006/relationships/image" Target="../media/image6.png"/><Relationship Id="rId7" Type="http://schemas.openxmlformats.org/officeDocument/2006/relationships/diagramColors" Target="../diagrams/colors26.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26.xml"/><Relationship Id="rId5" Type="http://schemas.openxmlformats.org/officeDocument/2006/relationships/diagramLayout" Target="../diagrams/layout26.xml"/><Relationship Id="rId4" Type="http://schemas.openxmlformats.org/officeDocument/2006/relationships/diagramData" Target="../diagrams/data26.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microsoft.com/office/2007/relationships/diagramDrawing" Target="../diagrams/drawing27.xml"/><Relationship Id="rId3" Type="http://schemas.openxmlformats.org/officeDocument/2006/relationships/image" Target="../media/image6.png"/><Relationship Id="rId7" Type="http://schemas.openxmlformats.org/officeDocument/2006/relationships/diagramColors" Target="../diagrams/colors27.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27.xml"/><Relationship Id="rId5" Type="http://schemas.openxmlformats.org/officeDocument/2006/relationships/diagramLayout" Target="../diagrams/layout27.xml"/><Relationship Id="rId4" Type="http://schemas.openxmlformats.org/officeDocument/2006/relationships/diagramData" Target="../diagrams/data27.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0.xml.rels><?xml version="1.0" encoding="UTF-8" standalone="yes"?>
<Relationships xmlns="http://schemas.openxmlformats.org/package/2006/relationships"><Relationship Id="rId8" Type="http://schemas.microsoft.com/office/2007/relationships/diagramDrawing" Target="../diagrams/drawing28.xml"/><Relationship Id="rId3" Type="http://schemas.openxmlformats.org/officeDocument/2006/relationships/image" Target="../media/image6.png"/><Relationship Id="rId7" Type="http://schemas.openxmlformats.org/officeDocument/2006/relationships/diagramColors" Target="../diagrams/colors28.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28.xml"/><Relationship Id="rId5" Type="http://schemas.openxmlformats.org/officeDocument/2006/relationships/diagramLayout" Target="../diagrams/layout28.xml"/><Relationship Id="rId4" Type="http://schemas.openxmlformats.org/officeDocument/2006/relationships/diagramData" Target="../diagrams/data28.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2.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2.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1.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2.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microsoft.com/office/2007/relationships/diagramDrawing" Target="../diagrams/drawing30.xml"/><Relationship Id="rId3" Type="http://schemas.openxmlformats.org/officeDocument/2006/relationships/image" Target="../media/image6.png"/><Relationship Id="rId7" Type="http://schemas.openxmlformats.org/officeDocument/2006/relationships/diagramColors" Target="../diagrams/colors30.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30.xml"/><Relationship Id="rId5" Type="http://schemas.openxmlformats.org/officeDocument/2006/relationships/diagramLayout" Target="../diagrams/layout30.xml"/><Relationship Id="rId4" Type="http://schemas.openxmlformats.org/officeDocument/2006/relationships/diagramData" Target="../diagrams/data30.xml"/></Relationships>
</file>

<file path=ppt/slides/_rels/slide45.xml.rels><?xml version="1.0" encoding="UTF-8" standalone="yes"?>
<Relationships xmlns="http://schemas.openxmlformats.org/package/2006/relationships"><Relationship Id="rId8" Type="http://schemas.microsoft.com/office/2007/relationships/diagramDrawing" Target="../diagrams/drawing31.xml"/><Relationship Id="rId3" Type="http://schemas.openxmlformats.org/officeDocument/2006/relationships/image" Target="../media/image6.png"/><Relationship Id="rId7" Type="http://schemas.openxmlformats.org/officeDocument/2006/relationships/diagramColors" Target="../diagrams/colors31.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31.xml"/><Relationship Id="rId5" Type="http://schemas.openxmlformats.org/officeDocument/2006/relationships/diagramLayout" Target="../diagrams/layout31.xml"/><Relationship Id="rId4" Type="http://schemas.openxmlformats.org/officeDocument/2006/relationships/diagramData" Target="../diagrams/data31.xml"/></Relationships>
</file>

<file path=ppt/slides/_rels/slide46.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2.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2.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6.png"/><Relationship Id="rId7" Type="http://schemas.openxmlformats.org/officeDocument/2006/relationships/diagramColors" Target="../diagrams/colors4.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50.xml.rels><?xml version="1.0" encoding="UTF-8" standalone="yes"?>
<Relationships xmlns="http://schemas.openxmlformats.org/package/2006/relationships"><Relationship Id="rId8" Type="http://schemas.openxmlformats.org/officeDocument/2006/relationships/diagramColors" Target="../diagrams/colors34.xml"/><Relationship Id="rId3" Type="http://schemas.openxmlformats.org/officeDocument/2006/relationships/image" Target="../media/image6.png"/><Relationship Id="rId7" Type="http://schemas.openxmlformats.org/officeDocument/2006/relationships/diagramQuickStyle" Target="../diagrams/quickStyle34.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Layout" Target="../diagrams/layout34.xml"/><Relationship Id="rId5" Type="http://schemas.openxmlformats.org/officeDocument/2006/relationships/diagramData" Target="../diagrams/data34.xml"/><Relationship Id="rId4" Type="http://schemas.openxmlformats.org/officeDocument/2006/relationships/image" Target="../media/image48.png"/><Relationship Id="rId9" Type="http://schemas.microsoft.com/office/2007/relationships/diagramDrawing" Target="../diagrams/drawing34.xml"/></Relationships>
</file>

<file path=ppt/slides/_rels/slide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35.xml"/><Relationship Id="rId2" Type="http://schemas.openxmlformats.org/officeDocument/2006/relationships/diagramData" Target="../diagrams/data35.xml"/><Relationship Id="rId1" Type="http://schemas.openxmlformats.org/officeDocument/2006/relationships/slideLayout" Target="../slideLayouts/slideLayout2.xml"/><Relationship Id="rId6" Type="http://schemas.microsoft.com/office/2007/relationships/diagramDrawing" Target="../diagrams/drawing35.xml"/><Relationship Id="rId5" Type="http://schemas.openxmlformats.org/officeDocument/2006/relationships/diagramColors" Target="../diagrams/colors35.xml"/><Relationship Id="rId4" Type="http://schemas.openxmlformats.org/officeDocument/2006/relationships/diagramQuickStyle" Target="../diagrams/quickStyle35.xml"/></Relationships>
</file>

<file path=ppt/slides/_rels/slide53.xml.rels><?xml version="1.0" encoding="UTF-8" standalone="yes"?>
<Relationships xmlns="http://schemas.openxmlformats.org/package/2006/relationships"><Relationship Id="rId8" Type="http://schemas.microsoft.com/office/2007/relationships/diagramDrawing" Target="../diagrams/drawing36.xml"/><Relationship Id="rId3" Type="http://schemas.openxmlformats.org/officeDocument/2006/relationships/image" Target="../media/image6.png"/><Relationship Id="rId7" Type="http://schemas.openxmlformats.org/officeDocument/2006/relationships/diagramColors" Target="../diagrams/colors36.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36.xml"/><Relationship Id="rId5" Type="http://schemas.openxmlformats.org/officeDocument/2006/relationships/diagramLayout" Target="../diagrams/layout36.xml"/><Relationship Id="rId4" Type="http://schemas.openxmlformats.org/officeDocument/2006/relationships/diagramData" Target="../diagrams/data36.xml"/></Relationships>
</file>

<file path=ppt/slides/_rels/slide5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37.xml"/><Relationship Id="rId2" Type="http://schemas.openxmlformats.org/officeDocument/2006/relationships/diagramData" Target="../diagrams/data37.xml"/><Relationship Id="rId1" Type="http://schemas.openxmlformats.org/officeDocument/2006/relationships/slideLayout" Target="../slideLayouts/slideLayout2.xml"/><Relationship Id="rId6" Type="http://schemas.microsoft.com/office/2007/relationships/diagramDrawing" Target="../diagrams/drawing37.xml"/><Relationship Id="rId5" Type="http://schemas.openxmlformats.org/officeDocument/2006/relationships/diagramColors" Target="../diagrams/colors37.xml"/><Relationship Id="rId4" Type="http://schemas.openxmlformats.org/officeDocument/2006/relationships/diagramQuickStyle" Target="../diagrams/quickStyle37.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38.xml"/><Relationship Id="rId2" Type="http://schemas.openxmlformats.org/officeDocument/2006/relationships/diagramData" Target="../diagrams/data38.xml"/><Relationship Id="rId1" Type="http://schemas.openxmlformats.org/officeDocument/2006/relationships/slideLayout" Target="../slideLayouts/slideLayout2.xml"/><Relationship Id="rId6" Type="http://schemas.microsoft.com/office/2007/relationships/diagramDrawing" Target="../diagrams/drawing38.xml"/><Relationship Id="rId5" Type="http://schemas.openxmlformats.org/officeDocument/2006/relationships/diagramColors" Target="../diagrams/colors38.xml"/><Relationship Id="rId4" Type="http://schemas.openxmlformats.org/officeDocument/2006/relationships/diagramQuickStyle" Target="../diagrams/quickStyle38.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39.xml"/><Relationship Id="rId2" Type="http://schemas.openxmlformats.org/officeDocument/2006/relationships/diagramData" Target="../diagrams/data39.xml"/><Relationship Id="rId1" Type="http://schemas.openxmlformats.org/officeDocument/2006/relationships/slideLayout" Target="../slideLayouts/slideLayout2.xml"/><Relationship Id="rId6" Type="http://schemas.microsoft.com/office/2007/relationships/diagramDrawing" Target="../diagrams/drawing39.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6.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6.png"/><Relationship Id="rId7" Type="http://schemas.openxmlformats.org/officeDocument/2006/relationships/diagramColors" Target="../diagrams/colors5.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8" Type="http://schemas.microsoft.com/office/2007/relationships/diagramDrawing" Target="../diagrams/drawing40.xml"/><Relationship Id="rId3" Type="http://schemas.openxmlformats.org/officeDocument/2006/relationships/image" Target="../media/image6.png"/><Relationship Id="rId7" Type="http://schemas.openxmlformats.org/officeDocument/2006/relationships/diagramColors" Target="../diagrams/colors40.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40.xml"/><Relationship Id="rId5" Type="http://schemas.openxmlformats.org/officeDocument/2006/relationships/diagramLayout" Target="../diagrams/layout40.xml"/><Relationship Id="rId4" Type="http://schemas.openxmlformats.org/officeDocument/2006/relationships/diagramData" Target="../diagrams/data40.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41.xml"/><Relationship Id="rId7" Type="http://schemas.microsoft.com/office/2007/relationships/diagramDrawing" Target="../diagrams/drawing4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1.xml"/><Relationship Id="rId5" Type="http://schemas.openxmlformats.org/officeDocument/2006/relationships/diagramQuickStyle" Target="../diagrams/quickStyle41.xml"/><Relationship Id="rId4" Type="http://schemas.openxmlformats.org/officeDocument/2006/relationships/diagramLayout" Target="../diagrams/layout41.xml"/></Relationships>
</file>

<file path=ppt/slides/_rels/slide64.xml.rels><?xml version="1.0" encoding="UTF-8" standalone="yes"?>
<Relationships xmlns="http://schemas.openxmlformats.org/package/2006/relationships"><Relationship Id="rId8" Type="http://schemas.openxmlformats.org/officeDocument/2006/relationships/diagramColors" Target="../diagrams/colors42.xml"/><Relationship Id="rId3" Type="http://schemas.openxmlformats.org/officeDocument/2006/relationships/image" Target="../media/image4.png"/><Relationship Id="rId7" Type="http://schemas.openxmlformats.org/officeDocument/2006/relationships/diagramQuickStyle" Target="../diagrams/quickStyle4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Layout" Target="../diagrams/layout42.xml"/><Relationship Id="rId5" Type="http://schemas.openxmlformats.org/officeDocument/2006/relationships/diagramData" Target="../diagrams/data42.xml"/><Relationship Id="rId4" Type="http://schemas.openxmlformats.org/officeDocument/2006/relationships/image" Target="../media/image6.png"/><Relationship Id="rId9" Type="http://schemas.microsoft.com/office/2007/relationships/diagramDrawing" Target="../diagrams/drawing42.xml"/></Relationships>
</file>

<file path=ppt/slides/_rels/slide65.xml.rels><?xml version="1.0" encoding="UTF-8" standalone="yes"?>
<Relationships xmlns="http://schemas.openxmlformats.org/package/2006/relationships"><Relationship Id="rId3" Type="http://schemas.openxmlformats.org/officeDocument/2006/relationships/diagramData" Target="../diagrams/data43.xml"/><Relationship Id="rId7" Type="http://schemas.microsoft.com/office/2007/relationships/diagramDrawing" Target="../diagrams/drawing4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43.xml"/><Relationship Id="rId5" Type="http://schemas.openxmlformats.org/officeDocument/2006/relationships/diagramQuickStyle" Target="../diagrams/quickStyle43.xml"/><Relationship Id="rId4" Type="http://schemas.openxmlformats.org/officeDocument/2006/relationships/diagramLayout" Target="../diagrams/layout43.xml"/></Relationships>
</file>

<file path=ppt/slides/_rels/slide66.xml.rels><?xml version="1.0" encoding="UTF-8" standalone="yes"?>
<Relationships xmlns="http://schemas.openxmlformats.org/package/2006/relationships"><Relationship Id="rId8" Type="http://schemas.openxmlformats.org/officeDocument/2006/relationships/diagramColors" Target="../diagrams/colors44.xml"/><Relationship Id="rId3" Type="http://schemas.openxmlformats.org/officeDocument/2006/relationships/image" Target="../media/image4.png"/><Relationship Id="rId7" Type="http://schemas.openxmlformats.org/officeDocument/2006/relationships/diagramQuickStyle" Target="../diagrams/quickStyle4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Layout" Target="../diagrams/layout44.xml"/><Relationship Id="rId5" Type="http://schemas.openxmlformats.org/officeDocument/2006/relationships/diagramData" Target="../diagrams/data44.xml"/><Relationship Id="rId4" Type="http://schemas.openxmlformats.org/officeDocument/2006/relationships/image" Target="../media/image6.png"/><Relationship Id="rId9" Type="http://schemas.microsoft.com/office/2007/relationships/diagramDrawing" Target="../diagrams/drawing44.xml"/></Relationships>
</file>

<file path=ppt/slides/_rels/slide67.xml.rels><?xml version="1.0" encoding="UTF-8" standalone="yes"?>
<Relationships xmlns="http://schemas.openxmlformats.org/package/2006/relationships"><Relationship Id="rId8" Type="http://schemas.openxmlformats.org/officeDocument/2006/relationships/diagramColors" Target="../diagrams/colors45.xml"/><Relationship Id="rId3" Type="http://schemas.openxmlformats.org/officeDocument/2006/relationships/image" Target="../media/image4.png"/><Relationship Id="rId7" Type="http://schemas.openxmlformats.org/officeDocument/2006/relationships/diagramQuickStyle" Target="../diagrams/quickStyle4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Layout" Target="../diagrams/layout45.xml"/><Relationship Id="rId5" Type="http://schemas.openxmlformats.org/officeDocument/2006/relationships/diagramData" Target="../diagrams/data45.xml"/><Relationship Id="rId4" Type="http://schemas.openxmlformats.org/officeDocument/2006/relationships/image" Target="../media/image6.png"/><Relationship Id="rId9" Type="http://schemas.microsoft.com/office/2007/relationships/diagramDrawing" Target="../diagrams/drawing45.xml"/></Relationships>
</file>

<file path=ppt/slides/_rels/slide6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8" Type="http://schemas.microsoft.com/office/2007/relationships/diagramDrawing" Target="../diagrams/drawing46.xml"/><Relationship Id="rId3" Type="http://schemas.openxmlformats.org/officeDocument/2006/relationships/image" Target="../media/image6.png"/><Relationship Id="rId7" Type="http://schemas.openxmlformats.org/officeDocument/2006/relationships/diagramColors" Target="../diagrams/colors46.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46.xml"/><Relationship Id="rId5" Type="http://schemas.openxmlformats.org/officeDocument/2006/relationships/diagramLayout" Target="../diagrams/layout46.xml"/><Relationship Id="rId4" Type="http://schemas.openxmlformats.org/officeDocument/2006/relationships/diagramData" Target="../diagrams/data46.xml"/></Relationships>
</file>

<file path=ppt/slides/_rels/slide7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hyperlink" Target="http://www.opic.gov/" TargetMode="External"/><Relationship Id="rId4" Type="http://schemas.openxmlformats.org/officeDocument/2006/relationships/image" Target="../media/image47.png"/></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2.png"/></Relationships>
</file>

<file path=ppt/slides/_rels/slide75.xml.rels><?xml version="1.0" encoding="UTF-8" standalone="yes"?>
<Relationships xmlns="http://schemas.openxmlformats.org/package/2006/relationships"><Relationship Id="rId8" Type="http://schemas.microsoft.com/office/2007/relationships/diagramDrawing" Target="../diagrams/drawing47.xml"/><Relationship Id="rId3" Type="http://schemas.openxmlformats.org/officeDocument/2006/relationships/image" Target="../media/image6.png"/><Relationship Id="rId7" Type="http://schemas.openxmlformats.org/officeDocument/2006/relationships/diagramColors" Target="../diagrams/colors47.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47.xml"/><Relationship Id="rId5" Type="http://schemas.openxmlformats.org/officeDocument/2006/relationships/diagramLayout" Target="../diagrams/layout47.xml"/><Relationship Id="rId4" Type="http://schemas.openxmlformats.org/officeDocument/2006/relationships/diagramData" Target="../diagrams/data47.xml"/></Relationships>
</file>

<file path=ppt/slides/_rels/slide76.xml.rels><?xml version="1.0" encoding="UTF-8" standalone="yes"?>
<Relationships xmlns="http://schemas.openxmlformats.org/package/2006/relationships"><Relationship Id="rId3" Type="http://schemas.openxmlformats.org/officeDocument/2006/relationships/diagramData" Target="../diagrams/data48.xml"/><Relationship Id="rId7" Type="http://schemas.microsoft.com/office/2007/relationships/diagramDrawing" Target="../diagrams/drawing48.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48.xml"/><Relationship Id="rId5" Type="http://schemas.openxmlformats.org/officeDocument/2006/relationships/diagramQuickStyle" Target="../diagrams/quickStyle48.xml"/><Relationship Id="rId4" Type="http://schemas.openxmlformats.org/officeDocument/2006/relationships/diagramLayout" Target="../diagrams/layout48.xml"/></Relationships>
</file>

<file path=ppt/slides/_rels/slide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8" Type="http://schemas.microsoft.com/office/2007/relationships/diagramDrawing" Target="../diagrams/drawing49.xml"/><Relationship Id="rId3" Type="http://schemas.openxmlformats.org/officeDocument/2006/relationships/image" Target="../media/image6.png"/><Relationship Id="rId7" Type="http://schemas.openxmlformats.org/officeDocument/2006/relationships/diagramColors" Target="../diagrams/colors49.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49.xml"/><Relationship Id="rId5" Type="http://schemas.openxmlformats.org/officeDocument/2006/relationships/diagramLayout" Target="../diagrams/layout49.xml"/><Relationship Id="rId4" Type="http://schemas.openxmlformats.org/officeDocument/2006/relationships/diagramData" Target="../diagrams/data49.xml"/></Relationships>
</file>

<file path=ppt/slides/_rels/slide79.xml.rels><?xml version="1.0" encoding="UTF-8" standalone="yes"?>
<Relationships xmlns="http://schemas.openxmlformats.org/package/2006/relationships"><Relationship Id="rId8" Type="http://schemas.openxmlformats.org/officeDocument/2006/relationships/diagramColors" Target="../diagrams/colors50.xml"/><Relationship Id="rId3" Type="http://schemas.openxmlformats.org/officeDocument/2006/relationships/image" Target="../media/image4.png"/><Relationship Id="rId7" Type="http://schemas.openxmlformats.org/officeDocument/2006/relationships/diagramQuickStyle" Target="../diagrams/quickStyle50.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Layout" Target="../diagrams/layout50.xml"/><Relationship Id="rId5" Type="http://schemas.openxmlformats.org/officeDocument/2006/relationships/diagramData" Target="../diagrams/data50.xml"/><Relationship Id="rId4" Type="http://schemas.openxmlformats.org/officeDocument/2006/relationships/image" Target="../media/image6.png"/><Relationship Id="rId9" Type="http://schemas.microsoft.com/office/2007/relationships/diagramDrawing" Target="../diagrams/drawing50.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0.xml.rels><?xml version="1.0" encoding="UTF-8" standalone="yes"?>
<Relationships xmlns="http://schemas.openxmlformats.org/package/2006/relationships"><Relationship Id="rId3" Type="http://schemas.openxmlformats.org/officeDocument/2006/relationships/diagramLayout" Target="../diagrams/layout51.xml"/><Relationship Id="rId2" Type="http://schemas.openxmlformats.org/officeDocument/2006/relationships/diagramData" Target="../diagrams/data51.xml"/><Relationship Id="rId1" Type="http://schemas.openxmlformats.org/officeDocument/2006/relationships/slideLayout" Target="../slideLayouts/slideLayout2.xml"/><Relationship Id="rId6" Type="http://schemas.microsoft.com/office/2007/relationships/diagramDrawing" Target="../diagrams/drawing51.xml"/><Relationship Id="rId5" Type="http://schemas.openxmlformats.org/officeDocument/2006/relationships/diagramColors" Target="../diagrams/colors51.xml"/><Relationship Id="rId4" Type="http://schemas.openxmlformats.org/officeDocument/2006/relationships/diagramQuickStyle" Target="../diagrams/quickStyle51.xml"/></Relationships>
</file>

<file path=ppt/slides/_rels/slide8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7.jpeg"/></Relationships>
</file>

<file path=ppt/slides/_rels/slide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86.xml.rels><?xml version="1.0" encoding="UTF-8" standalone="yes"?>
<Relationships xmlns="http://schemas.openxmlformats.org/package/2006/relationships"><Relationship Id="rId8" Type="http://schemas.openxmlformats.org/officeDocument/2006/relationships/diagramColors" Target="../diagrams/colors52.xml"/><Relationship Id="rId3" Type="http://schemas.openxmlformats.org/officeDocument/2006/relationships/image" Target="../media/image4.png"/><Relationship Id="rId7" Type="http://schemas.openxmlformats.org/officeDocument/2006/relationships/diagramQuickStyle" Target="../diagrams/quickStyle52.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Layout" Target="../diagrams/layout52.xml"/><Relationship Id="rId5" Type="http://schemas.openxmlformats.org/officeDocument/2006/relationships/diagramData" Target="../diagrams/data52.xml"/><Relationship Id="rId4" Type="http://schemas.openxmlformats.org/officeDocument/2006/relationships/image" Target="../media/image6.png"/><Relationship Id="rId9" Type="http://schemas.microsoft.com/office/2007/relationships/diagramDrawing" Target="../diagrams/drawing52.xml"/></Relationships>
</file>

<file path=ppt/slides/_rels/slide87.xml.rels><?xml version="1.0" encoding="UTF-8" standalone="yes"?>
<Relationships xmlns="http://schemas.openxmlformats.org/package/2006/relationships"><Relationship Id="rId8" Type="http://schemas.openxmlformats.org/officeDocument/2006/relationships/diagramQuickStyle" Target="../diagrams/quickStyle53.xml"/><Relationship Id="rId3" Type="http://schemas.openxmlformats.org/officeDocument/2006/relationships/image" Target="../media/image4.png"/><Relationship Id="rId7" Type="http://schemas.openxmlformats.org/officeDocument/2006/relationships/diagramLayout" Target="../diagrams/layout53.xm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diagramData" Target="../diagrams/data53.xml"/><Relationship Id="rId5" Type="http://schemas.openxmlformats.org/officeDocument/2006/relationships/image" Target="../media/image3.png"/><Relationship Id="rId10" Type="http://schemas.microsoft.com/office/2007/relationships/diagramDrawing" Target="../diagrams/drawing53.xml"/><Relationship Id="rId4" Type="http://schemas.openxmlformats.org/officeDocument/2006/relationships/image" Target="../media/image2.png"/><Relationship Id="rId9" Type="http://schemas.openxmlformats.org/officeDocument/2006/relationships/diagramColors" Target="../diagrams/colors53.xml"/></Relationships>
</file>

<file path=ppt/slides/_rels/slide88.xml.rels><?xml version="1.0" encoding="UTF-8" standalone="yes"?>
<Relationships xmlns="http://schemas.openxmlformats.org/package/2006/relationships"><Relationship Id="rId3" Type="http://schemas.openxmlformats.org/officeDocument/2006/relationships/diagramData" Target="../diagrams/data54.xml"/><Relationship Id="rId7" Type="http://schemas.microsoft.com/office/2007/relationships/diagramDrawing" Target="../diagrams/drawing54.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54.xml"/><Relationship Id="rId5" Type="http://schemas.openxmlformats.org/officeDocument/2006/relationships/diagramQuickStyle" Target="../diagrams/quickStyle54.xml"/><Relationship Id="rId4" Type="http://schemas.openxmlformats.org/officeDocument/2006/relationships/diagramLayout" Target="../diagrams/layout54.xml"/></Relationships>
</file>

<file path=ppt/slides/_rels/slide8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6.xml"/><Relationship Id="rId4" Type="http://schemas.openxmlformats.org/officeDocument/2006/relationships/image" Target="../media/image62.jpeg"/></Relationships>
</file>

<file path=ppt/slides/_rels/slide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6.png"/><Relationship Id="rId7" Type="http://schemas.openxmlformats.org/officeDocument/2006/relationships/diagramColors" Target="../diagrams/colors7.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9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63.jpeg"/></Relationships>
</file>

<file path=ppt/slides/_rels/slide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92.xml.rels><?xml version="1.0" encoding="UTF-8" standalone="yes"?>
<Relationships xmlns="http://schemas.openxmlformats.org/package/2006/relationships"><Relationship Id="rId3" Type="http://schemas.openxmlformats.org/officeDocument/2006/relationships/diagramData" Target="../diagrams/data55.xml"/><Relationship Id="rId7" Type="http://schemas.microsoft.com/office/2007/relationships/diagramDrawing" Target="../diagrams/drawing55.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55.xml"/><Relationship Id="rId5" Type="http://schemas.openxmlformats.org/officeDocument/2006/relationships/diagramQuickStyle" Target="../diagrams/quickStyle55.xml"/><Relationship Id="rId4" Type="http://schemas.openxmlformats.org/officeDocument/2006/relationships/diagramLayout" Target="../diagrams/layout55.xml"/></Relationships>
</file>

<file path=ppt/slides/_rels/slide93.xml.rels><?xml version="1.0" encoding="UTF-8" standalone="yes"?>
<Relationships xmlns="http://schemas.openxmlformats.org/package/2006/relationships"><Relationship Id="rId3" Type="http://schemas.openxmlformats.org/officeDocument/2006/relationships/diagramData" Target="../diagrams/data56.xml"/><Relationship Id="rId7" Type="http://schemas.microsoft.com/office/2007/relationships/diagramDrawing" Target="../diagrams/drawing56.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56.xml"/><Relationship Id="rId5" Type="http://schemas.openxmlformats.org/officeDocument/2006/relationships/diagramQuickStyle" Target="../diagrams/quickStyle56.xml"/><Relationship Id="rId4" Type="http://schemas.openxmlformats.org/officeDocument/2006/relationships/diagramLayout" Target="../diagrams/layout56.xml"/></Relationships>
</file>

<file path=ppt/slides/_rels/slide94.xml.rels><?xml version="1.0" encoding="UTF-8" standalone="yes"?>
<Relationships xmlns="http://schemas.openxmlformats.org/package/2006/relationships"><Relationship Id="rId8" Type="http://schemas.openxmlformats.org/officeDocument/2006/relationships/diagramQuickStyle" Target="../diagrams/quickStyle57.xml"/><Relationship Id="rId3" Type="http://schemas.openxmlformats.org/officeDocument/2006/relationships/image" Target="../media/image2.png"/><Relationship Id="rId7" Type="http://schemas.openxmlformats.org/officeDocument/2006/relationships/diagramLayout" Target="../diagrams/layout57.xml"/><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diagramData" Target="../diagrams/data57.xml"/><Relationship Id="rId5" Type="http://schemas.openxmlformats.org/officeDocument/2006/relationships/image" Target="../media/image6.png"/><Relationship Id="rId10" Type="http://schemas.microsoft.com/office/2007/relationships/diagramDrawing" Target="../diagrams/drawing57.xml"/><Relationship Id="rId4" Type="http://schemas.openxmlformats.org/officeDocument/2006/relationships/image" Target="../media/image3.png"/><Relationship Id="rId9" Type="http://schemas.openxmlformats.org/officeDocument/2006/relationships/diagramColors" Target="../diagrams/colors57.xml"/></Relationships>
</file>

<file path=ppt/slides/_rels/slide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image" Target="../media/image65.png"/><Relationship Id="rId5" Type="http://schemas.openxmlformats.org/officeDocument/2006/relationships/image" Target="../media/image3.png"/><Relationship Id="rId4" Type="http://schemas.openxmlformats.org/officeDocument/2006/relationships/image" Target="../media/image2.png"/></Relationships>
</file>

<file path=ppt/slides/_rels/slide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66.wmf"/><Relationship Id="rId4" Type="http://schemas.openxmlformats.org/officeDocument/2006/relationships/image" Target="../media/image2.png"/></Relationships>
</file>

<file path=ppt/slides/_rels/slide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2.png"/></Relationships>
</file>

<file path=ppt/slides/_rels/slide9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70.jpeg"/><Relationship Id="rId4" Type="http://schemas.openxmlformats.org/officeDocument/2006/relationships/image" Target="../media/image69.jpeg"/></Relationships>
</file>

<file path=ppt/slides/_rels/slide99.xml.rels><?xml version="1.0" encoding="UTF-8" standalone="yes"?>
<Relationships xmlns="http://schemas.openxmlformats.org/package/2006/relationships"><Relationship Id="rId8" Type="http://schemas.openxmlformats.org/officeDocument/2006/relationships/diagramColors" Target="../diagrams/colors58.xml"/><Relationship Id="rId3" Type="http://schemas.openxmlformats.org/officeDocument/2006/relationships/image" Target="../media/image4.png"/><Relationship Id="rId7" Type="http://schemas.openxmlformats.org/officeDocument/2006/relationships/diagramQuickStyle" Target="../diagrams/quickStyle58.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Layout" Target="../diagrams/layout58.xml"/><Relationship Id="rId5" Type="http://schemas.openxmlformats.org/officeDocument/2006/relationships/diagramData" Target="../diagrams/data58.xml"/><Relationship Id="rId4" Type="http://schemas.openxmlformats.org/officeDocument/2006/relationships/image" Target="../media/image6.png"/><Relationship Id="rId9" Type="http://schemas.microsoft.com/office/2007/relationships/diagramDrawing" Target="../diagrams/drawing58.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B2E911EF-80F5-4781-A4DF-44EFAF242F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B0A2A734-17E4-44D5-9630-D54D6AF746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3" name="Rectangle 22">
            <a:extLst>
              <a:ext uri="{FF2B5EF4-FFF2-40B4-BE49-F238E27FC236}">
                <a16:creationId xmlns:a16="http://schemas.microsoft.com/office/drawing/2014/main" id="{EFFB5C33-24B2-4764-BDBD-4C10A21DB1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91606" y="0"/>
            <a:ext cx="255239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5" name="Picture 24">
            <a:extLst>
              <a:ext uri="{FF2B5EF4-FFF2-40B4-BE49-F238E27FC236}">
                <a16:creationId xmlns:a16="http://schemas.microsoft.com/office/drawing/2014/main" id="{FEB601E2-EFED-4313-BEE4-9E27B94FC6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4242852"/>
            <a:ext cx="6832905" cy="246557"/>
          </a:xfrm>
          <a:prstGeom prst="rect">
            <a:avLst/>
          </a:prstGeom>
        </p:spPr>
      </p:pic>
      <p:sp>
        <p:nvSpPr>
          <p:cNvPr id="27" name="Rectangle 26">
            <a:extLst>
              <a:ext uri="{FF2B5EF4-FFF2-40B4-BE49-F238E27FC236}">
                <a16:creationId xmlns:a16="http://schemas.microsoft.com/office/drawing/2014/main" id="{1425DB5A-CEE1-4EE1-8C4A-689E49D354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90078"/>
            <a:ext cx="6832905" cy="1660332"/>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Başlık 1"/>
          <p:cNvSpPr>
            <a:spLocks noGrp="1"/>
          </p:cNvSpPr>
          <p:nvPr>
            <p:ph type="ctrTitle"/>
          </p:nvPr>
        </p:nvSpPr>
        <p:spPr>
          <a:xfrm>
            <a:off x="630382" y="2733709"/>
            <a:ext cx="5743344" cy="1373070"/>
          </a:xfrm>
        </p:spPr>
        <p:txBody>
          <a:bodyPr>
            <a:normAutofit/>
          </a:bodyPr>
          <a:lstStyle/>
          <a:p>
            <a:r>
              <a:rPr lang="tr-TR" sz="4400">
                <a:solidFill>
                  <a:srgbClr val="FFFFFF"/>
                </a:solidFill>
              </a:rPr>
              <a:t>ULUSLARARASI PAZARLAMA</a:t>
            </a:r>
          </a:p>
        </p:txBody>
      </p:sp>
      <p:sp>
        <p:nvSpPr>
          <p:cNvPr id="3" name="Alt Başlık 2"/>
          <p:cNvSpPr>
            <a:spLocks noGrp="1"/>
          </p:cNvSpPr>
          <p:nvPr>
            <p:ph type="subTitle" idx="1"/>
          </p:nvPr>
        </p:nvSpPr>
        <p:spPr>
          <a:xfrm>
            <a:off x="895611" y="4394039"/>
            <a:ext cx="5478114" cy="1117687"/>
          </a:xfrm>
        </p:spPr>
        <p:txBody>
          <a:bodyPr>
            <a:normAutofit/>
          </a:bodyPr>
          <a:lstStyle/>
          <a:p>
            <a:r>
              <a:rPr lang="tr-TR"/>
              <a:t>DOÇ. DR. SERTAÇ ÇİFCİ</a:t>
            </a:r>
          </a:p>
        </p:txBody>
      </p:sp>
    </p:spTree>
    <p:extLst>
      <p:ext uri="{BB962C8B-B14F-4D97-AF65-F5344CB8AC3E}">
        <p14:creationId xmlns:p14="http://schemas.microsoft.com/office/powerpoint/2010/main" val="3331506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00"/>
                                        <p:tgtEl>
                                          <p:spTgt spid="3">
                                            <p:txEl>
                                              <p:pRg st="0" end="0"/>
                                            </p:txEl>
                                          </p:spTgt>
                                        </p:tgtEl>
                                      </p:cBhvr>
                                    </p:animEffect>
                                  </p:childTnLst>
                                </p:cTn>
                              </p:par>
                              <p:par>
                                <p:cTn id="8" presetID="10" presetClass="entr" presetSubtype="0" fill="hold" grpId="0" nodeType="withEffect">
                                  <p:stCondLst>
                                    <p:cond delay="5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 name="Rectangle 12">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7" name="Rectangle 16">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2063262"/>
            <a:ext cx="2804460" cy="2661052"/>
          </a:xfrm>
        </p:spPr>
        <p:txBody>
          <a:bodyPr>
            <a:normAutofit/>
          </a:bodyPr>
          <a:lstStyle/>
          <a:p>
            <a:pPr algn="r"/>
            <a:r>
              <a:rPr lang="tr-TR" sz="3800"/>
              <a:t>Uluslararası Pazarlama</a:t>
            </a:r>
          </a:p>
        </p:txBody>
      </p:sp>
      <p:graphicFrame>
        <p:nvGraphicFramePr>
          <p:cNvPr id="5" name="İçerik Yer Tutucusu 2">
            <a:extLst>
              <a:ext uri="{FF2B5EF4-FFF2-40B4-BE49-F238E27FC236}">
                <a16:creationId xmlns:a16="http://schemas.microsoft.com/office/drawing/2014/main" id="{7971E861-3064-6F53-3707-044DF8339C17}"/>
              </a:ext>
            </a:extLst>
          </p:cNvPr>
          <p:cNvGraphicFramePr>
            <a:graphicFrameLocks noGrp="1"/>
          </p:cNvGraphicFramePr>
          <p:nvPr>
            <p:ph idx="1"/>
            <p:extLst>
              <p:ext uri="{D42A27DB-BD31-4B8C-83A1-F6EECF244321}">
                <p14:modId xmlns:p14="http://schemas.microsoft.com/office/powerpoint/2010/main" val="1743609971"/>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54584743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57353" name="Rectangle 57352">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7355" name="Picture 57354">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7357" name="Rectangle 57356">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7359" name="Picture 57358">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57361" name="Rectangle 57360">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346" name="Rectangle 1026"/>
          <p:cNvSpPr>
            <a:spLocks noGrp="1" noChangeArrowheads="1"/>
          </p:cNvSpPr>
          <p:nvPr>
            <p:ph type="title"/>
          </p:nvPr>
        </p:nvSpPr>
        <p:spPr>
          <a:xfrm>
            <a:off x="510240" y="2063262"/>
            <a:ext cx="2804460" cy="2661052"/>
          </a:xfrm>
        </p:spPr>
        <p:txBody>
          <a:bodyPr>
            <a:normAutofit/>
          </a:bodyPr>
          <a:lstStyle/>
          <a:p>
            <a:pPr algn="r" eaLnBrk="1" hangingPunct="1"/>
            <a:r>
              <a:rPr lang="tr-TR" altLang="en-US" sz="2900">
                <a:ea typeface="ＭＳ Ｐゴシック" pitchFamily="34" charset="-128"/>
              </a:rPr>
              <a:t>Dezavantajları</a:t>
            </a:r>
            <a:endParaRPr lang="en-US" altLang="en-US" sz="2900">
              <a:ea typeface="ＭＳ Ｐゴシック" pitchFamily="34" charset="-128"/>
            </a:endParaRPr>
          </a:p>
        </p:txBody>
      </p:sp>
      <p:graphicFrame>
        <p:nvGraphicFramePr>
          <p:cNvPr id="57349" name="Rectangle 1027">
            <a:extLst>
              <a:ext uri="{FF2B5EF4-FFF2-40B4-BE49-F238E27FC236}">
                <a16:creationId xmlns:a16="http://schemas.microsoft.com/office/drawing/2014/main" id="{79BE6512-802E-5366-DF29-15069AEDFE89}"/>
              </a:ext>
            </a:extLst>
          </p:cNvPr>
          <p:cNvGraphicFramePr>
            <a:graphicFrameLocks noGrp="1"/>
          </p:cNvGraphicFramePr>
          <p:nvPr>
            <p:ph idx="1"/>
            <p:extLst>
              <p:ext uri="{D42A27DB-BD31-4B8C-83A1-F6EECF244321}">
                <p14:modId xmlns:p14="http://schemas.microsoft.com/office/powerpoint/2010/main" val="3623520837"/>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17900801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59400" name="Rectangle 59399">
            <a:extLst>
              <a:ext uri="{FF2B5EF4-FFF2-40B4-BE49-F238E27FC236}">
                <a16:creationId xmlns:a16="http://schemas.microsoft.com/office/drawing/2014/main" id="{4B0FA309-807F-4C17-98EF-A3BA7388E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402" name="Picture 59401">
            <a:extLst>
              <a:ext uri="{FF2B5EF4-FFF2-40B4-BE49-F238E27FC236}">
                <a16:creationId xmlns:a16="http://schemas.microsoft.com/office/drawing/2014/main" id="{2642A87B-CAE9-4F8F-B293-28388E45D9E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9404" name="Rectangle 59403">
            <a:extLst>
              <a:ext uri="{FF2B5EF4-FFF2-40B4-BE49-F238E27FC236}">
                <a16:creationId xmlns:a16="http://schemas.microsoft.com/office/drawing/2014/main" id="{C8FA1749-B91A-40E7-AD01-0B9C9C6AF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406" name="Picture 59405">
            <a:extLst>
              <a:ext uri="{FF2B5EF4-FFF2-40B4-BE49-F238E27FC236}">
                <a16:creationId xmlns:a16="http://schemas.microsoft.com/office/drawing/2014/main" id="{3B7A934F-FFF7-4353-83D3-4EF66E93EE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59408" name="Rectangle 59407">
            <a:extLst>
              <a:ext uri="{FF2B5EF4-FFF2-40B4-BE49-F238E27FC236}">
                <a16:creationId xmlns:a16="http://schemas.microsoft.com/office/drawing/2014/main" id="{700676C8-6DE8-47DD-9A23-D42063A12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394" name="Rectangle 2"/>
          <p:cNvSpPr>
            <a:spLocks noGrp="1" noChangeArrowheads="1"/>
          </p:cNvSpPr>
          <p:nvPr>
            <p:ph type="title"/>
          </p:nvPr>
        </p:nvSpPr>
        <p:spPr>
          <a:xfrm>
            <a:off x="510240" y="2063262"/>
            <a:ext cx="2804460" cy="2661052"/>
          </a:xfrm>
        </p:spPr>
        <p:txBody>
          <a:bodyPr>
            <a:normAutofit/>
          </a:bodyPr>
          <a:lstStyle/>
          <a:p>
            <a:pPr algn="r" eaLnBrk="1" hangingPunct="1"/>
            <a:r>
              <a:rPr lang="tr-TR" altLang="en-US" sz="3800">
                <a:solidFill>
                  <a:srgbClr val="FFFFFF"/>
                </a:solidFill>
                <a:ea typeface="ＭＳ Ｐゴシック" pitchFamily="34" charset="-128"/>
              </a:rPr>
              <a:t>Özel Lisans Anlaşmaları</a:t>
            </a:r>
            <a:endParaRPr lang="en-US" altLang="en-US" sz="3800">
              <a:solidFill>
                <a:srgbClr val="FFFFFF"/>
              </a:solidFill>
              <a:ea typeface="ＭＳ Ｐゴシック" pitchFamily="34" charset="-128"/>
            </a:endParaRPr>
          </a:p>
        </p:txBody>
      </p:sp>
      <p:sp>
        <p:nvSpPr>
          <p:cNvPr id="59395" name="Rectangle 3"/>
          <p:cNvSpPr>
            <a:spLocks noGrp="1" noChangeArrowheads="1"/>
          </p:cNvSpPr>
          <p:nvPr>
            <p:ph idx="1"/>
          </p:nvPr>
        </p:nvSpPr>
        <p:spPr>
          <a:xfrm>
            <a:off x="3965996" y="661106"/>
            <a:ext cx="4693021" cy="5503101"/>
          </a:xfrm>
        </p:spPr>
        <p:txBody>
          <a:bodyPr anchor="ctr">
            <a:normAutofit/>
          </a:bodyPr>
          <a:lstStyle/>
          <a:p>
            <a:pPr eaLnBrk="1" hangingPunct="1"/>
            <a:r>
              <a:rPr lang="tr-TR" altLang="en-US" sz="1700">
                <a:solidFill>
                  <a:srgbClr val="FFFFFF"/>
                </a:solidFill>
                <a:ea typeface="ＭＳ Ｐゴシック" pitchFamily="34" charset="-128"/>
              </a:rPr>
              <a:t>Sözleşmeye dayalı (Fason) üretim</a:t>
            </a:r>
            <a:endParaRPr lang="en-US" altLang="en-US" sz="1700">
              <a:solidFill>
                <a:srgbClr val="FFFFFF"/>
              </a:solidFill>
              <a:ea typeface="ＭＳ Ｐゴシック" pitchFamily="34" charset="-128"/>
            </a:endParaRPr>
          </a:p>
          <a:p>
            <a:pPr lvl="1" eaLnBrk="1" hangingPunct="1"/>
            <a:r>
              <a:rPr lang="tr-TR" altLang="en-US" sz="1700">
                <a:solidFill>
                  <a:srgbClr val="FFFFFF"/>
                </a:solidFill>
                <a:ea typeface="ＭＳ Ｐゴシック" pitchFamily="34" charset="-128"/>
              </a:rPr>
              <a:t>Firma, yerli üreticiye teknik şartnameler sağlar.</a:t>
            </a:r>
          </a:p>
          <a:p>
            <a:pPr lvl="1" eaLnBrk="1" hangingPunct="1"/>
            <a:r>
              <a:rPr lang="tr-TR" altLang="en-US" sz="1700">
                <a:solidFill>
                  <a:srgbClr val="FFFFFF"/>
                </a:solidFill>
                <a:ea typeface="ＭＳ Ｐゴシック" pitchFamily="34" charset="-128"/>
              </a:rPr>
              <a:t>Firma, üretimin bir kısmını böylelikle yeri firmaya devreder. Nike, Adidas vb.</a:t>
            </a:r>
          </a:p>
          <a:p>
            <a:pPr lvl="1" eaLnBrk="1" hangingPunct="1"/>
            <a:endParaRPr lang="tr-TR" altLang="en-US" sz="1700">
              <a:solidFill>
                <a:srgbClr val="FFFFFF"/>
              </a:solidFill>
              <a:ea typeface="ＭＳ Ｐゴシック" pitchFamily="34" charset="-128"/>
            </a:endParaRPr>
          </a:p>
          <a:p>
            <a:pPr eaLnBrk="1" hangingPunct="1">
              <a:buFont typeface="Wingdings" pitchFamily="2" charset="2"/>
              <a:buChar char="§"/>
            </a:pPr>
            <a:r>
              <a:rPr lang="en-US" altLang="en-US" sz="1700">
                <a:solidFill>
                  <a:srgbClr val="FFFFFF"/>
                </a:solidFill>
                <a:ea typeface="ＭＳ Ｐゴシック" pitchFamily="34" charset="-128"/>
              </a:rPr>
              <a:t>Franchising</a:t>
            </a:r>
          </a:p>
          <a:p>
            <a:pPr lvl="1" eaLnBrk="1" hangingPunct="1"/>
            <a:r>
              <a:rPr lang="tr-TR" altLang="en-US" sz="1700">
                <a:solidFill>
                  <a:srgbClr val="FFFFFF"/>
                </a:solidFill>
                <a:latin typeface="Arial" pitchFamily="34" charset="0"/>
                <a:ea typeface="ＭＳ Ｐゴシック" pitchFamily="34" charset="-128"/>
                <a:hlinkClick r:id="rId5" tooltip="Sözleşme"/>
              </a:rPr>
              <a:t>Sözleşmeye</a:t>
            </a:r>
            <a:r>
              <a:rPr lang="tr-TR" altLang="en-US" sz="1700">
                <a:solidFill>
                  <a:srgbClr val="FFFFFF"/>
                </a:solidFill>
                <a:latin typeface="Arial" pitchFamily="34" charset="0"/>
                <a:ea typeface="ＭＳ Ｐゴシック" pitchFamily="34" charset="-128"/>
              </a:rPr>
              <a:t> dayalı, direkt bütünleşmiş bir </a:t>
            </a:r>
            <a:r>
              <a:rPr lang="tr-TR" altLang="en-US" sz="1700">
                <a:solidFill>
                  <a:srgbClr val="FFFFFF"/>
                </a:solidFill>
                <a:latin typeface="Arial" pitchFamily="34" charset="0"/>
                <a:ea typeface="ＭＳ Ｐゴシック" pitchFamily="34" charset="-128"/>
                <a:hlinkClick r:id="rId6" tooltip="Pazarlama"/>
              </a:rPr>
              <a:t>pazarlama</a:t>
            </a:r>
            <a:r>
              <a:rPr lang="tr-TR" altLang="en-US" sz="1700">
                <a:solidFill>
                  <a:srgbClr val="FFFFFF"/>
                </a:solidFill>
                <a:latin typeface="Arial" pitchFamily="34" charset="0"/>
                <a:ea typeface="ＭＳ Ｐゴシック" pitchFamily="34" charset="-128"/>
              </a:rPr>
              <a:t> sistemidir. Bu sistemde </a:t>
            </a:r>
            <a:r>
              <a:rPr lang="tr-TR" altLang="en-US" sz="1700">
                <a:solidFill>
                  <a:srgbClr val="FFFFFF"/>
                </a:solidFill>
                <a:latin typeface="Arial" pitchFamily="34" charset="0"/>
                <a:ea typeface="ＭＳ Ｐゴシック" pitchFamily="34" charset="-128"/>
                <a:hlinkClick r:id="rId7" tooltip="Know-how"/>
              </a:rPr>
              <a:t>know-how</a:t>
            </a:r>
            <a:r>
              <a:rPr lang="tr-TR" altLang="en-US" sz="1700">
                <a:solidFill>
                  <a:srgbClr val="FFFFFF"/>
                </a:solidFill>
                <a:latin typeface="Arial" pitchFamily="34" charset="0"/>
                <a:ea typeface="ＭＳ Ｐゴシック" pitchFamily="34" charset="-128"/>
              </a:rPr>
              <a:t> ve </a:t>
            </a:r>
            <a:r>
              <a:rPr lang="tr-TR" altLang="en-US" sz="1700">
                <a:solidFill>
                  <a:srgbClr val="FFFFFF"/>
                </a:solidFill>
                <a:latin typeface="Arial" pitchFamily="34" charset="0"/>
                <a:ea typeface="ＭＳ Ｐゴシック" pitchFamily="34" charset="-128"/>
                <a:hlinkClick r:id="rId8" tooltip="Marka"/>
              </a:rPr>
              <a:t>markanın</a:t>
            </a:r>
            <a:r>
              <a:rPr lang="tr-TR" altLang="en-US" sz="1700">
                <a:solidFill>
                  <a:srgbClr val="FFFFFF"/>
                </a:solidFill>
                <a:latin typeface="Arial" pitchFamily="34" charset="0"/>
                <a:ea typeface="ＭＳ Ｐゴシック" pitchFamily="34" charset="-128"/>
              </a:rPr>
              <a:t> </a:t>
            </a:r>
            <a:r>
              <a:rPr lang="tr-TR" altLang="en-US" sz="1700">
                <a:solidFill>
                  <a:srgbClr val="FFFFFF"/>
                </a:solidFill>
                <a:latin typeface="Arial" pitchFamily="34" charset="0"/>
                <a:ea typeface="ＭＳ Ｐゴシック" pitchFamily="34" charset="-128"/>
                <a:hlinkClick r:id="rId9" tooltip="İmtiyaz hakkı (sayfa mevcut değil)"/>
              </a:rPr>
              <a:t>imtiyaz hakkı</a:t>
            </a:r>
            <a:r>
              <a:rPr lang="tr-TR" altLang="en-US" sz="1700">
                <a:solidFill>
                  <a:srgbClr val="FFFFFF"/>
                </a:solidFill>
                <a:latin typeface="Arial" pitchFamily="34" charset="0"/>
                <a:ea typeface="ＭＳ Ｐゴシック" pitchFamily="34" charset="-128"/>
              </a:rPr>
              <a:t> sahibi, belirli süre, koşul ve sınırları kapsayan anlaşmayla bağımsız yatırımcılara sistemini ve markasını kullandırır. </a:t>
            </a:r>
            <a:endParaRPr lang="en-US" altLang="en-US" sz="1700">
              <a:solidFill>
                <a:srgbClr val="FFFFFF"/>
              </a:solidFill>
              <a:ea typeface="ＭＳ Ｐゴシック" pitchFamily="34" charset="-128"/>
            </a:endParaRPr>
          </a:p>
        </p:txBody>
      </p:sp>
    </p:spTree>
    <p:extLst>
      <p:ext uri="{BB962C8B-B14F-4D97-AF65-F5344CB8AC3E}">
        <p14:creationId xmlns:p14="http://schemas.microsoft.com/office/powerpoint/2010/main" val="4731055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63509" name="Rectangle 63508">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511" name="Picture 63510">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3513" name="Rectangle 63512">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515" name="Picture 63514">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63517" name="Rectangle 63516">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490" name="Rectangle 2"/>
          <p:cNvSpPr>
            <a:spLocks noGrp="1" noChangeArrowheads="1"/>
          </p:cNvSpPr>
          <p:nvPr>
            <p:ph type="title"/>
          </p:nvPr>
        </p:nvSpPr>
        <p:spPr>
          <a:xfrm>
            <a:off x="510240" y="2063262"/>
            <a:ext cx="2804460" cy="2661052"/>
          </a:xfrm>
        </p:spPr>
        <p:txBody>
          <a:bodyPr>
            <a:normAutofit/>
          </a:bodyPr>
          <a:lstStyle/>
          <a:p>
            <a:pPr algn="r" eaLnBrk="1" hangingPunct="1"/>
            <a:r>
              <a:rPr lang="tr-TR" altLang="en-US" sz="3800">
                <a:ea typeface="ＭＳ Ｐゴシック" pitchFamily="34" charset="-128"/>
              </a:rPr>
              <a:t>Başarısı için gerekli sorular</a:t>
            </a:r>
            <a:endParaRPr lang="en-US" altLang="en-US" sz="3800">
              <a:ea typeface="ＭＳ Ｐゴシック" pitchFamily="34" charset="-128"/>
            </a:endParaRPr>
          </a:p>
        </p:txBody>
      </p:sp>
      <p:graphicFrame>
        <p:nvGraphicFramePr>
          <p:cNvPr id="63505" name="Rectangle 3">
            <a:extLst>
              <a:ext uri="{FF2B5EF4-FFF2-40B4-BE49-F238E27FC236}">
                <a16:creationId xmlns:a16="http://schemas.microsoft.com/office/drawing/2014/main" id="{51B57AA1-1C9B-D316-4EAE-437131D20D2E}"/>
              </a:ext>
            </a:extLst>
          </p:cNvPr>
          <p:cNvGraphicFramePr>
            <a:graphicFrameLocks noGrp="1"/>
          </p:cNvGraphicFramePr>
          <p:nvPr>
            <p:ph idx="1"/>
            <p:extLst>
              <p:ext uri="{D42A27DB-BD31-4B8C-83A1-F6EECF244321}">
                <p14:modId xmlns:p14="http://schemas.microsoft.com/office/powerpoint/2010/main" val="2867438649"/>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1885995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tr-TR" altLang="en-US">
                <a:ea typeface="ＭＳ Ｐゴシック" pitchFamily="34" charset="-128"/>
              </a:rPr>
              <a:t>Doğrudan Yabancı Yatırımlar </a:t>
            </a:r>
            <a:endParaRPr lang="en-US" altLang="en-US">
              <a:ea typeface="ＭＳ Ｐゴシック" pitchFamily="34" charset="-128"/>
            </a:endParaRPr>
          </a:p>
        </p:txBody>
      </p:sp>
      <p:sp>
        <p:nvSpPr>
          <p:cNvPr id="65539" name="Rectangle 3"/>
          <p:cNvSpPr>
            <a:spLocks noGrp="1" noChangeArrowheads="1"/>
          </p:cNvSpPr>
          <p:nvPr>
            <p:ph idx="1"/>
          </p:nvPr>
        </p:nvSpPr>
        <p:spPr>
          <a:xfrm>
            <a:off x="90324" y="2060848"/>
            <a:ext cx="8946172" cy="1676400"/>
          </a:xfrm>
        </p:spPr>
        <p:txBody>
          <a:bodyPr>
            <a:normAutofit lnSpcReduction="10000"/>
          </a:bodyPr>
          <a:lstStyle/>
          <a:p>
            <a:pPr algn="just" eaLnBrk="1" hangingPunct="1"/>
            <a:r>
              <a:rPr lang="tr-TR" altLang="en-US" sz="2400" dirty="0">
                <a:ea typeface="ＭＳ Ｐゴシック" pitchFamily="34" charset="-128"/>
              </a:rPr>
              <a:t>Parçalı bir şekilde ya da tamamen ev sahibi ülke dışındaki bir firmaya sahip olunmasıdır. </a:t>
            </a:r>
            <a:r>
              <a:rPr lang="en-US" altLang="en-US" sz="2400" dirty="0">
                <a:latin typeface="Times New Roman" pitchFamily="18" charset="0"/>
                <a:ea typeface="ＭＳ Ｐゴシック" pitchFamily="34" charset="-128"/>
                <a:cs typeface="Times New Roman" pitchFamily="18" charset="0"/>
              </a:rPr>
              <a:t>Honda </a:t>
            </a:r>
            <a:r>
              <a:rPr lang="tr-TR" altLang="en-US" sz="2400" dirty="0">
                <a:latin typeface="Times New Roman" pitchFamily="18" charset="0"/>
                <a:ea typeface="ＭＳ Ｐゴシック" pitchFamily="34" charset="-128"/>
                <a:cs typeface="Times New Roman" pitchFamily="18" charset="0"/>
              </a:rPr>
              <a:t>ABD’de </a:t>
            </a:r>
            <a:r>
              <a:rPr lang="en-US" altLang="en-US" sz="2400" dirty="0">
                <a:latin typeface="Times New Roman" pitchFamily="18" charset="0"/>
                <a:ea typeface="ＭＳ Ｐゴシック" pitchFamily="34" charset="-128"/>
                <a:cs typeface="Times New Roman" pitchFamily="18" charset="0"/>
              </a:rPr>
              <a:t>$550 </a:t>
            </a:r>
            <a:r>
              <a:rPr lang="tr-TR" altLang="en-US" sz="2400" dirty="0">
                <a:latin typeface="Times New Roman" pitchFamily="18" charset="0"/>
                <a:ea typeface="ＭＳ Ｐゴシック" pitchFamily="34" charset="-128"/>
                <a:cs typeface="Times New Roman" pitchFamily="18" charset="0"/>
              </a:rPr>
              <a:t>milyon yatırım ile fabrika inşa etmesi, </a:t>
            </a:r>
            <a:r>
              <a:rPr lang="en-US" altLang="en-US" sz="2400" dirty="0">
                <a:latin typeface="Times New Roman" pitchFamily="18" charset="0"/>
                <a:ea typeface="ＭＳ Ｐゴシック" pitchFamily="34" charset="-128"/>
                <a:cs typeface="Times New Roman" pitchFamily="18" charset="0"/>
              </a:rPr>
              <a:t>IKEA</a:t>
            </a:r>
            <a:r>
              <a:rPr lang="tr-TR" altLang="en-US" sz="2400" dirty="0">
                <a:latin typeface="Times New Roman" pitchFamily="18" charset="0"/>
                <a:ea typeface="ＭＳ Ｐゴシック" pitchFamily="34" charset="-128"/>
                <a:cs typeface="Times New Roman" pitchFamily="18" charset="0"/>
              </a:rPr>
              <a:t>’</a:t>
            </a:r>
            <a:r>
              <a:rPr lang="tr-TR" altLang="en-US" sz="2400" dirty="0" err="1">
                <a:latin typeface="Times New Roman" pitchFamily="18" charset="0"/>
                <a:ea typeface="ＭＳ Ｐゴシック" pitchFamily="34" charset="-128"/>
                <a:cs typeface="Times New Roman" pitchFamily="18" charset="0"/>
              </a:rPr>
              <a:t>nın</a:t>
            </a:r>
            <a:r>
              <a:rPr lang="tr-TR" altLang="en-US" sz="2400" dirty="0">
                <a:latin typeface="Times New Roman" pitchFamily="18" charset="0"/>
                <a:ea typeface="ＭＳ Ｐゴシック" pitchFamily="34" charset="-128"/>
                <a:cs typeface="Times New Roman" pitchFamily="18" charset="0"/>
              </a:rPr>
              <a:t> </a:t>
            </a:r>
            <a:r>
              <a:rPr lang="en-US" altLang="en-US" sz="2400" dirty="0">
                <a:latin typeface="Times New Roman" pitchFamily="18" charset="0"/>
                <a:ea typeface="ＭＳ Ｐゴシック" pitchFamily="34" charset="-128"/>
                <a:cs typeface="Times New Roman" pitchFamily="18" charset="0"/>
              </a:rPr>
              <a:t>$2 </a:t>
            </a:r>
            <a:r>
              <a:rPr lang="tr-TR" altLang="en-US" sz="2400" dirty="0">
                <a:latin typeface="Times New Roman" pitchFamily="18" charset="0"/>
                <a:ea typeface="ＭＳ Ｐゴシック" pitchFamily="34" charset="-128"/>
                <a:cs typeface="Times New Roman" pitchFamily="18" charset="0"/>
              </a:rPr>
              <a:t>milyar dolar yatırım ile</a:t>
            </a:r>
            <a:r>
              <a:rPr lang="en-US" altLang="en-US" sz="2400" dirty="0">
                <a:latin typeface="Times New Roman" pitchFamily="18" charset="0"/>
                <a:ea typeface="ＭＳ Ｐゴシック" pitchFamily="34" charset="-128"/>
                <a:cs typeface="Times New Roman" pitchFamily="18" charset="0"/>
              </a:rPr>
              <a:t> </a:t>
            </a:r>
            <a:r>
              <a:rPr lang="en-US" altLang="en-US" sz="2400" dirty="0" err="1">
                <a:latin typeface="Times New Roman" pitchFamily="18" charset="0"/>
                <a:ea typeface="ＭＳ Ｐゴシック" pitchFamily="34" charset="-128"/>
                <a:cs typeface="Times New Roman" pitchFamily="18" charset="0"/>
              </a:rPr>
              <a:t>Rus</a:t>
            </a:r>
            <a:r>
              <a:rPr lang="tr-TR" altLang="en-US" sz="2400" dirty="0" err="1">
                <a:latin typeface="Times New Roman" pitchFamily="18" charset="0"/>
                <a:ea typeface="ＭＳ Ｐゴシック" pitchFamily="34" charset="-128"/>
                <a:cs typeface="Times New Roman" pitchFamily="18" charset="0"/>
              </a:rPr>
              <a:t>ya’da</a:t>
            </a:r>
            <a:r>
              <a:rPr lang="tr-TR" altLang="en-US" sz="2400" dirty="0">
                <a:latin typeface="Times New Roman" pitchFamily="18" charset="0"/>
                <a:ea typeface="ＭＳ Ｐゴシック" pitchFamily="34" charset="-128"/>
                <a:cs typeface="Times New Roman" pitchFamily="18" charset="0"/>
              </a:rPr>
              <a:t> mağazalar açması ve</a:t>
            </a:r>
            <a:r>
              <a:rPr lang="en-US" altLang="en-US" sz="2400" dirty="0">
                <a:latin typeface="Times New Roman" pitchFamily="18" charset="0"/>
                <a:ea typeface="ＭＳ Ｐゴシック" pitchFamily="34" charset="-128"/>
                <a:cs typeface="Times New Roman" pitchFamily="18" charset="0"/>
              </a:rPr>
              <a:t> South Korea's LG Electronics</a:t>
            </a:r>
            <a:r>
              <a:rPr lang="tr-TR" altLang="en-US" sz="2400" dirty="0">
                <a:latin typeface="Times New Roman" pitchFamily="18" charset="0"/>
                <a:ea typeface="ＭＳ Ｐゴシック" pitchFamily="34" charset="-128"/>
                <a:cs typeface="Times New Roman" pitchFamily="18" charset="0"/>
              </a:rPr>
              <a:t>, </a:t>
            </a:r>
            <a:r>
              <a:rPr lang="en-US" altLang="en-US" sz="2400" dirty="0">
                <a:latin typeface="Times New Roman" pitchFamily="18" charset="0"/>
                <a:ea typeface="ＭＳ Ｐゴシック" pitchFamily="34" charset="-128"/>
                <a:cs typeface="Times New Roman" pitchFamily="18" charset="0"/>
              </a:rPr>
              <a:t>Zenith Electronics</a:t>
            </a:r>
            <a:r>
              <a:rPr lang="tr-TR" altLang="en-US" sz="2400" dirty="0">
                <a:latin typeface="Times New Roman" pitchFamily="18" charset="0"/>
                <a:ea typeface="ＭＳ Ｐゴシック" pitchFamily="34" charset="-128"/>
                <a:cs typeface="Times New Roman" pitchFamily="18" charset="0"/>
              </a:rPr>
              <a:t>’in % 58 hissesini satın alması gibi.</a:t>
            </a:r>
            <a:endParaRPr lang="en-US" altLang="en-US" sz="2400" dirty="0">
              <a:latin typeface="Times New Roman" pitchFamily="18" charset="0"/>
              <a:ea typeface="ＭＳ Ｐゴシック" pitchFamily="34" charset="-128"/>
              <a:cs typeface="Times New Roman" pitchFamily="18" charset="0"/>
            </a:endParaRPr>
          </a:p>
          <a:p>
            <a:pPr eaLnBrk="1" hangingPunct="1">
              <a:buFontTx/>
              <a:buNone/>
            </a:pPr>
            <a:endParaRPr lang="en-US" altLang="en-US" dirty="0">
              <a:ea typeface="ＭＳ Ｐゴシック" pitchFamily="34" charset="-128"/>
            </a:endParaRPr>
          </a:p>
        </p:txBody>
      </p:sp>
      <p:sp>
        <p:nvSpPr>
          <p:cNvPr id="65540" name="Text Box 4"/>
          <p:cNvSpPr txBox="1">
            <a:spLocks noChangeArrowheads="1"/>
          </p:cNvSpPr>
          <p:nvPr/>
        </p:nvSpPr>
        <p:spPr bwMode="auto">
          <a:xfrm>
            <a:off x="762000" y="3810000"/>
            <a:ext cx="708660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457200">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eaLnBrk="1" hangingPunct="1">
              <a:spcBef>
                <a:spcPct val="20000"/>
              </a:spcBef>
              <a:buClr>
                <a:srgbClr val="FF6600"/>
              </a:buClr>
              <a:buFontTx/>
              <a:buChar char="•"/>
            </a:pPr>
            <a:r>
              <a:rPr lang="tr-TR" altLang="en-US" sz="2400"/>
              <a:t>Çeşitleri </a:t>
            </a:r>
            <a:endParaRPr lang="en-US" altLang="en-US" sz="2400"/>
          </a:p>
          <a:p>
            <a:pPr lvl="1" eaLnBrk="1" hangingPunct="1">
              <a:spcBef>
                <a:spcPct val="20000"/>
              </a:spcBef>
              <a:buClr>
                <a:srgbClr val="FF6600"/>
              </a:buClr>
              <a:buFontTx/>
              <a:buChar char="–"/>
            </a:pPr>
            <a:r>
              <a:rPr lang="en-US" altLang="en-US" sz="2400"/>
              <a:t>Joint ventures</a:t>
            </a:r>
            <a:r>
              <a:rPr lang="tr-TR" altLang="en-US" sz="2400"/>
              <a:t> (Ortak Girişim)</a:t>
            </a:r>
            <a:endParaRPr lang="en-US" altLang="en-US" sz="2400"/>
          </a:p>
          <a:p>
            <a:pPr lvl="1" algn="just" eaLnBrk="1" hangingPunct="1">
              <a:spcBef>
                <a:spcPct val="20000"/>
              </a:spcBef>
              <a:buClr>
                <a:srgbClr val="FF6600"/>
              </a:buClr>
              <a:buFontTx/>
              <a:buChar char="–"/>
            </a:pPr>
            <a:r>
              <a:rPr lang="tr-TR" altLang="en-US" sz="2400"/>
              <a:t>Çoğunluk ya da azınlık şeklinde sermaye hissedarlığı.</a:t>
            </a:r>
            <a:endParaRPr lang="en-US" altLang="en-US" sz="2400"/>
          </a:p>
          <a:p>
            <a:pPr lvl="1" eaLnBrk="1" hangingPunct="1">
              <a:spcBef>
                <a:spcPct val="20000"/>
              </a:spcBef>
              <a:buClr>
                <a:srgbClr val="FF6600"/>
              </a:buClr>
              <a:buFontTx/>
              <a:buChar char="–"/>
            </a:pPr>
            <a:r>
              <a:rPr lang="tr-TR" altLang="en-US" sz="2400"/>
              <a:t>Devralma.</a:t>
            </a:r>
            <a:endParaRPr lang="en-US" altLang="en-US" sz="2400"/>
          </a:p>
          <a:p>
            <a:pPr eaLnBrk="1" hangingPunct="1">
              <a:spcBef>
                <a:spcPct val="50000"/>
              </a:spcBef>
            </a:pPr>
            <a:endParaRPr lang="en-US" altLang="en-US" sz="2400">
              <a:latin typeface="Times New Roman" pitchFamily="18" charset="0"/>
            </a:endParaRPr>
          </a:p>
        </p:txBody>
      </p:sp>
    </p:spTree>
    <p:extLst>
      <p:ext uri="{BB962C8B-B14F-4D97-AF65-F5344CB8AC3E}">
        <p14:creationId xmlns:p14="http://schemas.microsoft.com/office/powerpoint/2010/main" val="156336239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US" altLang="en-US">
                <a:ea typeface="ＭＳ Ｐゴシック" pitchFamily="34" charset="-128"/>
              </a:rPr>
              <a:t>Joint Ventures</a:t>
            </a:r>
            <a:r>
              <a:rPr lang="tr-TR" altLang="en-US">
                <a:ea typeface="ＭＳ Ｐゴシック" pitchFamily="34" charset="-128"/>
              </a:rPr>
              <a:t> </a:t>
            </a:r>
            <a:br>
              <a:rPr lang="tr-TR" altLang="en-US">
                <a:ea typeface="ＭＳ Ｐゴシック" pitchFamily="34" charset="-128"/>
              </a:rPr>
            </a:br>
            <a:r>
              <a:rPr lang="tr-TR" altLang="en-US">
                <a:ea typeface="ＭＳ Ｐゴシック" pitchFamily="34" charset="-128"/>
              </a:rPr>
              <a:t>(Ortak Girişim)</a:t>
            </a:r>
            <a:endParaRPr lang="en-US" altLang="en-US">
              <a:ea typeface="ＭＳ Ｐゴシック" pitchFamily="34" charset="-128"/>
            </a:endParaRPr>
          </a:p>
        </p:txBody>
      </p:sp>
      <p:graphicFrame>
        <p:nvGraphicFramePr>
          <p:cNvPr id="67589" name="Rectangle 3">
            <a:extLst>
              <a:ext uri="{FF2B5EF4-FFF2-40B4-BE49-F238E27FC236}">
                <a16:creationId xmlns:a16="http://schemas.microsoft.com/office/drawing/2014/main" id="{46488F58-74AB-3F90-2BD3-B5C0C4D6F22C}"/>
              </a:ext>
            </a:extLst>
          </p:cNvPr>
          <p:cNvGraphicFramePr>
            <a:graphicFrameLocks noGrp="1"/>
          </p:cNvGraphicFramePr>
          <p:nvPr>
            <p:ph idx="1"/>
          </p:nvPr>
        </p:nvGraphicFramePr>
        <p:xfrm>
          <a:off x="35496" y="2060848"/>
          <a:ext cx="9073008" cy="411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7404230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tr-TR" altLang="en-US" dirty="0">
                <a:ea typeface="ＭＳ Ｐゴシック" pitchFamily="34" charset="-128"/>
              </a:rPr>
              <a:t>Ortak Girişim</a:t>
            </a:r>
            <a:endParaRPr lang="en-US" altLang="en-US" dirty="0">
              <a:ea typeface="ＭＳ Ｐゴシック" pitchFamily="34" charset="-128"/>
            </a:endParaRPr>
          </a:p>
        </p:txBody>
      </p:sp>
      <p:sp>
        <p:nvSpPr>
          <p:cNvPr id="69635" name="Rectangle 3"/>
          <p:cNvSpPr>
            <a:spLocks noGrp="1" noChangeArrowheads="1"/>
          </p:cNvSpPr>
          <p:nvPr>
            <p:ph sz="half" idx="1"/>
          </p:nvPr>
        </p:nvSpPr>
        <p:spPr>
          <a:xfrm>
            <a:off x="179512" y="1916832"/>
            <a:ext cx="3810000" cy="4800600"/>
          </a:xfrm>
        </p:spPr>
        <p:txBody>
          <a:bodyPr>
            <a:normAutofit/>
          </a:bodyPr>
          <a:lstStyle/>
          <a:p>
            <a:pPr eaLnBrk="1" hangingPunct="1"/>
            <a:r>
              <a:rPr lang="tr-TR" altLang="en-US" sz="2400" dirty="0">
                <a:ea typeface="ＭＳ Ｐゴシック" pitchFamily="34" charset="-128"/>
              </a:rPr>
              <a:t>Avantajları</a:t>
            </a:r>
            <a:endParaRPr lang="en-US" altLang="en-US" sz="2400" dirty="0">
              <a:ea typeface="ＭＳ Ｐゴシック" pitchFamily="34" charset="-128"/>
            </a:endParaRPr>
          </a:p>
          <a:p>
            <a:pPr lvl="1" eaLnBrk="1" hangingPunct="1"/>
            <a:r>
              <a:rPr lang="tr-TR" altLang="en-US" sz="2000" dirty="0">
                <a:ea typeface="ＭＳ Ｐゴシック" pitchFamily="34" charset="-128"/>
              </a:rPr>
              <a:t>Finansal ve politik anlamda riskin paylaşımını sağlar.</a:t>
            </a:r>
            <a:endParaRPr lang="en-US" altLang="en-US" sz="2000" dirty="0">
              <a:ea typeface="ＭＳ Ｐゴシック" pitchFamily="34" charset="-128"/>
            </a:endParaRPr>
          </a:p>
          <a:p>
            <a:pPr lvl="1" eaLnBrk="1" hangingPunct="1"/>
            <a:r>
              <a:rPr lang="tr-TR" altLang="en-US" sz="2000" dirty="0">
                <a:ea typeface="ＭＳ Ｐゴシック" pitchFamily="34" charset="-128"/>
              </a:rPr>
              <a:t>Yeni çevrenin öğrenilmesinde fırsat verir. </a:t>
            </a:r>
            <a:endParaRPr lang="en-US" altLang="en-US" sz="2000" dirty="0">
              <a:ea typeface="ＭＳ Ｐゴシック" pitchFamily="34" charset="-128"/>
            </a:endParaRPr>
          </a:p>
          <a:p>
            <a:pPr lvl="1" eaLnBrk="1" hangingPunct="1"/>
            <a:r>
              <a:rPr lang="tr-TR" altLang="en-US" sz="2000" dirty="0">
                <a:ea typeface="ＭＳ Ｐゴシック" pitchFamily="34" charset="-128"/>
              </a:rPr>
              <a:t>Partnerlerin güçleri ile birlikte sinerji yaratılması sağlanır.</a:t>
            </a:r>
            <a:endParaRPr lang="en-US" altLang="en-US" sz="2000" dirty="0">
              <a:ea typeface="ＭＳ Ｐゴシック" pitchFamily="34" charset="-128"/>
            </a:endParaRPr>
          </a:p>
          <a:p>
            <a:pPr lvl="1" eaLnBrk="1" hangingPunct="1"/>
            <a:r>
              <a:rPr lang="tr-TR" altLang="en-US" sz="2000" dirty="0">
                <a:ea typeface="ＭＳ Ｐゴシック" pitchFamily="34" charset="-128"/>
              </a:rPr>
              <a:t>Bazı durumlarda pazar engelleri nedeniyle tek yoldur.</a:t>
            </a:r>
            <a:endParaRPr lang="en-US" altLang="en-US" sz="2000" dirty="0">
              <a:ea typeface="ＭＳ Ｐゴシック" pitchFamily="34" charset="-128"/>
            </a:endParaRPr>
          </a:p>
          <a:p>
            <a:pPr eaLnBrk="1" hangingPunct="1"/>
            <a:endParaRPr lang="en-US" altLang="en-US" sz="2400" dirty="0">
              <a:ea typeface="ＭＳ Ｐゴシック" pitchFamily="34" charset="-128"/>
            </a:endParaRPr>
          </a:p>
        </p:txBody>
      </p:sp>
      <p:sp>
        <p:nvSpPr>
          <p:cNvPr id="69636" name="Rectangle 4"/>
          <p:cNvSpPr>
            <a:spLocks noGrp="1" noChangeArrowheads="1"/>
          </p:cNvSpPr>
          <p:nvPr>
            <p:ph sz="half" idx="2"/>
          </p:nvPr>
        </p:nvSpPr>
        <p:spPr>
          <a:xfrm>
            <a:off x="4788024" y="1988840"/>
            <a:ext cx="3886200" cy="4572000"/>
          </a:xfrm>
        </p:spPr>
        <p:txBody>
          <a:bodyPr>
            <a:normAutofit/>
          </a:bodyPr>
          <a:lstStyle/>
          <a:p>
            <a:pPr eaLnBrk="1" hangingPunct="1"/>
            <a:r>
              <a:rPr lang="tr-TR" altLang="en-US" sz="2400" dirty="0">
                <a:ea typeface="ＭＳ Ｐゴシック" pitchFamily="34" charset="-128"/>
              </a:rPr>
              <a:t>Dezavantajları</a:t>
            </a:r>
            <a:endParaRPr lang="en-US" altLang="en-US" sz="2400" dirty="0">
              <a:ea typeface="ＭＳ Ｐゴシック" pitchFamily="34" charset="-128"/>
            </a:endParaRPr>
          </a:p>
          <a:p>
            <a:pPr lvl="1" eaLnBrk="1" hangingPunct="1"/>
            <a:r>
              <a:rPr lang="tr-TR" altLang="en-US" sz="2000" dirty="0">
                <a:ea typeface="ＭＳ Ｐゴシック" pitchFamily="34" charset="-128"/>
              </a:rPr>
              <a:t>Lisans anlaşmalarına kıyasla daha yüksek yatırıma ihtiyaç duyar.</a:t>
            </a:r>
            <a:endParaRPr lang="en-US" altLang="en-US" sz="2000" dirty="0">
              <a:ea typeface="ＭＳ Ｐゴシック" pitchFamily="34" charset="-128"/>
            </a:endParaRPr>
          </a:p>
          <a:p>
            <a:pPr lvl="1" eaLnBrk="1" hangingPunct="1"/>
            <a:r>
              <a:rPr lang="tr-TR" altLang="en-US" sz="2000" dirty="0">
                <a:ea typeface="ＭＳ Ｐゴシック" pitchFamily="34" charset="-128"/>
              </a:rPr>
              <a:t>Riskin olduğu kadar ödülün de paylaşımı.</a:t>
            </a:r>
            <a:endParaRPr lang="en-US" altLang="en-US" sz="2000" dirty="0">
              <a:ea typeface="ＭＳ Ｐゴシック" pitchFamily="34" charset="-128"/>
            </a:endParaRPr>
          </a:p>
          <a:p>
            <a:pPr lvl="1" eaLnBrk="1" hangingPunct="1"/>
            <a:r>
              <a:rPr lang="tr-TR" altLang="en-US" sz="2000" dirty="0">
                <a:ea typeface="ＭＳ Ｐゴシック" pitchFamily="34" charset="-128"/>
              </a:rPr>
              <a:t>Güçlü işbirliğinin gereği</a:t>
            </a:r>
            <a:endParaRPr lang="en-US" altLang="en-US" sz="2000" dirty="0">
              <a:ea typeface="ＭＳ Ｐゴシック" pitchFamily="34" charset="-128"/>
            </a:endParaRPr>
          </a:p>
          <a:p>
            <a:pPr lvl="1" eaLnBrk="1" hangingPunct="1"/>
            <a:r>
              <a:rPr lang="tr-TR" altLang="en-US" sz="2000" dirty="0">
                <a:ea typeface="ＭＳ Ｐゴシック" pitchFamily="34" charset="-128"/>
              </a:rPr>
              <a:t>Partnerler arasındaki olası çatışmalar.</a:t>
            </a:r>
            <a:endParaRPr lang="en-US" altLang="en-US" sz="2000" dirty="0">
              <a:ea typeface="ＭＳ Ｐゴシック" pitchFamily="34" charset="-128"/>
            </a:endParaRPr>
          </a:p>
          <a:p>
            <a:pPr lvl="1" eaLnBrk="1" hangingPunct="1"/>
            <a:r>
              <a:rPr lang="tr-TR" altLang="en-US" sz="2000" dirty="0">
                <a:ea typeface="ＭＳ Ｐゴシック" pitchFamily="34" charset="-128"/>
              </a:rPr>
              <a:t>Partnerin rakip olabilmesi.</a:t>
            </a:r>
            <a:endParaRPr lang="en-US" altLang="en-US" sz="2000" dirty="0">
              <a:ea typeface="ＭＳ Ｐゴシック" pitchFamily="34" charset="-128"/>
            </a:endParaRPr>
          </a:p>
          <a:p>
            <a:pPr eaLnBrk="1" hangingPunct="1"/>
            <a:endParaRPr lang="en-US" altLang="en-US" sz="2400" dirty="0">
              <a:ea typeface="ＭＳ Ｐゴシック" pitchFamily="34" charset="-128"/>
            </a:endParaRPr>
          </a:p>
        </p:txBody>
      </p:sp>
    </p:spTree>
    <p:extLst>
      <p:ext uri="{BB962C8B-B14F-4D97-AF65-F5344CB8AC3E}">
        <p14:creationId xmlns:p14="http://schemas.microsoft.com/office/powerpoint/2010/main" val="130668465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71689" name="Rectangle 71688">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691" name="Picture 71690">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1693" name="Rectangle 71692">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695" name="Picture 71694">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71697" name="Rectangle 71696">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682" name="Rectangle 2"/>
          <p:cNvSpPr>
            <a:spLocks noGrp="1" noChangeArrowheads="1"/>
          </p:cNvSpPr>
          <p:nvPr>
            <p:ph type="title"/>
          </p:nvPr>
        </p:nvSpPr>
        <p:spPr>
          <a:xfrm>
            <a:off x="510240" y="2063262"/>
            <a:ext cx="2804460" cy="2661052"/>
          </a:xfrm>
        </p:spPr>
        <p:txBody>
          <a:bodyPr>
            <a:normAutofit/>
          </a:bodyPr>
          <a:lstStyle/>
          <a:p>
            <a:pPr algn="r" eaLnBrk="1" hangingPunct="1"/>
            <a:r>
              <a:rPr lang="tr-TR" altLang="en-US" sz="3800">
                <a:ea typeface="ＭＳ Ｐゴシック" pitchFamily="34" charset="-128"/>
              </a:rPr>
              <a:t>Hisse Satın Alma veya Devralma</a:t>
            </a:r>
            <a:endParaRPr lang="en-US" altLang="en-US" sz="3800">
              <a:ea typeface="ＭＳ Ｐゴシック" pitchFamily="34" charset="-128"/>
            </a:endParaRPr>
          </a:p>
        </p:txBody>
      </p:sp>
      <p:graphicFrame>
        <p:nvGraphicFramePr>
          <p:cNvPr id="71685" name="Rectangle 3">
            <a:extLst>
              <a:ext uri="{FF2B5EF4-FFF2-40B4-BE49-F238E27FC236}">
                <a16:creationId xmlns:a16="http://schemas.microsoft.com/office/drawing/2014/main" id="{3CA1D4BA-0116-8BA3-061E-856BAA03F5DB}"/>
              </a:ext>
            </a:extLst>
          </p:cNvPr>
          <p:cNvGraphicFramePr>
            <a:graphicFrameLocks noGrp="1"/>
          </p:cNvGraphicFramePr>
          <p:nvPr>
            <p:ph idx="1"/>
            <p:extLst>
              <p:ext uri="{D42A27DB-BD31-4B8C-83A1-F6EECF244321}">
                <p14:modId xmlns:p14="http://schemas.microsoft.com/office/powerpoint/2010/main" val="3709099888"/>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94957758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73732" name="Picture 73731" descr="Uçuş yollarıyla Dünya Haritası">
            <a:extLst>
              <a:ext uri="{FF2B5EF4-FFF2-40B4-BE49-F238E27FC236}">
                <a16:creationId xmlns:a16="http://schemas.microsoft.com/office/drawing/2014/main" id="{8A34D502-8686-7610-60F1-7B1D61E43D76}"/>
              </a:ext>
            </a:extLst>
          </p:cNvPr>
          <p:cNvPicPr>
            <a:picLocks noChangeAspect="1"/>
          </p:cNvPicPr>
          <p:nvPr/>
        </p:nvPicPr>
        <p:blipFill rotWithShape="1">
          <a:blip r:embed="rId2"/>
          <a:srcRect l="18090" r="25536" b="1"/>
          <a:stretch/>
        </p:blipFill>
        <p:spPr>
          <a:xfrm>
            <a:off x="3483394" y="10"/>
            <a:ext cx="5664709" cy="6857990"/>
          </a:xfrm>
          <a:prstGeom prst="rect">
            <a:avLst/>
          </a:prstGeom>
          <a:ln>
            <a:noFill/>
          </a:ln>
          <a:effectLst/>
        </p:spPr>
      </p:pic>
      <p:pic>
        <p:nvPicPr>
          <p:cNvPr id="73736" name="Picture 73735">
            <a:extLst>
              <a:ext uri="{FF2B5EF4-FFF2-40B4-BE49-F238E27FC236}">
                <a16:creationId xmlns:a16="http://schemas.microsoft.com/office/drawing/2014/main" id="{25D611BD-13D6-4754-93F1-8ABAB811692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73738" name="Rectangle 73737">
            <a:extLst>
              <a:ext uri="{FF2B5EF4-FFF2-40B4-BE49-F238E27FC236}">
                <a16:creationId xmlns:a16="http://schemas.microsoft.com/office/drawing/2014/main" id="{D1564798-5942-49A9-89E9-7BF6D02392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730" name="Rectangle 2"/>
          <p:cNvSpPr>
            <a:spLocks noGrp="1" noChangeArrowheads="1"/>
          </p:cNvSpPr>
          <p:nvPr>
            <p:ph type="ctrTitle"/>
          </p:nvPr>
        </p:nvSpPr>
        <p:spPr>
          <a:xfrm>
            <a:off x="510241" y="2063262"/>
            <a:ext cx="2804459" cy="2661138"/>
          </a:xfrm>
        </p:spPr>
        <p:txBody>
          <a:bodyPr>
            <a:normAutofit/>
          </a:bodyPr>
          <a:lstStyle/>
          <a:p>
            <a:pPr eaLnBrk="1" hangingPunct="1"/>
            <a:r>
              <a:rPr lang="en-US" altLang="en-US" sz="3400" b="0">
                <a:latin typeface="Tahoma" pitchFamily="34" charset="0"/>
                <a:ea typeface="ＭＳ Ｐゴシック" pitchFamily="34" charset="-128"/>
              </a:rPr>
              <a:t> </a:t>
            </a:r>
            <a:br>
              <a:rPr lang="tr-TR" altLang="en-US" sz="3400" b="0">
                <a:latin typeface="Tahoma" pitchFamily="34" charset="0"/>
                <a:ea typeface="ＭＳ Ｐゴシック" pitchFamily="34" charset="-128"/>
              </a:rPr>
            </a:br>
            <a:r>
              <a:rPr lang="tr-TR" altLang="en-US" sz="3400">
                <a:latin typeface="Tahoma" pitchFamily="34" charset="0"/>
                <a:ea typeface="ＭＳ Ｐゴシック" pitchFamily="34" charset="-128"/>
              </a:rPr>
              <a:t>Uluslararası Bilgi Sistemi </a:t>
            </a:r>
            <a:br>
              <a:rPr lang="tr-TR" altLang="en-US" sz="3400">
                <a:latin typeface="Tahoma" pitchFamily="34" charset="0"/>
                <a:ea typeface="ＭＳ Ｐゴシック" pitchFamily="34" charset="-128"/>
              </a:rPr>
            </a:br>
            <a:r>
              <a:rPr lang="tr-TR" altLang="en-US" sz="3400">
                <a:latin typeface="Tahoma" pitchFamily="34" charset="0"/>
                <a:ea typeface="ＭＳ Ｐゴシック" pitchFamily="34" charset="-128"/>
              </a:rPr>
              <a:t>ve Pazarlama Araştırmaları</a:t>
            </a:r>
            <a:endParaRPr lang="en-US" altLang="en-US" sz="3400">
              <a:latin typeface="Tahoma" pitchFamily="34" charset="0"/>
              <a:ea typeface="ＭＳ Ｐゴシック" pitchFamily="34" charset="-128"/>
            </a:endParaRPr>
          </a:p>
        </p:txBody>
      </p:sp>
    </p:spTree>
    <p:extLst>
      <p:ext uri="{BB962C8B-B14F-4D97-AF65-F5344CB8AC3E}">
        <p14:creationId xmlns:p14="http://schemas.microsoft.com/office/powerpoint/2010/main" val="3619460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73730"/>
                                        </p:tgtEl>
                                        <p:attrNameLst>
                                          <p:attrName>style.visibility</p:attrName>
                                        </p:attrNameLst>
                                      </p:cBhvr>
                                      <p:to>
                                        <p:strVal val="visible"/>
                                      </p:to>
                                    </p:set>
                                    <p:animEffect transition="in" filter="fade">
                                      <p:cBhvr>
                                        <p:cTn id="7" dur="700"/>
                                        <p:tgtEl>
                                          <p:spTgt spid="73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p:bldLst>
  </p:timing>
</p:sld>
</file>

<file path=ppt/slides/slide10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74761" name="Rectangle 74760">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4763" name="Picture 74762">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4765" name="Rectangle 74764">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4767" name="Picture 74766">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74769" name="Rectangle 74768">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4754" name="Rectangle 2"/>
          <p:cNvSpPr>
            <a:spLocks noGrp="1" noChangeArrowheads="1"/>
          </p:cNvSpPr>
          <p:nvPr>
            <p:ph type="title"/>
          </p:nvPr>
        </p:nvSpPr>
        <p:spPr>
          <a:xfrm>
            <a:off x="510240" y="2063262"/>
            <a:ext cx="2804460" cy="2661052"/>
          </a:xfrm>
        </p:spPr>
        <p:txBody>
          <a:bodyPr>
            <a:normAutofit/>
          </a:bodyPr>
          <a:lstStyle/>
          <a:p>
            <a:pPr algn="r" eaLnBrk="1" hangingPunct="1"/>
            <a:r>
              <a:rPr lang="tr-TR" altLang="en-US" sz="3800">
                <a:ea typeface="ＭＳ Ｐゴシック" pitchFamily="34" charset="-128"/>
              </a:rPr>
              <a:t>Giriş</a:t>
            </a:r>
            <a:endParaRPr lang="en-US" altLang="en-US" sz="3800">
              <a:ea typeface="ＭＳ Ｐゴシック" pitchFamily="34" charset="-128"/>
            </a:endParaRPr>
          </a:p>
        </p:txBody>
      </p:sp>
      <p:graphicFrame>
        <p:nvGraphicFramePr>
          <p:cNvPr id="74757" name="Rectangle 3">
            <a:extLst>
              <a:ext uri="{FF2B5EF4-FFF2-40B4-BE49-F238E27FC236}">
                <a16:creationId xmlns:a16="http://schemas.microsoft.com/office/drawing/2014/main" id="{53FEB1EA-775C-DB3D-9913-FEC6EDC37A25}"/>
              </a:ext>
            </a:extLst>
          </p:cNvPr>
          <p:cNvGraphicFramePr>
            <a:graphicFrameLocks noGrp="1"/>
          </p:cNvGraphicFramePr>
          <p:nvPr>
            <p:ph idx="1"/>
            <p:extLst>
              <p:ext uri="{D42A27DB-BD31-4B8C-83A1-F6EECF244321}">
                <p14:modId xmlns:p14="http://schemas.microsoft.com/office/powerpoint/2010/main" val="2487797288"/>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81695672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76809" name="Rectangle 76808">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811" name="Picture 76810">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6813" name="Rectangle 76812">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815" name="Picture 76814">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76817" name="Rectangle 76816">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802" name="Rectangle 2"/>
          <p:cNvSpPr>
            <a:spLocks noGrp="1" noChangeArrowheads="1"/>
          </p:cNvSpPr>
          <p:nvPr>
            <p:ph type="title"/>
          </p:nvPr>
        </p:nvSpPr>
        <p:spPr>
          <a:xfrm>
            <a:off x="510240" y="2063262"/>
            <a:ext cx="2804460" cy="2661052"/>
          </a:xfrm>
        </p:spPr>
        <p:txBody>
          <a:bodyPr>
            <a:normAutofit/>
          </a:bodyPr>
          <a:lstStyle/>
          <a:p>
            <a:pPr algn="r" eaLnBrk="1" hangingPunct="1"/>
            <a:r>
              <a:rPr lang="tr-TR" altLang="en-US" sz="3500">
                <a:ea typeface="ＭＳ Ｐゴシック" pitchFamily="34" charset="-128"/>
              </a:rPr>
              <a:t>Uluslararası Pazarlar için Bilgi Teknolojileri</a:t>
            </a:r>
            <a:endParaRPr lang="en-US" altLang="en-US" sz="3500">
              <a:ea typeface="ＭＳ Ｐゴシック" pitchFamily="34" charset="-128"/>
            </a:endParaRPr>
          </a:p>
        </p:txBody>
      </p:sp>
      <p:graphicFrame>
        <p:nvGraphicFramePr>
          <p:cNvPr id="76805" name="Rectangle 3">
            <a:extLst>
              <a:ext uri="{FF2B5EF4-FFF2-40B4-BE49-F238E27FC236}">
                <a16:creationId xmlns:a16="http://schemas.microsoft.com/office/drawing/2014/main" id="{BFFB3C1A-F2A5-9078-2408-9F5B81317FA6}"/>
              </a:ext>
            </a:extLst>
          </p:cNvPr>
          <p:cNvGraphicFramePr>
            <a:graphicFrameLocks noGrp="1"/>
          </p:cNvGraphicFramePr>
          <p:nvPr>
            <p:ph idx="1"/>
            <p:extLst>
              <p:ext uri="{D42A27DB-BD31-4B8C-83A1-F6EECF244321}">
                <p14:modId xmlns:p14="http://schemas.microsoft.com/office/powerpoint/2010/main" val="3342484962"/>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9472251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 name="Rectangle 12">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17" name="Rectangle 16">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2063262"/>
            <a:ext cx="2804460" cy="2661052"/>
          </a:xfrm>
        </p:spPr>
        <p:txBody>
          <a:bodyPr>
            <a:normAutofit/>
          </a:bodyPr>
          <a:lstStyle/>
          <a:p>
            <a:pPr algn="r"/>
            <a:r>
              <a:rPr lang="tr-TR" sz="3200"/>
              <a:t>Uluslararası Pazarlamanın Özellikleri</a:t>
            </a:r>
          </a:p>
        </p:txBody>
      </p:sp>
      <p:graphicFrame>
        <p:nvGraphicFramePr>
          <p:cNvPr id="5" name="İçerik Yer Tutucusu 2">
            <a:extLst>
              <a:ext uri="{FF2B5EF4-FFF2-40B4-BE49-F238E27FC236}">
                <a16:creationId xmlns:a16="http://schemas.microsoft.com/office/drawing/2014/main" id="{EC518418-20B9-6C91-13B9-25B7D8ABE430}"/>
              </a:ext>
            </a:extLst>
          </p:cNvPr>
          <p:cNvGraphicFramePr>
            <a:graphicFrameLocks noGrp="1"/>
          </p:cNvGraphicFramePr>
          <p:nvPr>
            <p:ph idx="1"/>
            <p:extLst>
              <p:ext uri="{D42A27DB-BD31-4B8C-83A1-F6EECF244321}">
                <p14:modId xmlns:p14="http://schemas.microsoft.com/office/powerpoint/2010/main" val="2464302523"/>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293701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78857" name="Rectangle 78856">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8859" name="Picture 78858">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8861" name="Rectangle 78860">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8863" name="Picture 78862">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78865" name="Rectangle 78864">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850" name="Rectangle 2"/>
          <p:cNvSpPr>
            <a:spLocks noGrp="1" noChangeArrowheads="1"/>
          </p:cNvSpPr>
          <p:nvPr>
            <p:ph type="title"/>
          </p:nvPr>
        </p:nvSpPr>
        <p:spPr>
          <a:xfrm>
            <a:off x="510240" y="2063262"/>
            <a:ext cx="2804460" cy="2661052"/>
          </a:xfrm>
        </p:spPr>
        <p:txBody>
          <a:bodyPr>
            <a:normAutofit/>
          </a:bodyPr>
          <a:lstStyle/>
          <a:p>
            <a:pPr algn="r" eaLnBrk="1" hangingPunct="1"/>
            <a:r>
              <a:rPr lang="tr-TR" altLang="en-US" sz="3800">
                <a:ea typeface="ＭＳ Ｐゴシック" pitchFamily="34" charset="-128"/>
              </a:rPr>
              <a:t>Müşteri İlişkileri Yönetimi</a:t>
            </a:r>
            <a:endParaRPr lang="en-US" altLang="en-US" sz="3800">
              <a:ea typeface="ＭＳ Ｐゴシック" pitchFamily="34" charset="-128"/>
            </a:endParaRPr>
          </a:p>
        </p:txBody>
      </p:sp>
      <p:graphicFrame>
        <p:nvGraphicFramePr>
          <p:cNvPr id="78853" name="Rectangle 3">
            <a:extLst>
              <a:ext uri="{FF2B5EF4-FFF2-40B4-BE49-F238E27FC236}">
                <a16:creationId xmlns:a16="http://schemas.microsoft.com/office/drawing/2014/main" id="{81DB5C2F-5B56-D71E-7516-0E24E31F940D}"/>
              </a:ext>
            </a:extLst>
          </p:cNvPr>
          <p:cNvGraphicFramePr>
            <a:graphicFrameLocks noGrp="1"/>
          </p:cNvGraphicFramePr>
          <p:nvPr>
            <p:ph idx="1"/>
            <p:extLst>
              <p:ext uri="{D42A27DB-BD31-4B8C-83A1-F6EECF244321}">
                <p14:modId xmlns:p14="http://schemas.microsoft.com/office/powerpoint/2010/main" val="772499459"/>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81577741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904" name="Rectangle 80903">
            <a:extLst>
              <a:ext uri="{FF2B5EF4-FFF2-40B4-BE49-F238E27FC236}">
                <a16:creationId xmlns:a16="http://schemas.microsoft.com/office/drawing/2014/main" id="{198A2CF5-5D77-4F40-9D7F-58E7E69EDE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8103" cy="6857999"/>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906" name="Rectangle 80905">
            <a:extLst>
              <a:ext uri="{FF2B5EF4-FFF2-40B4-BE49-F238E27FC236}">
                <a16:creationId xmlns:a16="http://schemas.microsoft.com/office/drawing/2014/main" id="{C9107CEA-9690-45A7-AD63-81B580BD2D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1332" y="0"/>
            <a:ext cx="6882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80908" name="Picture 80907">
            <a:extLst>
              <a:ext uri="{FF2B5EF4-FFF2-40B4-BE49-F238E27FC236}">
                <a16:creationId xmlns:a16="http://schemas.microsoft.com/office/drawing/2014/main" id="{D760E178-A1D3-4B11-9005-4B6E82CEB17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4103" y="0"/>
            <a:ext cx="9144000" cy="6858000"/>
          </a:xfrm>
          <a:prstGeom prst="rect">
            <a:avLst/>
          </a:prstGeom>
        </p:spPr>
      </p:pic>
      <p:sp>
        <p:nvSpPr>
          <p:cNvPr id="80898" name="Rectangle 2"/>
          <p:cNvSpPr>
            <a:spLocks noGrp="1" noChangeArrowheads="1"/>
          </p:cNvSpPr>
          <p:nvPr>
            <p:ph type="title"/>
          </p:nvPr>
        </p:nvSpPr>
        <p:spPr>
          <a:xfrm>
            <a:off x="5968092" y="1844218"/>
            <a:ext cx="2196192" cy="4000707"/>
          </a:xfrm>
        </p:spPr>
        <p:txBody>
          <a:bodyPr anchor="t">
            <a:normAutofit/>
          </a:bodyPr>
          <a:lstStyle/>
          <a:p>
            <a:pPr eaLnBrk="1" hangingPunct="1"/>
            <a:r>
              <a:rPr lang="tr-TR" altLang="en-US" sz="2400">
                <a:ea typeface="ＭＳ Ｐゴシック" pitchFamily="34" charset="-128"/>
              </a:rPr>
              <a:t>Pazarlama Bilgi Kaynakları</a:t>
            </a:r>
            <a:endParaRPr lang="en-US" altLang="en-US" sz="2400">
              <a:ea typeface="ＭＳ Ｐゴシック" pitchFamily="34" charset="-128"/>
            </a:endParaRPr>
          </a:p>
        </p:txBody>
      </p:sp>
      <p:sp>
        <p:nvSpPr>
          <p:cNvPr id="80910" name="Rectangle 80909">
            <a:extLst>
              <a:ext uri="{FF2B5EF4-FFF2-40B4-BE49-F238E27FC236}">
                <a16:creationId xmlns:a16="http://schemas.microsoft.com/office/drawing/2014/main" id="{DC93C6B4-586F-4876-9FE1-CF9B241CAC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87312"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899" name="Rectangle 3"/>
          <p:cNvSpPr>
            <a:spLocks noGrp="1" noChangeArrowheads="1"/>
          </p:cNvSpPr>
          <p:nvPr>
            <p:ph idx="1"/>
          </p:nvPr>
        </p:nvSpPr>
        <p:spPr>
          <a:xfrm>
            <a:off x="510241" y="1834166"/>
            <a:ext cx="4845531" cy="4020609"/>
          </a:xfrm>
        </p:spPr>
        <p:txBody>
          <a:bodyPr>
            <a:normAutofit/>
          </a:bodyPr>
          <a:lstStyle/>
          <a:p>
            <a:pPr eaLnBrk="1" hangingPunct="1"/>
            <a:r>
              <a:rPr lang="tr-TR" altLang="en-US" sz="1600">
                <a:ea typeface="ＭＳ Ｐゴシック" pitchFamily="34" charset="-128"/>
              </a:rPr>
              <a:t>Kişisel kaynaklar</a:t>
            </a:r>
            <a:endParaRPr lang="en-US" altLang="en-US" sz="1600">
              <a:ea typeface="ＭＳ Ｐゴシック" pitchFamily="34" charset="-128"/>
            </a:endParaRPr>
          </a:p>
          <a:p>
            <a:pPr lvl="1" eaLnBrk="1" hangingPunct="1"/>
            <a:r>
              <a:rPr lang="tr-TR" altLang="en-US" sz="1600">
                <a:ea typeface="ＭＳ Ｐゴシック" pitchFamily="34" charset="-128"/>
              </a:rPr>
              <a:t>Yurt dışında aracılarla, müşterilerle, tedarikçilerle ve hükümet yetkilileri ile iletişim halinde olan firma yöneticileri.</a:t>
            </a:r>
            <a:endParaRPr lang="en-US" altLang="en-US" sz="1600">
              <a:ea typeface="ＭＳ Ｐゴシック" pitchFamily="34" charset="-128"/>
            </a:endParaRPr>
          </a:p>
          <a:p>
            <a:pPr lvl="1" eaLnBrk="1" hangingPunct="1"/>
            <a:r>
              <a:rPr lang="tr-TR" altLang="en-US" sz="1600">
                <a:ea typeface="ＭＳ Ｐゴシック" pitchFamily="34" charset="-128"/>
              </a:rPr>
              <a:t>Yakın çevredeki kişiler, profesyonel iş arkadaşları, danışmanlar.</a:t>
            </a:r>
          </a:p>
          <a:p>
            <a:pPr lvl="1" eaLnBrk="1" hangingPunct="1"/>
            <a:r>
              <a:rPr lang="tr-TR" altLang="en-US" sz="1600">
                <a:latin typeface="Times New Roman" pitchFamily="18" charset="0"/>
                <a:ea typeface="ＭＳ Ｐゴシック" pitchFamily="34" charset="-128"/>
                <a:cs typeface="Times New Roman" pitchFamily="18" charset="0"/>
              </a:rPr>
              <a:t>Bilgi toplama, işletmenin vereceği kararların daha sağlıklı olmasını sağlayabilmektedir. </a:t>
            </a:r>
            <a:r>
              <a:rPr lang="en-US" altLang="en-US" sz="1600">
                <a:latin typeface="Times New Roman" pitchFamily="18" charset="0"/>
                <a:ea typeface="ＭＳ Ｐゴシック" pitchFamily="34" charset="-128"/>
                <a:cs typeface="Times New Roman" pitchFamily="18" charset="0"/>
              </a:rPr>
              <a:t>Wal-Mart's </a:t>
            </a:r>
            <a:r>
              <a:rPr lang="tr-TR" altLang="en-US" sz="1600">
                <a:latin typeface="Times New Roman" pitchFamily="18" charset="0"/>
                <a:ea typeface="ＭＳ Ｐゴシック" pitchFamily="34" charset="-128"/>
                <a:cs typeface="Times New Roman" pitchFamily="18" charset="0"/>
              </a:rPr>
              <a:t>Çin’deki ilk mağazasında stoklarında,</a:t>
            </a:r>
            <a:r>
              <a:rPr lang="en-US" altLang="en-US" sz="1600">
                <a:latin typeface="Times New Roman" pitchFamily="18" charset="0"/>
                <a:ea typeface="ＭＳ Ｐゴシック" pitchFamily="34" charset="-128"/>
                <a:cs typeface="Times New Roman" pitchFamily="18" charset="0"/>
              </a:rPr>
              <a:t> </a:t>
            </a:r>
            <a:r>
              <a:rPr lang="tr-TR" altLang="en-US" sz="1600">
                <a:latin typeface="Times New Roman" pitchFamily="18" charset="0"/>
                <a:ea typeface="ＭＳ Ｐゴシック" pitchFamily="34" charset="-128"/>
                <a:cs typeface="Times New Roman" pitchFamily="18" charset="0"/>
              </a:rPr>
              <a:t>portatif merdivenler ve büyük soya sosu kapları vardı. Ancak bunlar yerel müşteriler için uygun değildi. </a:t>
            </a:r>
            <a:r>
              <a:rPr lang="en-US" altLang="en-US" sz="1600">
                <a:latin typeface="Times New Roman" pitchFamily="18" charset="0"/>
                <a:ea typeface="ＭＳ Ｐゴシック" pitchFamily="34" charset="-128"/>
                <a:cs typeface="Times New Roman" pitchFamily="18" charset="0"/>
              </a:rPr>
              <a:t>Wal-Mart's</a:t>
            </a:r>
            <a:r>
              <a:rPr lang="tr-TR" altLang="en-US" sz="1600">
                <a:latin typeface="Times New Roman" pitchFamily="18" charset="0"/>
                <a:ea typeface="ＭＳ Ｐゴシック" pitchFamily="34" charset="-128"/>
                <a:cs typeface="Times New Roman" pitchFamily="18" charset="0"/>
              </a:rPr>
              <a:t> Asya operasyonlarının başındaki </a:t>
            </a:r>
            <a:r>
              <a:rPr lang="en-US" altLang="en-US" sz="1600">
                <a:latin typeface="Times New Roman" pitchFamily="18" charset="0"/>
                <a:ea typeface="ＭＳ Ｐゴシック" pitchFamily="34" charset="-128"/>
                <a:cs typeface="Times New Roman" pitchFamily="18" charset="0"/>
              </a:rPr>
              <a:t>Joe Hatfield, </a:t>
            </a:r>
            <a:r>
              <a:rPr lang="tr-TR" altLang="en-US" sz="1600">
                <a:latin typeface="Times New Roman" pitchFamily="18" charset="0"/>
                <a:ea typeface="ＭＳ Ｐゴシック" pitchFamily="34" charset="-128"/>
                <a:cs typeface="Times New Roman" pitchFamily="18" charset="0"/>
              </a:rPr>
              <a:t>Çin yemek kültüründen de esinlenerek, pizza kutularını mısır ve ananas suyu ekleyerek paketleyip satışa sunulmasını sağladı.</a:t>
            </a:r>
            <a:endParaRPr lang="en-US" altLang="en-US" sz="1600">
              <a:ea typeface="ＭＳ Ｐゴシック" pitchFamily="34" charset="-128"/>
            </a:endParaRPr>
          </a:p>
        </p:txBody>
      </p:sp>
    </p:spTree>
    <p:extLst>
      <p:ext uri="{BB962C8B-B14F-4D97-AF65-F5344CB8AC3E}">
        <p14:creationId xmlns:p14="http://schemas.microsoft.com/office/powerpoint/2010/main" val="100800761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82953" name="Rectangle 82952">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2955" name="Picture 82954">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2957" name="Rectangle 82956">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2959" name="Picture 82958">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82961" name="Rectangle 82960">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946" name="Rectangle 2"/>
          <p:cNvSpPr>
            <a:spLocks noGrp="1" noChangeArrowheads="1"/>
          </p:cNvSpPr>
          <p:nvPr>
            <p:ph type="title"/>
          </p:nvPr>
        </p:nvSpPr>
        <p:spPr>
          <a:xfrm>
            <a:off x="510240" y="2063262"/>
            <a:ext cx="2804460" cy="2661052"/>
          </a:xfrm>
        </p:spPr>
        <p:txBody>
          <a:bodyPr>
            <a:normAutofit/>
          </a:bodyPr>
          <a:lstStyle/>
          <a:p>
            <a:pPr algn="r" eaLnBrk="1" hangingPunct="1"/>
            <a:r>
              <a:rPr lang="tr-TR" altLang="en-US" sz="3500">
                <a:ea typeface="ＭＳ Ｐゴシック" pitchFamily="34" charset="-128"/>
              </a:rPr>
              <a:t>Pazar Araştırmaları</a:t>
            </a:r>
            <a:endParaRPr lang="en-US" altLang="en-US" sz="3500">
              <a:ea typeface="ＭＳ Ｐゴシック" pitchFamily="34" charset="-128"/>
            </a:endParaRPr>
          </a:p>
        </p:txBody>
      </p:sp>
      <p:graphicFrame>
        <p:nvGraphicFramePr>
          <p:cNvPr id="82949" name="Rectangle 3">
            <a:extLst>
              <a:ext uri="{FF2B5EF4-FFF2-40B4-BE49-F238E27FC236}">
                <a16:creationId xmlns:a16="http://schemas.microsoft.com/office/drawing/2014/main" id="{9EF128D0-A3F2-E48E-6B0B-78D32EEF40AE}"/>
              </a:ext>
            </a:extLst>
          </p:cNvPr>
          <p:cNvGraphicFramePr>
            <a:graphicFrameLocks noGrp="1"/>
          </p:cNvGraphicFramePr>
          <p:nvPr>
            <p:ph idx="1"/>
            <p:extLst>
              <p:ext uri="{D42A27DB-BD31-4B8C-83A1-F6EECF244321}">
                <p14:modId xmlns:p14="http://schemas.microsoft.com/office/powerpoint/2010/main" val="2776185893"/>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05478875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85000" name="Rectangle 84999">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5002" name="Picture 85001">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5004" name="Rectangle 85003">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5006" name="Picture 85005">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85008" name="Rectangle 85007">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84996" name="2 İçerik Yer Tutucusu">
            <a:extLst>
              <a:ext uri="{FF2B5EF4-FFF2-40B4-BE49-F238E27FC236}">
                <a16:creationId xmlns:a16="http://schemas.microsoft.com/office/drawing/2014/main" id="{2CB2BDD0-E536-D936-0653-7906EA6CC28C}"/>
              </a:ext>
            </a:extLst>
          </p:cNvPr>
          <p:cNvGraphicFramePr>
            <a:graphicFrameLocks noGrp="1"/>
          </p:cNvGraphicFramePr>
          <p:nvPr>
            <p:ph idx="1"/>
            <p:extLst>
              <p:ext uri="{D42A27DB-BD31-4B8C-83A1-F6EECF244321}">
                <p14:modId xmlns:p14="http://schemas.microsoft.com/office/powerpoint/2010/main" val="2011982150"/>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2896137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510240" y="753228"/>
            <a:ext cx="7210396" cy="1080938"/>
          </a:xfrm>
        </p:spPr>
        <p:txBody>
          <a:bodyPr>
            <a:normAutofit/>
          </a:bodyPr>
          <a:lstStyle/>
          <a:p>
            <a:pPr eaLnBrk="1" hangingPunct="1"/>
            <a:r>
              <a:rPr lang="tr-TR" altLang="en-US">
                <a:ea typeface="ＭＳ Ｐゴシック" pitchFamily="34" charset="-128"/>
              </a:rPr>
              <a:t>Araştırma Sürecindeki Adımlar</a:t>
            </a:r>
            <a:endParaRPr lang="en-US" altLang="en-US">
              <a:ea typeface="ＭＳ Ｐゴシック" pitchFamily="34" charset="-128"/>
            </a:endParaRPr>
          </a:p>
        </p:txBody>
      </p:sp>
      <p:graphicFrame>
        <p:nvGraphicFramePr>
          <p:cNvPr id="86021" name="Rectangle 3">
            <a:extLst>
              <a:ext uri="{FF2B5EF4-FFF2-40B4-BE49-F238E27FC236}">
                <a16:creationId xmlns:a16="http://schemas.microsoft.com/office/drawing/2014/main" id="{B7E6E5C0-69BB-00BA-603B-B89297CEF08E}"/>
              </a:ext>
            </a:extLst>
          </p:cNvPr>
          <p:cNvGraphicFramePr>
            <a:graphicFrameLocks noGrp="1"/>
          </p:cNvGraphicFramePr>
          <p:nvPr>
            <p:ph idx="1"/>
            <p:extLst>
              <p:ext uri="{D42A27DB-BD31-4B8C-83A1-F6EECF244321}">
                <p14:modId xmlns:p14="http://schemas.microsoft.com/office/powerpoint/2010/main" val="880855414"/>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42951239"/>
      </p:ext>
    </p:extLst>
  </p:cSld>
  <p:clrMapOvr>
    <a:masterClrMapping/>
  </p:clrMapOvr>
  <p:transition>
    <p:random/>
  </p:transition>
</p:sld>
</file>

<file path=ppt/slides/slide1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510240" y="753228"/>
            <a:ext cx="7210396" cy="1080938"/>
          </a:xfrm>
        </p:spPr>
        <p:txBody>
          <a:bodyPr>
            <a:normAutofit/>
          </a:bodyPr>
          <a:lstStyle/>
          <a:p>
            <a:pPr marL="838200" indent="-838200" eaLnBrk="1" hangingPunct="1"/>
            <a:r>
              <a:rPr lang="tr-TR" altLang="en-US">
                <a:ea typeface="ＭＳ Ｐゴシック" pitchFamily="34" charset="-128"/>
              </a:rPr>
              <a:t>Adım</a:t>
            </a:r>
            <a:r>
              <a:rPr lang="en-US" altLang="en-US">
                <a:ea typeface="ＭＳ Ｐゴシック" pitchFamily="34" charset="-128"/>
              </a:rPr>
              <a:t>1: </a:t>
            </a:r>
            <a:br>
              <a:rPr lang="tr-TR" altLang="en-US">
                <a:ea typeface="ＭＳ Ｐゴシック" pitchFamily="34" charset="-128"/>
              </a:rPr>
            </a:br>
            <a:r>
              <a:rPr lang="tr-TR" altLang="en-US">
                <a:ea typeface="ＭＳ Ｐゴシック" pitchFamily="34" charset="-128"/>
              </a:rPr>
              <a:t>Gerekli Bilginin Tanımlanması</a:t>
            </a:r>
            <a:endParaRPr lang="en-US" altLang="en-US" dirty="0">
              <a:ea typeface="ＭＳ Ｐゴシック" pitchFamily="34" charset="-128"/>
            </a:endParaRPr>
          </a:p>
        </p:txBody>
      </p:sp>
      <p:graphicFrame>
        <p:nvGraphicFramePr>
          <p:cNvPr id="87047" name="Rectangle 3">
            <a:extLst>
              <a:ext uri="{FF2B5EF4-FFF2-40B4-BE49-F238E27FC236}">
                <a16:creationId xmlns:a16="http://schemas.microsoft.com/office/drawing/2014/main" id="{938CB506-15F5-6510-AC70-4CCD00B05B4E}"/>
              </a:ext>
            </a:extLst>
          </p:cNvPr>
          <p:cNvGraphicFramePr>
            <a:graphicFrameLocks noGrp="1"/>
          </p:cNvGraphicFramePr>
          <p:nvPr>
            <p:ph idx="1"/>
            <p:extLst>
              <p:ext uri="{D42A27DB-BD31-4B8C-83A1-F6EECF244321}">
                <p14:modId xmlns:p14="http://schemas.microsoft.com/office/powerpoint/2010/main" val="3543613293"/>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09335871"/>
      </p:ext>
    </p:extLst>
  </p:cSld>
  <p:clrMapOvr>
    <a:masterClrMapping/>
  </p:clrMapOvr>
  <p:transition>
    <p:random/>
  </p:transition>
</p:sld>
</file>

<file path=ppt/slides/slide11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510240" y="753228"/>
            <a:ext cx="7210396" cy="1080938"/>
          </a:xfrm>
        </p:spPr>
        <p:txBody>
          <a:bodyPr>
            <a:normAutofit/>
          </a:bodyPr>
          <a:lstStyle/>
          <a:p>
            <a:pPr eaLnBrk="1" hangingPunct="1"/>
            <a:r>
              <a:rPr lang="tr-TR" altLang="en-US" dirty="0">
                <a:ea typeface="ＭＳ Ｐゴシック" pitchFamily="34" charset="-128"/>
              </a:rPr>
              <a:t>Adım</a:t>
            </a:r>
            <a:r>
              <a:rPr lang="en-US" altLang="en-US" dirty="0">
                <a:ea typeface="ＭＳ Ｐゴシック" pitchFamily="34" charset="-128"/>
              </a:rPr>
              <a:t> 2: </a:t>
            </a:r>
            <a:br>
              <a:rPr lang="tr-TR" altLang="en-US" dirty="0">
                <a:ea typeface="ＭＳ Ｐゴシック" pitchFamily="34" charset="-128"/>
              </a:rPr>
            </a:br>
            <a:r>
              <a:rPr lang="tr-TR" altLang="en-US" dirty="0">
                <a:ea typeface="ＭＳ Ｐゴシック" pitchFamily="34" charset="-128"/>
              </a:rPr>
              <a:t>Problemin Tanımlanması</a:t>
            </a:r>
            <a:endParaRPr lang="en-US" altLang="en-US" dirty="0">
              <a:ea typeface="ＭＳ Ｐゴシック" pitchFamily="34" charset="-128"/>
            </a:endParaRPr>
          </a:p>
        </p:txBody>
      </p:sp>
      <p:graphicFrame>
        <p:nvGraphicFramePr>
          <p:cNvPr id="88069" name="Rectangle 3">
            <a:extLst>
              <a:ext uri="{FF2B5EF4-FFF2-40B4-BE49-F238E27FC236}">
                <a16:creationId xmlns:a16="http://schemas.microsoft.com/office/drawing/2014/main" id="{6F786368-A7F8-7163-40E9-B646EDAA5193}"/>
              </a:ext>
            </a:extLst>
          </p:cNvPr>
          <p:cNvGraphicFramePr>
            <a:graphicFrameLocks noGrp="1"/>
          </p:cNvGraphicFramePr>
          <p:nvPr>
            <p:ph idx="1"/>
            <p:extLst>
              <p:ext uri="{D42A27DB-BD31-4B8C-83A1-F6EECF244321}">
                <p14:modId xmlns:p14="http://schemas.microsoft.com/office/powerpoint/2010/main" val="3563881358"/>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3629089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r>
              <a:rPr lang="tr-TR" altLang="en-US" dirty="0">
                <a:ea typeface="ＭＳ Ｐゴシック" pitchFamily="34" charset="-128"/>
              </a:rPr>
              <a:t>Adım </a:t>
            </a:r>
            <a:r>
              <a:rPr lang="en-US" altLang="en-US" dirty="0">
                <a:ea typeface="ＭＳ Ｐゴシック" pitchFamily="34" charset="-128"/>
              </a:rPr>
              <a:t>3: </a:t>
            </a:r>
            <a:br>
              <a:rPr lang="tr-TR" altLang="en-US" dirty="0">
                <a:ea typeface="ＭＳ Ｐゴシック" pitchFamily="34" charset="-128"/>
              </a:rPr>
            </a:br>
            <a:r>
              <a:rPr lang="tr-TR" altLang="en-US" dirty="0">
                <a:ea typeface="ＭＳ Ｐゴシック" pitchFamily="34" charset="-128"/>
              </a:rPr>
              <a:t>Analiz Biriminin Seçimi</a:t>
            </a:r>
            <a:endParaRPr lang="en-US" altLang="en-US" dirty="0">
              <a:ea typeface="ＭＳ Ｐゴシック" pitchFamily="34" charset="-128"/>
            </a:endParaRPr>
          </a:p>
        </p:txBody>
      </p:sp>
      <p:sp>
        <p:nvSpPr>
          <p:cNvPr id="90115" name="Rectangle 3"/>
          <p:cNvSpPr>
            <a:spLocks noGrp="1" noChangeArrowheads="1"/>
          </p:cNvSpPr>
          <p:nvPr>
            <p:ph idx="1"/>
          </p:nvPr>
        </p:nvSpPr>
        <p:spPr>
          <a:xfrm>
            <a:off x="152400" y="1905000"/>
            <a:ext cx="7772400" cy="4114800"/>
          </a:xfrm>
        </p:spPr>
        <p:txBody>
          <a:bodyPr/>
          <a:lstStyle/>
          <a:p>
            <a:pPr eaLnBrk="1" hangingPunct="1">
              <a:lnSpc>
                <a:spcPct val="90000"/>
              </a:lnSpc>
            </a:pPr>
            <a:r>
              <a:rPr lang="tr-TR" altLang="en-US" dirty="0">
                <a:ea typeface="ＭＳ Ｐゴシック" pitchFamily="34" charset="-128"/>
              </a:rPr>
              <a:t>Pazar</a:t>
            </a:r>
            <a:r>
              <a:rPr lang="en-US" altLang="en-US" dirty="0">
                <a:ea typeface="ＭＳ Ｐゴシック" pitchFamily="34" charset="-128"/>
              </a:rPr>
              <a:t>:</a:t>
            </a:r>
          </a:p>
          <a:p>
            <a:pPr lvl="1" eaLnBrk="1" hangingPunct="1">
              <a:lnSpc>
                <a:spcPct val="90000"/>
              </a:lnSpc>
            </a:pPr>
            <a:endParaRPr lang="en-US" altLang="en-US" dirty="0">
              <a:ea typeface="ＭＳ Ｐゴシック" pitchFamily="34" charset="-128"/>
            </a:endParaRPr>
          </a:p>
          <a:p>
            <a:pPr lvl="1" eaLnBrk="1" hangingPunct="1">
              <a:lnSpc>
                <a:spcPct val="90000"/>
              </a:lnSpc>
            </a:pPr>
            <a:r>
              <a:rPr lang="tr-TR" altLang="en-US" dirty="0">
                <a:ea typeface="ＭＳ Ｐゴシック" pitchFamily="34" charset="-128"/>
              </a:rPr>
              <a:t>Küresel</a:t>
            </a:r>
            <a:endParaRPr lang="en-US" altLang="en-US" dirty="0">
              <a:ea typeface="ＭＳ Ｐゴシック" pitchFamily="34" charset="-128"/>
            </a:endParaRPr>
          </a:p>
          <a:p>
            <a:pPr lvl="1" eaLnBrk="1" hangingPunct="1">
              <a:lnSpc>
                <a:spcPct val="90000"/>
              </a:lnSpc>
            </a:pPr>
            <a:r>
              <a:rPr lang="tr-TR" altLang="en-US" dirty="0">
                <a:ea typeface="ＭＳ Ｐゴシック" pitchFamily="34" charset="-128"/>
              </a:rPr>
              <a:t>Bölge</a:t>
            </a:r>
            <a:endParaRPr lang="en-US" altLang="en-US" dirty="0">
              <a:ea typeface="ＭＳ Ｐゴシック" pitchFamily="34" charset="-128"/>
            </a:endParaRPr>
          </a:p>
          <a:p>
            <a:pPr lvl="1" eaLnBrk="1" hangingPunct="1">
              <a:lnSpc>
                <a:spcPct val="90000"/>
              </a:lnSpc>
            </a:pPr>
            <a:r>
              <a:rPr lang="tr-TR" altLang="en-US" dirty="0">
                <a:ea typeface="ＭＳ Ｐゴシック" pitchFamily="34" charset="-128"/>
              </a:rPr>
              <a:t>Ülke</a:t>
            </a:r>
            <a:endParaRPr lang="en-US" altLang="en-US" dirty="0">
              <a:ea typeface="ＭＳ Ｐゴシック" pitchFamily="34" charset="-128"/>
            </a:endParaRPr>
          </a:p>
          <a:p>
            <a:pPr lvl="1" eaLnBrk="1" hangingPunct="1">
              <a:lnSpc>
                <a:spcPct val="90000"/>
              </a:lnSpc>
            </a:pPr>
            <a:r>
              <a:rPr lang="tr-TR" altLang="en-US" dirty="0">
                <a:ea typeface="ＭＳ Ｐゴシック" pitchFamily="34" charset="-128"/>
              </a:rPr>
              <a:t>Eyalet</a:t>
            </a:r>
            <a:endParaRPr lang="en-US" altLang="en-US" dirty="0">
              <a:ea typeface="ＭＳ Ｐゴシック" pitchFamily="34" charset="-128"/>
            </a:endParaRPr>
          </a:p>
          <a:p>
            <a:pPr lvl="1" eaLnBrk="1" hangingPunct="1">
              <a:lnSpc>
                <a:spcPct val="90000"/>
              </a:lnSpc>
            </a:pPr>
            <a:r>
              <a:rPr lang="tr-TR" altLang="en-US" dirty="0">
                <a:ea typeface="ＭＳ Ｐゴシック" pitchFamily="34" charset="-128"/>
              </a:rPr>
              <a:t>Kent</a:t>
            </a:r>
            <a:endParaRPr lang="en-US" altLang="en-US" dirty="0">
              <a:ea typeface="ＭＳ Ｐゴシック" pitchFamily="34" charset="-128"/>
            </a:endParaRPr>
          </a:p>
        </p:txBody>
      </p:sp>
      <p:pic>
        <p:nvPicPr>
          <p:cNvPr id="90116" name="Picture 4" descr="C:\Documents and Settings\Jill Solomon\My Documents\My Pictures\K &amp; G 6e\city of lisb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2895600"/>
            <a:ext cx="5638800"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7" name="Text Box 5"/>
          <p:cNvSpPr txBox="1">
            <a:spLocks noChangeArrowheads="1"/>
          </p:cNvSpPr>
          <p:nvPr/>
        </p:nvSpPr>
        <p:spPr bwMode="auto">
          <a:xfrm>
            <a:off x="5105400" y="5715000"/>
            <a:ext cx="1676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eaLnBrk="1" hangingPunct="1">
              <a:spcBef>
                <a:spcPct val="50000"/>
              </a:spcBef>
            </a:pPr>
            <a:r>
              <a:rPr lang="en-US" altLang="en-US" sz="2400">
                <a:latin typeface="Arial Black" pitchFamily="34" charset="0"/>
              </a:rPr>
              <a:t>Lisbon</a:t>
            </a:r>
          </a:p>
        </p:txBody>
      </p:sp>
    </p:spTree>
    <p:extLst>
      <p:ext uri="{BB962C8B-B14F-4D97-AF65-F5344CB8AC3E}">
        <p14:creationId xmlns:p14="http://schemas.microsoft.com/office/powerpoint/2010/main" val="270693460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92168" name="Group 92167">
            <a:extLst>
              <a:ext uri="{FF2B5EF4-FFF2-40B4-BE49-F238E27FC236}">
                <a16:creationId xmlns:a16="http://schemas.microsoft.com/office/drawing/2014/main" id="{905A9BAA-B344-45D2-838C-73856C4B15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92169" name="Rectangle 92168">
              <a:extLst>
                <a:ext uri="{FF2B5EF4-FFF2-40B4-BE49-F238E27FC236}">
                  <a16:creationId xmlns:a16="http://schemas.microsoft.com/office/drawing/2014/main" id="{390434AA-4632-440E-9AE7-411396A7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70" name="Picture 92169">
              <a:extLst>
                <a:ext uri="{FF2B5EF4-FFF2-40B4-BE49-F238E27FC236}">
                  <a16:creationId xmlns:a16="http://schemas.microsoft.com/office/drawing/2014/main" id="{D462FD1E-E713-4FD4-8746-671C946723B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92164" name="Picture 92163" descr="Termal güç istasyonu">
            <a:extLst>
              <a:ext uri="{FF2B5EF4-FFF2-40B4-BE49-F238E27FC236}">
                <a16:creationId xmlns:a16="http://schemas.microsoft.com/office/drawing/2014/main" id="{B2C20562-E933-9E31-CC14-F459D2E1D98A}"/>
              </a:ext>
            </a:extLst>
          </p:cNvPr>
          <p:cNvPicPr>
            <a:picLocks noChangeAspect="1"/>
          </p:cNvPicPr>
          <p:nvPr/>
        </p:nvPicPr>
        <p:blipFill rotWithShape="1">
          <a:blip r:embed="rId3"/>
          <a:srcRect l="12644" r="25391" b="-2"/>
          <a:stretch/>
        </p:blipFill>
        <p:spPr>
          <a:xfrm>
            <a:off x="3477006" y="10"/>
            <a:ext cx="5664611" cy="6856310"/>
          </a:xfrm>
          <a:prstGeom prst="rect">
            <a:avLst/>
          </a:prstGeom>
          <a:ln>
            <a:noFill/>
          </a:ln>
          <a:effectLst/>
        </p:spPr>
      </p:pic>
      <p:sp>
        <p:nvSpPr>
          <p:cNvPr id="92172" name="Rectangle 92171">
            <a:extLst>
              <a:ext uri="{FF2B5EF4-FFF2-40B4-BE49-F238E27FC236}">
                <a16:creationId xmlns:a16="http://schemas.microsoft.com/office/drawing/2014/main" id="{78A4CDE5-C7BC-41E1-8A4A-79E024CC0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63924"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92174" name="Picture 92173">
            <a:extLst>
              <a:ext uri="{FF2B5EF4-FFF2-40B4-BE49-F238E27FC236}">
                <a16:creationId xmlns:a16="http://schemas.microsoft.com/office/drawing/2014/main" id="{025C7952-5703-489E-8DBD-F2EFAC8EEB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3771900" cy="202738"/>
          </a:xfrm>
          <a:prstGeom prst="rect">
            <a:avLst/>
          </a:prstGeom>
        </p:spPr>
      </p:pic>
      <p:sp>
        <p:nvSpPr>
          <p:cNvPr id="92162" name="2 İçerik Yer Tutucusu"/>
          <p:cNvSpPr>
            <a:spLocks noGrp="1"/>
          </p:cNvSpPr>
          <p:nvPr>
            <p:ph idx="1"/>
          </p:nvPr>
        </p:nvSpPr>
        <p:spPr>
          <a:xfrm>
            <a:off x="510241" y="2336873"/>
            <a:ext cx="2686226" cy="3599316"/>
          </a:xfrm>
        </p:spPr>
        <p:txBody>
          <a:bodyPr>
            <a:normAutofit/>
          </a:bodyPr>
          <a:lstStyle/>
          <a:p>
            <a:r>
              <a:rPr lang="tr-TR" altLang="en-US" sz="1400">
                <a:latin typeface="Times New Roman" pitchFamily="18" charset="0"/>
                <a:ea typeface="ＭＳ Ｐゴシック" pitchFamily="34" charset="-128"/>
                <a:cs typeface="Times New Roman" pitchFamily="18" charset="0"/>
              </a:rPr>
              <a:t>Çin pazarına girmek isteyen bir firma, Şanghay’ı hedefliyor ise, şehrin ülkenin sanayi kenti olduğunu, şehirleşmenin çok iyi olduğunu ve göreceli olarak da ülkenin kalan kısmına oranla kişi başı gelirin yüksek olduğunu bilmeli ve buna göre pazarlama çabalarını tasarlamalıdır</a:t>
            </a:r>
            <a:r>
              <a:rPr lang="en-US" altLang="en-US" sz="1400">
                <a:latin typeface="Times New Roman" pitchFamily="18" charset="0"/>
                <a:ea typeface="ＭＳ Ｐゴシック" pitchFamily="34" charset="-128"/>
                <a:cs typeface="Times New Roman" pitchFamily="18" charset="0"/>
              </a:rPr>
              <a:t>.</a:t>
            </a:r>
            <a:endParaRPr lang="tr-TR" altLang="en-US" sz="1400">
              <a:ea typeface="ＭＳ Ｐゴシック" pitchFamily="34" charset="-128"/>
            </a:endParaRPr>
          </a:p>
        </p:txBody>
      </p:sp>
    </p:spTree>
    <p:extLst>
      <p:ext uri="{BB962C8B-B14F-4D97-AF65-F5344CB8AC3E}">
        <p14:creationId xmlns:p14="http://schemas.microsoft.com/office/powerpoint/2010/main" val="224302754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93193" name="Group 93192">
            <a:extLst>
              <a:ext uri="{FF2B5EF4-FFF2-40B4-BE49-F238E27FC236}">
                <a16:creationId xmlns:a16="http://schemas.microsoft.com/office/drawing/2014/main" id="{905A9BAA-B344-45D2-838C-73856C4B15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93194" name="Rectangle 93193">
              <a:extLst>
                <a:ext uri="{FF2B5EF4-FFF2-40B4-BE49-F238E27FC236}">
                  <a16:creationId xmlns:a16="http://schemas.microsoft.com/office/drawing/2014/main" id="{390434AA-4632-440E-9AE7-411396A7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3195" name="Picture 93194">
              <a:extLst>
                <a:ext uri="{FF2B5EF4-FFF2-40B4-BE49-F238E27FC236}">
                  <a16:creationId xmlns:a16="http://schemas.microsoft.com/office/drawing/2014/main" id="{D462FD1E-E713-4FD4-8746-671C946723B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93189" name="Picture 93188" descr="Üstüne borsa grafikleri bindirilmiş ofis binası">
            <a:extLst>
              <a:ext uri="{FF2B5EF4-FFF2-40B4-BE49-F238E27FC236}">
                <a16:creationId xmlns:a16="http://schemas.microsoft.com/office/drawing/2014/main" id="{E7D59463-0195-1F61-14A7-104A573DC24D}"/>
              </a:ext>
            </a:extLst>
          </p:cNvPr>
          <p:cNvPicPr>
            <a:picLocks noChangeAspect="1"/>
          </p:cNvPicPr>
          <p:nvPr/>
        </p:nvPicPr>
        <p:blipFill rotWithShape="1">
          <a:blip r:embed="rId3"/>
          <a:srcRect l="43146" r="1913" b="2"/>
          <a:stretch/>
        </p:blipFill>
        <p:spPr>
          <a:xfrm>
            <a:off x="3477006" y="10"/>
            <a:ext cx="5664611" cy="6856310"/>
          </a:xfrm>
          <a:prstGeom prst="rect">
            <a:avLst/>
          </a:prstGeom>
          <a:ln>
            <a:noFill/>
          </a:ln>
          <a:effectLst/>
        </p:spPr>
      </p:pic>
      <p:sp>
        <p:nvSpPr>
          <p:cNvPr id="93197" name="Rectangle 93196">
            <a:extLst>
              <a:ext uri="{FF2B5EF4-FFF2-40B4-BE49-F238E27FC236}">
                <a16:creationId xmlns:a16="http://schemas.microsoft.com/office/drawing/2014/main" id="{78A4CDE5-C7BC-41E1-8A4A-79E024CC0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63924"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3186" name="Rectangle 2"/>
          <p:cNvSpPr>
            <a:spLocks noGrp="1" noChangeArrowheads="1"/>
          </p:cNvSpPr>
          <p:nvPr>
            <p:ph type="title"/>
          </p:nvPr>
        </p:nvSpPr>
        <p:spPr>
          <a:xfrm>
            <a:off x="510241" y="753228"/>
            <a:ext cx="2759271" cy="1080938"/>
          </a:xfrm>
        </p:spPr>
        <p:txBody>
          <a:bodyPr>
            <a:normAutofit/>
          </a:bodyPr>
          <a:lstStyle/>
          <a:p>
            <a:pPr eaLnBrk="1" hangingPunct="1"/>
            <a:r>
              <a:rPr lang="tr-TR" altLang="en-US" sz="2000">
                <a:ea typeface="ＭＳ Ｐゴシック" pitchFamily="34" charset="-128"/>
              </a:rPr>
              <a:t>Adım </a:t>
            </a:r>
            <a:r>
              <a:rPr lang="en-US" altLang="en-US" sz="2000">
                <a:ea typeface="ＭＳ Ｐゴシック" pitchFamily="34" charset="-128"/>
              </a:rPr>
              <a:t>4: </a:t>
            </a:r>
            <a:br>
              <a:rPr lang="tr-TR" altLang="en-US" sz="2000">
                <a:ea typeface="ＭＳ Ｐゴシック" pitchFamily="34" charset="-128"/>
              </a:rPr>
            </a:br>
            <a:r>
              <a:rPr lang="tr-TR" altLang="en-US" sz="2000">
                <a:ea typeface="ＭＳ Ｐゴシック" pitchFamily="34" charset="-128"/>
              </a:rPr>
              <a:t>Verinin var olup-olmadığını incelemek</a:t>
            </a:r>
            <a:endParaRPr lang="en-US" altLang="en-US" sz="2000">
              <a:ea typeface="ＭＳ Ｐゴシック" pitchFamily="34" charset="-128"/>
            </a:endParaRPr>
          </a:p>
        </p:txBody>
      </p:sp>
      <p:pic>
        <p:nvPicPr>
          <p:cNvPr id="93199" name="Picture 93198">
            <a:extLst>
              <a:ext uri="{FF2B5EF4-FFF2-40B4-BE49-F238E27FC236}">
                <a16:creationId xmlns:a16="http://schemas.microsoft.com/office/drawing/2014/main" id="{025C7952-5703-489E-8DBD-F2EFAC8EEB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3771900" cy="202738"/>
          </a:xfrm>
          <a:prstGeom prst="rect">
            <a:avLst/>
          </a:prstGeom>
        </p:spPr>
      </p:pic>
      <p:sp>
        <p:nvSpPr>
          <p:cNvPr id="93187" name="Rectangle 3"/>
          <p:cNvSpPr>
            <a:spLocks noGrp="1" noChangeArrowheads="1"/>
          </p:cNvSpPr>
          <p:nvPr>
            <p:ph idx="1"/>
          </p:nvPr>
        </p:nvSpPr>
        <p:spPr>
          <a:xfrm>
            <a:off x="510241" y="2336873"/>
            <a:ext cx="2686226" cy="3599316"/>
          </a:xfrm>
        </p:spPr>
        <p:txBody>
          <a:bodyPr>
            <a:normAutofit/>
          </a:bodyPr>
          <a:lstStyle/>
          <a:p>
            <a:pPr eaLnBrk="1" hangingPunct="1"/>
            <a:r>
              <a:rPr lang="tr-TR" altLang="en-US" sz="1400">
                <a:ea typeface="ＭＳ Ｐゴシック" pitchFamily="34" charset="-128"/>
              </a:rPr>
              <a:t>Kaynaklar;</a:t>
            </a:r>
            <a:endParaRPr lang="en-US" altLang="en-US" sz="1400">
              <a:ea typeface="ＭＳ Ｐゴシック" pitchFamily="34" charset="-128"/>
            </a:endParaRPr>
          </a:p>
          <a:p>
            <a:pPr lvl="1" eaLnBrk="1" hangingPunct="1"/>
            <a:r>
              <a:rPr lang="tr-TR" altLang="en-US" sz="1400">
                <a:ea typeface="ＭＳ Ｐゴシック" pitchFamily="34" charset="-128"/>
              </a:rPr>
              <a:t>Birincil kaynaklar- Firmanın kaynakları vb.</a:t>
            </a:r>
            <a:endParaRPr lang="en-US" altLang="en-US" sz="1400">
              <a:ea typeface="ＭＳ Ｐゴシック" pitchFamily="34" charset="-128"/>
            </a:endParaRPr>
          </a:p>
          <a:p>
            <a:pPr lvl="1" eaLnBrk="1" hangingPunct="1"/>
            <a:r>
              <a:rPr lang="tr-TR" altLang="en-US" sz="1400">
                <a:ea typeface="ＭＳ Ｐゴシック" pitchFamily="34" charset="-128"/>
              </a:rPr>
              <a:t>İkincil kaynaklar</a:t>
            </a:r>
            <a:endParaRPr lang="en-US" altLang="en-US" sz="1400">
              <a:ea typeface="ＭＳ Ｐゴシック" pitchFamily="34" charset="-128"/>
            </a:endParaRPr>
          </a:p>
          <a:p>
            <a:pPr lvl="2" eaLnBrk="1" hangingPunct="1"/>
            <a:r>
              <a:rPr lang="tr-TR" altLang="en-US" sz="1400">
                <a:ea typeface="ＭＳ Ｐゴシック" pitchFamily="34" charset="-128"/>
              </a:rPr>
              <a:t>Sektör dergileri</a:t>
            </a:r>
            <a:endParaRPr lang="en-US" altLang="en-US" sz="1400">
              <a:ea typeface="ＭＳ Ｐゴシック" pitchFamily="34" charset="-128"/>
            </a:endParaRPr>
          </a:p>
          <a:p>
            <a:pPr lvl="2" eaLnBrk="1" hangingPunct="1"/>
            <a:r>
              <a:rPr lang="en-US" altLang="en-US" sz="1400">
                <a:ea typeface="ＭＳ Ｐゴシック" pitchFamily="34" charset="-128"/>
              </a:rPr>
              <a:t>Statistical Yearbook of the UN, World Bank</a:t>
            </a:r>
            <a:r>
              <a:rPr lang="tr-TR" altLang="en-US" sz="1400">
                <a:ea typeface="ＭＳ Ｐゴシック" pitchFamily="34" charset="-128"/>
              </a:rPr>
              <a:t> gibi kurumsal raporlar.</a:t>
            </a:r>
            <a:endParaRPr lang="en-US" altLang="en-US" sz="1400">
              <a:ea typeface="ＭＳ Ｐゴシック" pitchFamily="34" charset="-128"/>
            </a:endParaRPr>
          </a:p>
          <a:p>
            <a:pPr lvl="2" eaLnBrk="1" hangingPunct="1"/>
            <a:r>
              <a:rPr lang="en-US" altLang="en-US" sz="1400" i="1">
                <a:ea typeface="ＭＳ Ｐゴシック" pitchFamily="34" charset="-128"/>
              </a:rPr>
              <a:t>The Economist</a:t>
            </a:r>
            <a:r>
              <a:rPr lang="tr-TR" altLang="en-US" sz="1400">
                <a:ea typeface="ＭＳ Ｐゴシック" pitchFamily="34" charset="-128"/>
              </a:rPr>
              <a:t>, </a:t>
            </a:r>
            <a:r>
              <a:rPr lang="en-US" altLang="en-US" sz="1400" i="1">
                <a:ea typeface="ＭＳ Ｐゴシック" pitchFamily="34" charset="-128"/>
              </a:rPr>
              <a:t>Financial Times, </a:t>
            </a:r>
            <a:r>
              <a:rPr lang="en-US" altLang="en-US" sz="1400">
                <a:ea typeface="ＭＳ Ｐゴシック" pitchFamily="34" charset="-128"/>
              </a:rPr>
              <a:t>Marketresearch.com</a:t>
            </a:r>
            <a:r>
              <a:rPr lang="tr-TR" altLang="en-US" sz="1400">
                <a:ea typeface="ＭＳ Ｐゴシック" pitchFamily="34" charset="-128"/>
              </a:rPr>
              <a:t> gibi finansal kaynaklar.</a:t>
            </a:r>
            <a:endParaRPr lang="en-US" altLang="en-US" sz="1400">
              <a:ea typeface="ＭＳ Ｐゴシック" pitchFamily="34" charset="-128"/>
            </a:endParaRPr>
          </a:p>
          <a:p>
            <a:pPr lvl="2" eaLnBrk="1" hangingPunct="1"/>
            <a:endParaRPr lang="en-US" altLang="en-US" sz="1400">
              <a:ea typeface="ＭＳ Ｐゴシック" pitchFamily="34" charset="-128"/>
            </a:endParaRPr>
          </a:p>
        </p:txBody>
      </p:sp>
    </p:spTree>
    <p:extLst>
      <p:ext uri="{BB962C8B-B14F-4D97-AF65-F5344CB8AC3E}">
        <p14:creationId xmlns:p14="http://schemas.microsoft.com/office/powerpoint/2010/main" val="3396249131"/>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539552" y="764704"/>
            <a:ext cx="7320669" cy="1080938"/>
          </a:xfrm>
        </p:spPr>
        <p:txBody>
          <a:bodyPr/>
          <a:lstStyle/>
          <a:p>
            <a:r>
              <a:rPr lang="tr-TR"/>
              <a:t>Uluslararası Pazarlamanın Özellikleri</a:t>
            </a:r>
            <a:endParaRPr lang="tr-TR" dirty="0"/>
          </a:p>
        </p:txBody>
      </p:sp>
      <p:graphicFrame>
        <p:nvGraphicFramePr>
          <p:cNvPr id="19" name="İçerik Yer Tutucusu 2">
            <a:extLst>
              <a:ext uri="{FF2B5EF4-FFF2-40B4-BE49-F238E27FC236}">
                <a16:creationId xmlns:a16="http://schemas.microsoft.com/office/drawing/2014/main" id="{7E02E858-2F0F-DD8C-0E34-A854CF0E868C}"/>
              </a:ext>
            </a:extLst>
          </p:cNvPr>
          <p:cNvGraphicFramePr>
            <a:graphicFrameLocks noGrp="1"/>
          </p:cNvGraphicFramePr>
          <p:nvPr>
            <p:ph idx="1"/>
          </p:nvPr>
        </p:nvGraphicFramePr>
        <p:xfrm>
          <a:off x="107504" y="2060848"/>
          <a:ext cx="8928992" cy="47525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2995483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94217" name="Group 94216">
            <a:extLst>
              <a:ext uri="{FF2B5EF4-FFF2-40B4-BE49-F238E27FC236}">
                <a16:creationId xmlns:a16="http://schemas.microsoft.com/office/drawing/2014/main" id="{905A9BAA-B344-45D2-838C-73856C4B15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94218" name="Rectangle 94217">
              <a:extLst>
                <a:ext uri="{FF2B5EF4-FFF2-40B4-BE49-F238E27FC236}">
                  <a16:creationId xmlns:a16="http://schemas.microsoft.com/office/drawing/2014/main" id="{390434AA-4632-440E-9AE7-411396A7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4219" name="Picture 94218">
              <a:extLst>
                <a:ext uri="{FF2B5EF4-FFF2-40B4-BE49-F238E27FC236}">
                  <a16:creationId xmlns:a16="http://schemas.microsoft.com/office/drawing/2014/main" id="{D462FD1E-E713-4FD4-8746-671C946723B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94213" name="Picture 94212" descr="Verimlilik öğeleri bulunan masa">
            <a:extLst>
              <a:ext uri="{FF2B5EF4-FFF2-40B4-BE49-F238E27FC236}">
                <a16:creationId xmlns:a16="http://schemas.microsoft.com/office/drawing/2014/main" id="{A533B231-199E-1D40-DDC9-E7B58CD2EFAF}"/>
              </a:ext>
            </a:extLst>
          </p:cNvPr>
          <p:cNvPicPr>
            <a:picLocks noChangeAspect="1"/>
          </p:cNvPicPr>
          <p:nvPr/>
        </p:nvPicPr>
        <p:blipFill rotWithShape="1">
          <a:blip r:embed="rId4"/>
          <a:srcRect l="30050" r="14802"/>
          <a:stretch/>
        </p:blipFill>
        <p:spPr>
          <a:xfrm>
            <a:off x="3477006" y="10"/>
            <a:ext cx="5664611" cy="6856310"/>
          </a:xfrm>
          <a:prstGeom prst="rect">
            <a:avLst/>
          </a:prstGeom>
          <a:ln>
            <a:noFill/>
          </a:ln>
          <a:effectLst/>
        </p:spPr>
      </p:pic>
      <p:sp>
        <p:nvSpPr>
          <p:cNvPr id="94221" name="Rectangle 94220">
            <a:extLst>
              <a:ext uri="{FF2B5EF4-FFF2-40B4-BE49-F238E27FC236}">
                <a16:creationId xmlns:a16="http://schemas.microsoft.com/office/drawing/2014/main" id="{78A4CDE5-C7BC-41E1-8A4A-79E024CC0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63924"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4210" name="Rectangle 2"/>
          <p:cNvSpPr>
            <a:spLocks noGrp="1" noChangeArrowheads="1"/>
          </p:cNvSpPr>
          <p:nvPr>
            <p:ph type="title"/>
          </p:nvPr>
        </p:nvSpPr>
        <p:spPr>
          <a:xfrm>
            <a:off x="510241" y="753228"/>
            <a:ext cx="2759271" cy="1080938"/>
          </a:xfrm>
        </p:spPr>
        <p:txBody>
          <a:bodyPr>
            <a:normAutofit/>
          </a:bodyPr>
          <a:lstStyle/>
          <a:p>
            <a:pPr eaLnBrk="1" hangingPunct="1"/>
            <a:r>
              <a:rPr lang="tr-TR" altLang="en-US" sz="2000">
                <a:ea typeface="ＭＳ Ｐゴシック" pitchFamily="34" charset="-128"/>
              </a:rPr>
              <a:t>Adım</a:t>
            </a:r>
            <a:r>
              <a:rPr lang="en-US" altLang="en-US" sz="2000">
                <a:ea typeface="ＭＳ Ｐゴシック" pitchFamily="34" charset="-128"/>
              </a:rPr>
              <a:t> 5: </a:t>
            </a:r>
            <a:br>
              <a:rPr lang="tr-TR" altLang="en-US" sz="2000">
                <a:ea typeface="ＭＳ Ｐゴシック" pitchFamily="34" charset="-128"/>
              </a:rPr>
            </a:br>
            <a:r>
              <a:rPr lang="tr-TR" altLang="en-US" sz="2000">
                <a:ea typeface="ＭＳ Ｐゴシック" pitchFamily="34" charset="-128"/>
              </a:rPr>
              <a:t>Araştırmanın değerinin belirlenmesi</a:t>
            </a:r>
            <a:endParaRPr lang="en-US" altLang="en-US" sz="2000">
              <a:ea typeface="ＭＳ Ｐゴシック" pitchFamily="34" charset="-128"/>
            </a:endParaRPr>
          </a:p>
        </p:txBody>
      </p:sp>
      <p:pic>
        <p:nvPicPr>
          <p:cNvPr id="94223" name="Picture 94222">
            <a:extLst>
              <a:ext uri="{FF2B5EF4-FFF2-40B4-BE49-F238E27FC236}">
                <a16:creationId xmlns:a16="http://schemas.microsoft.com/office/drawing/2014/main" id="{025C7952-5703-489E-8DBD-F2EFAC8EEB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1" y="1970240"/>
            <a:ext cx="3771900" cy="202738"/>
          </a:xfrm>
          <a:prstGeom prst="rect">
            <a:avLst/>
          </a:prstGeom>
        </p:spPr>
      </p:pic>
      <p:sp>
        <p:nvSpPr>
          <p:cNvPr id="94211" name="Rectangle 3"/>
          <p:cNvSpPr>
            <a:spLocks noGrp="1" noChangeArrowheads="1"/>
          </p:cNvSpPr>
          <p:nvPr>
            <p:ph idx="1"/>
          </p:nvPr>
        </p:nvSpPr>
        <p:spPr>
          <a:xfrm>
            <a:off x="510241" y="2336873"/>
            <a:ext cx="2686226" cy="3599316"/>
          </a:xfrm>
        </p:spPr>
        <p:txBody>
          <a:bodyPr>
            <a:normAutofit/>
          </a:bodyPr>
          <a:lstStyle/>
          <a:p>
            <a:pPr eaLnBrk="1" hangingPunct="1"/>
            <a:r>
              <a:rPr lang="tr-TR" altLang="en-US" sz="1400">
                <a:ea typeface="ＭＳ Ｐゴシック" pitchFamily="34" charset="-128"/>
              </a:rPr>
              <a:t>Bilgi ne kadar değerli? Bu bilgiyi toplamanın maliyeti ne olacak?</a:t>
            </a:r>
            <a:endParaRPr lang="en-US" altLang="en-US" sz="1400">
              <a:ea typeface="ＭＳ Ｐゴシック" pitchFamily="34" charset="-128"/>
            </a:endParaRPr>
          </a:p>
          <a:p>
            <a:pPr eaLnBrk="1" hangingPunct="1"/>
            <a:r>
              <a:rPr lang="tr-TR" altLang="en-US" sz="1400">
                <a:ea typeface="ＭＳ Ｐゴシック" pitchFamily="34" charset="-128"/>
              </a:rPr>
              <a:t>Firma bu araştırma sonucu ne kazanacak?</a:t>
            </a:r>
            <a:endParaRPr lang="en-US" altLang="en-US" sz="1400">
              <a:ea typeface="ＭＳ Ｐゴシック" pitchFamily="34" charset="-128"/>
            </a:endParaRPr>
          </a:p>
        </p:txBody>
      </p:sp>
    </p:spTree>
    <p:extLst>
      <p:ext uri="{BB962C8B-B14F-4D97-AF65-F5344CB8AC3E}">
        <p14:creationId xmlns:p14="http://schemas.microsoft.com/office/powerpoint/2010/main" val="43234979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96265" name="Rectangle 96264">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6267" name="Picture 96266">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6269" name="Rectangle 96268">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6271" name="Picture 96270">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96273" name="Rectangle 96272">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6258" name="Rectangle 2"/>
          <p:cNvSpPr>
            <a:spLocks noGrp="1" noChangeArrowheads="1"/>
          </p:cNvSpPr>
          <p:nvPr>
            <p:ph type="title"/>
          </p:nvPr>
        </p:nvSpPr>
        <p:spPr>
          <a:xfrm>
            <a:off x="510240" y="2063262"/>
            <a:ext cx="2804460" cy="2661052"/>
          </a:xfrm>
        </p:spPr>
        <p:txBody>
          <a:bodyPr>
            <a:normAutofit/>
          </a:bodyPr>
          <a:lstStyle/>
          <a:p>
            <a:pPr algn="r" eaLnBrk="1" hangingPunct="1"/>
            <a:r>
              <a:rPr lang="tr-TR" altLang="en-US" sz="3500">
                <a:ea typeface="ＭＳ Ｐゴシック" pitchFamily="34" charset="-128"/>
              </a:rPr>
              <a:t>Adım</a:t>
            </a:r>
            <a:r>
              <a:rPr lang="en-US" altLang="en-US" sz="3500">
                <a:ea typeface="ＭＳ Ｐゴシック" pitchFamily="34" charset="-128"/>
              </a:rPr>
              <a:t> 6: </a:t>
            </a:r>
            <a:br>
              <a:rPr lang="tr-TR" altLang="en-US" sz="3500">
                <a:ea typeface="ＭＳ Ｐゴシック" pitchFamily="34" charset="-128"/>
              </a:rPr>
            </a:br>
            <a:r>
              <a:rPr lang="tr-TR" altLang="en-US" sz="3500">
                <a:ea typeface="ＭＳ Ｐゴシック" pitchFamily="34" charset="-128"/>
              </a:rPr>
              <a:t>Araştırma Tasarımı ve Veri Toplama</a:t>
            </a:r>
            <a:endParaRPr lang="en-US" altLang="en-US" sz="3500">
              <a:ea typeface="ＭＳ Ｐゴシック" pitchFamily="34" charset="-128"/>
            </a:endParaRPr>
          </a:p>
        </p:txBody>
      </p:sp>
      <p:graphicFrame>
        <p:nvGraphicFramePr>
          <p:cNvPr id="96261" name="Rectangle 3">
            <a:extLst>
              <a:ext uri="{FF2B5EF4-FFF2-40B4-BE49-F238E27FC236}">
                <a16:creationId xmlns:a16="http://schemas.microsoft.com/office/drawing/2014/main" id="{30EF5CAB-3C81-BB2D-B591-3A7797E96893}"/>
              </a:ext>
            </a:extLst>
          </p:cNvPr>
          <p:cNvGraphicFramePr>
            <a:graphicFrameLocks noGrp="1"/>
          </p:cNvGraphicFramePr>
          <p:nvPr>
            <p:ph idx="1"/>
            <p:extLst>
              <p:ext uri="{D42A27DB-BD31-4B8C-83A1-F6EECF244321}">
                <p14:modId xmlns:p14="http://schemas.microsoft.com/office/powerpoint/2010/main" val="1888579613"/>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7732912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7290" name="Picture 97289">
            <a:extLst>
              <a:ext uri="{FF2B5EF4-FFF2-40B4-BE49-F238E27FC236}">
                <a16:creationId xmlns:a16="http://schemas.microsoft.com/office/drawing/2014/main" id="{B3F9E774-F054-4892-8E69-C76B2C8545F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97292" name="Picture 97291">
            <a:extLst>
              <a:ext uri="{FF2B5EF4-FFF2-40B4-BE49-F238E27FC236}">
                <a16:creationId xmlns:a16="http://schemas.microsoft.com/office/drawing/2014/main" id="{BEF6A099-2A38-4C66-88FF-FDBCB564E5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7294" name="Rectangle 97293">
            <a:extLst>
              <a:ext uri="{FF2B5EF4-FFF2-40B4-BE49-F238E27FC236}">
                <a16:creationId xmlns:a16="http://schemas.microsoft.com/office/drawing/2014/main" id="{D0D98427-7B26-46E2-93FE-CB8CD38542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296" name="Rectangle 97295">
            <a:extLst>
              <a:ext uri="{FF2B5EF4-FFF2-40B4-BE49-F238E27FC236}">
                <a16:creationId xmlns:a16="http://schemas.microsoft.com/office/drawing/2014/main" id="{B15A4233-F980-4EF6-B2C0-D7C63E752A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19321"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7283" name="Rectangle 2"/>
          <p:cNvSpPr>
            <a:spLocks noGrp="1" noChangeArrowheads="1"/>
          </p:cNvSpPr>
          <p:nvPr>
            <p:ph type="title"/>
          </p:nvPr>
        </p:nvSpPr>
        <p:spPr>
          <a:xfrm>
            <a:off x="510240" y="753228"/>
            <a:ext cx="3102093" cy="1080938"/>
          </a:xfrm>
        </p:spPr>
        <p:txBody>
          <a:bodyPr>
            <a:normAutofit/>
          </a:bodyPr>
          <a:lstStyle/>
          <a:p>
            <a:pPr eaLnBrk="1" hangingPunct="1"/>
            <a:r>
              <a:rPr lang="tr-TR" altLang="en-US" sz="2100">
                <a:solidFill>
                  <a:srgbClr val="FFFFFF"/>
                </a:solidFill>
                <a:ea typeface="ＭＳ Ｐゴシック" pitchFamily="34" charset="-128"/>
              </a:rPr>
              <a:t>Adım</a:t>
            </a:r>
            <a:r>
              <a:rPr lang="en-US" altLang="en-US" sz="2100">
                <a:solidFill>
                  <a:srgbClr val="FFFFFF"/>
                </a:solidFill>
                <a:ea typeface="ＭＳ Ｐゴシック" pitchFamily="34" charset="-128"/>
              </a:rPr>
              <a:t> 6: </a:t>
            </a:r>
            <a:br>
              <a:rPr lang="tr-TR" altLang="en-US" sz="2100">
                <a:solidFill>
                  <a:srgbClr val="FFFFFF"/>
                </a:solidFill>
                <a:ea typeface="ＭＳ Ｐゴシック" pitchFamily="34" charset="-128"/>
              </a:rPr>
            </a:br>
            <a:r>
              <a:rPr lang="tr-TR" altLang="en-US" sz="2100">
                <a:solidFill>
                  <a:srgbClr val="FFFFFF"/>
                </a:solidFill>
                <a:ea typeface="ＭＳ Ｐゴシック" pitchFamily="34" charset="-128"/>
              </a:rPr>
              <a:t>Araştırma Tasarımı-Yöntem</a:t>
            </a:r>
            <a:endParaRPr lang="en-US" altLang="en-US" sz="2100">
              <a:solidFill>
                <a:srgbClr val="FFFFFF"/>
              </a:solidFill>
              <a:ea typeface="ＭＳ Ｐゴシック" pitchFamily="34" charset="-128"/>
            </a:endParaRPr>
          </a:p>
        </p:txBody>
      </p:sp>
      <p:pic>
        <p:nvPicPr>
          <p:cNvPr id="97298" name="Picture 97297">
            <a:extLst>
              <a:ext uri="{FF2B5EF4-FFF2-40B4-BE49-F238E27FC236}">
                <a16:creationId xmlns:a16="http://schemas.microsoft.com/office/drawing/2014/main" id="{3B7E3E62-AACE-4D18-93B3-B4C452E28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1" y="1970241"/>
            <a:ext cx="3717036" cy="199787"/>
          </a:xfrm>
          <a:prstGeom prst="rect">
            <a:avLst/>
          </a:prstGeom>
        </p:spPr>
      </p:pic>
      <p:sp>
        <p:nvSpPr>
          <p:cNvPr id="97284" name="Rectangle 3"/>
          <p:cNvSpPr>
            <a:spLocks noGrp="1" noChangeArrowheads="1"/>
          </p:cNvSpPr>
          <p:nvPr>
            <p:ph idx="1"/>
          </p:nvPr>
        </p:nvSpPr>
        <p:spPr>
          <a:xfrm>
            <a:off x="510240" y="2336873"/>
            <a:ext cx="2742217" cy="3599316"/>
          </a:xfrm>
        </p:spPr>
        <p:txBody>
          <a:bodyPr>
            <a:normAutofit/>
          </a:bodyPr>
          <a:lstStyle/>
          <a:p>
            <a:pPr eaLnBrk="1" hangingPunct="1"/>
            <a:r>
              <a:rPr lang="tr-TR" altLang="en-US" sz="1200">
                <a:solidFill>
                  <a:srgbClr val="FFFFFF"/>
                </a:solidFill>
                <a:ea typeface="ＭＳ Ｐゴシック" pitchFamily="34" charset="-128"/>
              </a:rPr>
              <a:t>Birincil el veri toplama yöntemleri</a:t>
            </a:r>
            <a:endParaRPr lang="en-US" altLang="en-US" sz="1200">
              <a:solidFill>
                <a:srgbClr val="FFFFFF"/>
              </a:solidFill>
              <a:ea typeface="ＭＳ Ｐゴシック" pitchFamily="34" charset="-128"/>
            </a:endParaRPr>
          </a:p>
          <a:p>
            <a:pPr lvl="1" eaLnBrk="1" hangingPunct="1"/>
            <a:r>
              <a:rPr lang="tr-TR" altLang="en-US" sz="1200">
                <a:solidFill>
                  <a:srgbClr val="FFFFFF"/>
                </a:solidFill>
                <a:ea typeface="ＭＳ Ｐゴシック" pitchFamily="34" charset="-128"/>
              </a:rPr>
              <a:t>Anket</a:t>
            </a:r>
            <a:endParaRPr lang="en-US" altLang="en-US" sz="1200">
              <a:solidFill>
                <a:srgbClr val="FFFFFF"/>
              </a:solidFill>
              <a:ea typeface="ＭＳ Ｐゴシック" pitchFamily="34" charset="-128"/>
            </a:endParaRPr>
          </a:p>
          <a:p>
            <a:pPr lvl="1" eaLnBrk="1" hangingPunct="1"/>
            <a:r>
              <a:rPr lang="tr-TR" altLang="en-US" sz="1200">
                <a:solidFill>
                  <a:srgbClr val="FFFFFF"/>
                </a:solidFill>
                <a:ea typeface="ＭＳ Ｐゴシック" pitchFamily="34" charset="-128"/>
              </a:rPr>
              <a:t>Görüşmeler</a:t>
            </a:r>
            <a:endParaRPr lang="en-US" altLang="en-US" sz="1200">
              <a:solidFill>
                <a:srgbClr val="FFFFFF"/>
              </a:solidFill>
              <a:ea typeface="ＭＳ Ｐゴシック" pitchFamily="34" charset="-128"/>
            </a:endParaRPr>
          </a:p>
          <a:p>
            <a:pPr lvl="1" eaLnBrk="1" hangingPunct="1"/>
            <a:r>
              <a:rPr lang="tr-TR" altLang="en-US" sz="1200">
                <a:solidFill>
                  <a:srgbClr val="FFFFFF"/>
                </a:solidFill>
                <a:ea typeface="ＭＳ Ｐゴシック" pitchFamily="34" charset="-128"/>
              </a:rPr>
              <a:t>Deney</a:t>
            </a:r>
            <a:endParaRPr lang="en-US" altLang="en-US" sz="1200">
              <a:solidFill>
                <a:srgbClr val="FFFFFF"/>
              </a:solidFill>
              <a:ea typeface="ＭＳ Ｐゴシック" pitchFamily="34" charset="-128"/>
            </a:endParaRPr>
          </a:p>
          <a:p>
            <a:pPr lvl="1" eaLnBrk="1" hangingPunct="1"/>
            <a:r>
              <a:rPr lang="tr-TR" altLang="en-US" sz="1200">
                <a:solidFill>
                  <a:srgbClr val="FFFFFF"/>
                </a:solidFill>
                <a:ea typeface="ＭＳ Ｐゴシック" pitchFamily="34" charset="-128"/>
              </a:rPr>
              <a:t>Gözlem</a:t>
            </a:r>
            <a:endParaRPr lang="en-US" altLang="en-US" sz="1200">
              <a:solidFill>
                <a:srgbClr val="FFFFFF"/>
              </a:solidFill>
              <a:ea typeface="ＭＳ Ｐゴシック" pitchFamily="34" charset="-128"/>
            </a:endParaRPr>
          </a:p>
          <a:p>
            <a:pPr lvl="1" eaLnBrk="1" hangingPunct="1"/>
            <a:r>
              <a:rPr lang="tr-TR" altLang="en-US" sz="1200">
                <a:solidFill>
                  <a:srgbClr val="FFFFFF"/>
                </a:solidFill>
                <a:ea typeface="ＭＳ Ｐゴシック" pitchFamily="34" charset="-128"/>
              </a:rPr>
              <a:t>Odak gruplar</a:t>
            </a:r>
            <a:endParaRPr lang="en-US" altLang="en-US" sz="1200">
              <a:solidFill>
                <a:srgbClr val="FFFFFF"/>
              </a:solidFill>
              <a:ea typeface="ＭＳ Ｐゴシック" pitchFamily="34" charset="-128"/>
            </a:endParaRPr>
          </a:p>
        </p:txBody>
      </p:sp>
      <p:sp useBgFill="1">
        <p:nvSpPr>
          <p:cNvPr id="97300" name="Rectangle 97299">
            <a:extLst>
              <a:ext uri="{FF2B5EF4-FFF2-40B4-BE49-F238E27FC236}">
                <a16:creationId xmlns:a16="http://schemas.microsoft.com/office/drawing/2014/main" id="{421B5709-714B-4EA8-8C75-C105D9B4D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7067" y="642795"/>
            <a:ext cx="4704491" cy="5575126"/>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7285" name="Picture 5" descr="C:\Documents and Settings\Jill Solomon\My Documents\My Pictures\K &amp; G 6e\Customer Sat survey cropped.jp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329779" y="955591"/>
            <a:ext cx="3952019" cy="4940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8979178"/>
      </p:ext>
    </p:extLst>
  </p:cSld>
  <p:clrMapOvr>
    <a:overrideClrMapping bg1="lt1" tx1="dk1" bg2="lt2" tx2="dk2" accent1="accent1" accent2="accent2" accent3="accent3" accent4="accent4" accent5="accent5" accent6="accent6" hlink="hlink" folHlink="folHlink"/>
  </p:clrMapOvr>
  <p:transition>
    <p:random/>
  </p:transition>
</p:sld>
</file>

<file path=ppt/slides/slide12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98313" name="Rectangle 98312">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5" name="Picture 98314">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8317" name="Rectangle 98316">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9" name="Picture 98318">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98321" name="Rectangle 98320">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8306" name="Rectangle 2"/>
          <p:cNvSpPr>
            <a:spLocks noGrp="1" noChangeArrowheads="1"/>
          </p:cNvSpPr>
          <p:nvPr>
            <p:ph type="title"/>
          </p:nvPr>
        </p:nvSpPr>
        <p:spPr>
          <a:xfrm>
            <a:off x="510240" y="2063262"/>
            <a:ext cx="2804460" cy="2661052"/>
          </a:xfrm>
        </p:spPr>
        <p:txBody>
          <a:bodyPr>
            <a:normAutofit/>
          </a:bodyPr>
          <a:lstStyle/>
          <a:p>
            <a:pPr algn="r" eaLnBrk="1" hangingPunct="1"/>
            <a:r>
              <a:rPr lang="tr-TR" altLang="en-US" sz="3800">
                <a:ea typeface="ＭＳ Ｐゴシック" pitchFamily="34" charset="-128"/>
              </a:rPr>
              <a:t>Anket Yöntemi</a:t>
            </a:r>
            <a:endParaRPr lang="en-US" altLang="en-US" sz="3800">
              <a:ea typeface="ＭＳ Ｐゴシック" pitchFamily="34" charset="-128"/>
            </a:endParaRPr>
          </a:p>
        </p:txBody>
      </p:sp>
      <p:graphicFrame>
        <p:nvGraphicFramePr>
          <p:cNvPr id="98309" name="Rectangle 3">
            <a:extLst>
              <a:ext uri="{FF2B5EF4-FFF2-40B4-BE49-F238E27FC236}">
                <a16:creationId xmlns:a16="http://schemas.microsoft.com/office/drawing/2014/main" id="{5B63419B-97C6-5F03-D4FC-DD044FFEF4E2}"/>
              </a:ext>
            </a:extLst>
          </p:cNvPr>
          <p:cNvGraphicFramePr>
            <a:graphicFrameLocks noGrp="1"/>
          </p:cNvGraphicFramePr>
          <p:nvPr>
            <p:ph idx="1"/>
            <p:extLst>
              <p:ext uri="{D42A27DB-BD31-4B8C-83A1-F6EECF244321}">
                <p14:modId xmlns:p14="http://schemas.microsoft.com/office/powerpoint/2010/main" val="1871505932"/>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643231777"/>
      </p:ext>
    </p:extLst>
  </p:cSld>
  <p:clrMapOvr>
    <a:masterClrMapping/>
  </p:clrMapOvr>
  <p:transition>
    <p:random/>
  </p:transition>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0361" name="Picture 100360">
            <a:extLst>
              <a:ext uri="{FF2B5EF4-FFF2-40B4-BE49-F238E27FC236}">
                <a16:creationId xmlns:a16="http://schemas.microsoft.com/office/drawing/2014/main" id="{5321D838-2C7E-4177-9DD3-DAC78324A2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00363" name="Picture 100362">
            <a:extLst>
              <a:ext uri="{FF2B5EF4-FFF2-40B4-BE49-F238E27FC236}">
                <a16:creationId xmlns:a16="http://schemas.microsoft.com/office/drawing/2014/main" id="{224C28B3-E902-49D1-98A0-582D277A0E0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1970240"/>
            <a:ext cx="7828359" cy="321164"/>
          </a:xfrm>
          <a:prstGeom prst="rect">
            <a:avLst/>
          </a:prstGeom>
        </p:spPr>
      </p:pic>
      <p:pic>
        <p:nvPicPr>
          <p:cNvPr id="100365" name="Picture 100364">
            <a:extLst>
              <a:ext uri="{FF2B5EF4-FFF2-40B4-BE49-F238E27FC236}">
                <a16:creationId xmlns:a16="http://schemas.microsoft.com/office/drawing/2014/main" id="{F3A6C14C-E755-4A02-821B-6EA2D4C9F20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cstate="print">
            <a:extLst>
              <a:ext uri="{28A0092B-C50C-407E-A947-70E740481C1C}">
                <a14:useLocalDpi xmlns:a14="http://schemas.microsoft.com/office/drawing/2010/main" val="0"/>
              </a:ext>
            </a:extLst>
          </a:blip>
          <a:stretch>
            <a:fillRect/>
          </a:stretch>
        </p:blipFill>
        <p:spPr>
          <a:xfrm>
            <a:off x="7939369" y="1971234"/>
            <a:ext cx="1202248" cy="144270"/>
          </a:xfrm>
          <a:prstGeom prst="rect">
            <a:avLst/>
          </a:prstGeom>
        </p:spPr>
      </p:pic>
      <p:sp>
        <p:nvSpPr>
          <p:cNvPr id="100367" name="Rectangle 100366">
            <a:extLst>
              <a:ext uri="{FF2B5EF4-FFF2-40B4-BE49-F238E27FC236}">
                <a16:creationId xmlns:a16="http://schemas.microsoft.com/office/drawing/2014/main" id="{6478287C-E119-4E9C-95B0-518478BD9D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9600"/>
            <a:ext cx="7828359"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369" name="Rectangle 100368">
            <a:extLst>
              <a:ext uri="{FF2B5EF4-FFF2-40B4-BE49-F238E27FC236}">
                <a16:creationId xmlns:a16="http://schemas.microsoft.com/office/drawing/2014/main" id="{EA4A294F-6D36-425B-8632-27FD6A284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9370" y="609600"/>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00371" name="Picture 100370">
            <a:extLst>
              <a:ext uri="{FF2B5EF4-FFF2-40B4-BE49-F238E27FC236}">
                <a16:creationId xmlns:a16="http://schemas.microsoft.com/office/drawing/2014/main" id="{B3F9E774-F054-4892-8E69-C76B2C8545F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100373" name="Picture 100372">
            <a:extLst>
              <a:ext uri="{FF2B5EF4-FFF2-40B4-BE49-F238E27FC236}">
                <a16:creationId xmlns:a16="http://schemas.microsoft.com/office/drawing/2014/main" id="{BEF6A099-2A38-4C66-88FF-FDBCB564E5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0375" name="Rectangle 100374">
            <a:extLst>
              <a:ext uri="{FF2B5EF4-FFF2-40B4-BE49-F238E27FC236}">
                <a16:creationId xmlns:a16="http://schemas.microsoft.com/office/drawing/2014/main" id="{D0D98427-7B26-46E2-93FE-CB8CD38542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377" name="Rectangle 100376">
            <a:extLst>
              <a:ext uri="{FF2B5EF4-FFF2-40B4-BE49-F238E27FC236}">
                <a16:creationId xmlns:a16="http://schemas.microsoft.com/office/drawing/2014/main" id="{B15A4233-F980-4EF6-B2C0-D7C63E752A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19321"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354" name="Rectangle 2"/>
          <p:cNvSpPr>
            <a:spLocks noGrp="1" noChangeArrowheads="1"/>
          </p:cNvSpPr>
          <p:nvPr>
            <p:ph type="title"/>
          </p:nvPr>
        </p:nvSpPr>
        <p:spPr>
          <a:xfrm>
            <a:off x="510240" y="753228"/>
            <a:ext cx="3102093" cy="1080938"/>
          </a:xfrm>
        </p:spPr>
        <p:txBody>
          <a:bodyPr vert="horz" lIns="91440" tIns="45720" rIns="91440" bIns="45720" rtlCol="0" anchor="ctr">
            <a:normAutofit/>
          </a:bodyPr>
          <a:lstStyle/>
          <a:p>
            <a:r>
              <a:rPr lang="en-US" altLang="en-US" sz="2100">
                <a:solidFill>
                  <a:srgbClr val="FFFFFF"/>
                </a:solidFill>
              </a:rPr>
              <a:t>Araştırma Yöntemi</a:t>
            </a:r>
          </a:p>
        </p:txBody>
      </p:sp>
      <p:pic>
        <p:nvPicPr>
          <p:cNvPr id="100379" name="Picture 100378">
            <a:extLst>
              <a:ext uri="{FF2B5EF4-FFF2-40B4-BE49-F238E27FC236}">
                <a16:creationId xmlns:a16="http://schemas.microsoft.com/office/drawing/2014/main" id="{3B7E3E62-AACE-4D18-93B3-B4C452E28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3717036" cy="199787"/>
          </a:xfrm>
          <a:prstGeom prst="rect">
            <a:avLst/>
          </a:prstGeom>
        </p:spPr>
      </p:pic>
      <p:sp>
        <p:nvSpPr>
          <p:cNvPr id="100355" name="Rectangle 3"/>
          <p:cNvSpPr>
            <a:spLocks noGrp="1" noChangeArrowheads="1"/>
          </p:cNvSpPr>
          <p:nvPr>
            <p:ph sz="half" idx="1"/>
          </p:nvPr>
        </p:nvSpPr>
        <p:spPr>
          <a:xfrm>
            <a:off x="510240" y="2336873"/>
            <a:ext cx="2742217" cy="3599316"/>
          </a:xfrm>
        </p:spPr>
        <p:txBody>
          <a:bodyPr vert="horz" lIns="91440" tIns="45720" rIns="91440" bIns="45720" rtlCol="0">
            <a:normAutofit/>
          </a:bodyPr>
          <a:lstStyle/>
          <a:p>
            <a:r>
              <a:rPr lang="en-US" altLang="en-US" sz="1200">
                <a:solidFill>
                  <a:srgbClr val="FFFFFF"/>
                </a:solidFill>
              </a:rPr>
              <a:t>Kişisel görüşmeler</a:t>
            </a:r>
          </a:p>
          <a:p>
            <a:r>
              <a:rPr lang="en-US" altLang="en-US" sz="1200">
                <a:solidFill>
                  <a:srgbClr val="FFFFFF"/>
                </a:solidFill>
              </a:rPr>
              <a:t>Gözlem</a:t>
            </a:r>
          </a:p>
          <a:p>
            <a:pPr lvl="1"/>
            <a:r>
              <a:rPr lang="en-US" altLang="en-US" sz="1200">
                <a:solidFill>
                  <a:srgbClr val="FFFFFF"/>
                </a:solidFill>
              </a:rPr>
              <a:t>İnsan ya da kameraların kullanımı</a:t>
            </a:r>
          </a:p>
          <a:p>
            <a:r>
              <a:rPr lang="en-US" altLang="en-US" sz="1200">
                <a:solidFill>
                  <a:srgbClr val="FFFFFF"/>
                </a:solidFill>
              </a:rPr>
              <a:t>Odak Gruplar</a:t>
            </a:r>
          </a:p>
          <a:p>
            <a:r>
              <a:rPr lang="en-US" altLang="en-US" sz="1200">
                <a:solidFill>
                  <a:srgbClr val="FFFFFF"/>
                </a:solidFill>
              </a:rPr>
              <a:t>Deney</a:t>
            </a:r>
          </a:p>
          <a:p>
            <a:r>
              <a:rPr lang="en-US" altLang="en-US" sz="1200">
                <a:solidFill>
                  <a:srgbClr val="FFFFFF"/>
                </a:solidFill>
              </a:rPr>
              <a:t>Anket</a:t>
            </a:r>
          </a:p>
          <a:p>
            <a:endParaRPr lang="en-US" altLang="en-US" sz="1200">
              <a:solidFill>
                <a:srgbClr val="FFFFFF"/>
              </a:solidFill>
            </a:endParaRPr>
          </a:p>
        </p:txBody>
      </p:sp>
      <p:sp useBgFill="1">
        <p:nvSpPr>
          <p:cNvPr id="100381" name="Rectangle 100380">
            <a:extLst>
              <a:ext uri="{FF2B5EF4-FFF2-40B4-BE49-F238E27FC236}">
                <a16:creationId xmlns:a16="http://schemas.microsoft.com/office/drawing/2014/main" id="{421B5709-714B-4EA8-8C75-C105D9B4D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7067" y="642795"/>
            <a:ext cx="4704491" cy="5575126"/>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0356" name="Picture 5" descr="C:\Documents and Settings\Jill Solomon\My Documents\My Pictures\Keegan &amp; Green 5e\Writing Hand 2_000003260731Medium.jp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471805" y="955591"/>
            <a:ext cx="3667967" cy="4940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9178527"/>
      </p:ext>
    </p:extLst>
  </p:cSld>
  <p:clrMapOvr>
    <a:overrideClrMapping bg1="lt1" tx1="dk1" bg2="lt2" tx2="dk2" accent1="accent1" accent2="accent2" accent3="accent3" accent4="accent4" accent5="accent5" accent6="accent6" hlink="hlink" folHlink="folHlink"/>
  </p:clrMapOvr>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08" name="Rectangle 102407">
            <a:extLst>
              <a:ext uri="{FF2B5EF4-FFF2-40B4-BE49-F238E27FC236}">
                <a16:creationId xmlns:a16="http://schemas.microsoft.com/office/drawing/2014/main" id="{5FB47963-5549-4A98-8374-95B2171954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410" name="Rectangle 102409">
            <a:extLst>
              <a:ext uri="{FF2B5EF4-FFF2-40B4-BE49-F238E27FC236}">
                <a16:creationId xmlns:a16="http://schemas.microsoft.com/office/drawing/2014/main" id="{26196266-F1CA-4985-A707-619EC695B7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9728"/>
            <a:ext cx="9144000" cy="5379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402" name="Rectangle 2"/>
          <p:cNvSpPr>
            <a:spLocks noGrp="1" noChangeArrowheads="1"/>
          </p:cNvSpPr>
          <p:nvPr>
            <p:ph type="title"/>
          </p:nvPr>
        </p:nvSpPr>
        <p:spPr>
          <a:xfrm>
            <a:off x="3497569" y="753228"/>
            <a:ext cx="4223067" cy="868743"/>
          </a:xfrm>
        </p:spPr>
        <p:txBody>
          <a:bodyPr>
            <a:normAutofit/>
          </a:bodyPr>
          <a:lstStyle/>
          <a:p>
            <a:pPr algn="r" eaLnBrk="1" hangingPunct="1"/>
            <a:r>
              <a:rPr lang="tr-TR" altLang="en-US" sz="2100">
                <a:solidFill>
                  <a:schemeClr val="accent1"/>
                </a:solidFill>
                <a:ea typeface="ＭＳ Ｐゴシック" pitchFamily="34" charset="-128"/>
              </a:rPr>
              <a:t>Örnekleme</a:t>
            </a:r>
            <a:endParaRPr lang="en-US" altLang="en-US" sz="2100">
              <a:solidFill>
                <a:schemeClr val="accent1"/>
              </a:solidFill>
              <a:ea typeface="ＭＳ Ｐゴシック" pitchFamily="34" charset="-128"/>
            </a:endParaRPr>
          </a:p>
        </p:txBody>
      </p:sp>
      <p:sp>
        <p:nvSpPr>
          <p:cNvPr id="102403" name="Rectangle 3"/>
          <p:cNvSpPr>
            <a:spLocks noGrp="1" noChangeArrowheads="1"/>
          </p:cNvSpPr>
          <p:nvPr>
            <p:ph idx="1"/>
          </p:nvPr>
        </p:nvSpPr>
        <p:spPr>
          <a:xfrm>
            <a:off x="510241" y="1709057"/>
            <a:ext cx="5587164" cy="3367279"/>
          </a:xfrm>
        </p:spPr>
        <p:txBody>
          <a:bodyPr anchor="ctr">
            <a:normAutofit/>
          </a:bodyPr>
          <a:lstStyle/>
          <a:p>
            <a:pPr eaLnBrk="1" hangingPunct="1"/>
            <a:r>
              <a:rPr lang="tr-TR" altLang="en-US" sz="1600">
                <a:ea typeface="ＭＳ Ｐゴシック" pitchFamily="34" charset="-128"/>
              </a:rPr>
              <a:t>Ana kütleyi en iyi temsil edebilecek küçük grubun seçilmesidir.</a:t>
            </a:r>
            <a:endParaRPr lang="en-US" altLang="en-US" sz="1600">
              <a:ea typeface="ＭＳ Ｐゴシック" pitchFamily="34" charset="-128"/>
            </a:endParaRPr>
          </a:p>
          <a:p>
            <a:pPr lvl="1" eaLnBrk="1" hangingPunct="1"/>
            <a:r>
              <a:rPr lang="tr-TR" altLang="en-US" sz="1600">
                <a:ea typeface="ＭＳ Ｐゴシック" pitchFamily="34" charset="-128"/>
              </a:rPr>
              <a:t>Tesadüfi Örnekleme</a:t>
            </a:r>
            <a:endParaRPr lang="en-US" altLang="en-US" sz="1600">
              <a:ea typeface="ＭＳ Ｐゴシック" pitchFamily="34" charset="-128"/>
            </a:endParaRPr>
          </a:p>
          <a:p>
            <a:pPr lvl="1" eaLnBrk="1" hangingPunct="1"/>
            <a:r>
              <a:rPr lang="tr-TR" altLang="en-US" sz="1600">
                <a:ea typeface="ＭＳ Ｐゴシック" pitchFamily="34" charset="-128"/>
              </a:rPr>
              <a:t>Tesadüfi Olmayan Örnekleme</a:t>
            </a:r>
            <a:endParaRPr lang="en-US" altLang="en-US" sz="1600">
              <a:ea typeface="ＭＳ Ｐゴシック" pitchFamily="34" charset="-128"/>
            </a:endParaRPr>
          </a:p>
        </p:txBody>
      </p:sp>
      <p:pic>
        <p:nvPicPr>
          <p:cNvPr id="102412" name="Picture 102411">
            <a:extLst>
              <a:ext uri="{FF2B5EF4-FFF2-40B4-BE49-F238E27FC236}">
                <a16:creationId xmlns:a16="http://schemas.microsoft.com/office/drawing/2014/main" id="{175F6B9F-2554-40B4-986D-5DAACD43192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5368291"/>
            <a:ext cx="9144000" cy="275942"/>
          </a:xfrm>
          <a:prstGeom prst="rect">
            <a:avLst/>
          </a:prstGeom>
        </p:spPr>
      </p:pic>
    </p:spTree>
    <p:extLst>
      <p:ext uri="{BB962C8B-B14F-4D97-AF65-F5344CB8AC3E}">
        <p14:creationId xmlns:p14="http://schemas.microsoft.com/office/powerpoint/2010/main" val="1785665301"/>
      </p:ext>
    </p:extLst>
  </p:cSld>
  <p:clrMapOvr>
    <a:masterClrMapping/>
  </p:clrMapOvr>
  <p:transition>
    <p:random/>
  </p:transition>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4457" name="Picture 104456">
            <a:extLst>
              <a:ext uri="{FF2B5EF4-FFF2-40B4-BE49-F238E27FC236}">
                <a16:creationId xmlns:a16="http://schemas.microsoft.com/office/drawing/2014/main" id="{5321D838-2C7E-4177-9DD3-DAC78324A2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04459" name="Picture 104458">
            <a:extLst>
              <a:ext uri="{FF2B5EF4-FFF2-40B4-BE49-F238E27FC236}">
                <a16:creationId xmlns:a16="http://schemas.microsoft.com/office/drawing/2014/main" id="{224C28B3-E902-49D1-98A0-582D277A0E0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1970240"/>
            <a:ext cx="7828359" cy="321164"/>
          </a:xfrm>
          <a:prstGeom prst="rect">
            <a:avLst/>
          </a:prstGeom>
        </p:spPr>
      </p:pic>
      <p:pic>
        <p:nvPicPr>
          <p:cNvPr id="104461" name="Picture 104460">
            <a:extLst>
              <a:ext uri="{FF2B5EF4-FFF2-40B4-BE49-F238E27FC236}">
                <a16:creationId xmlns:a16="http://schemas.microsoft.com/office/drawing/2014/main" id="{F3A6C14C-E755-4A02-821B-6EA2D4C9F20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7939369" y="1971234"/>
            <a:ext cx="1202248" cy="144270"/>
          </a:xfrm>
          <a:prstGeom prst="rect">
            <a:avLst/>
          </a:prstGeom>
        </p:spPr>
      </p:pic>
      <p:sp>
        <p:nvSpPr>
          <p:cNvPr id="104463" name="Rectangle 104462">
            <a:extLst>
              <a:ext uri="{FF2B5EF4-FFF2-40B4-BE49-F238E27FC236}">
                <a16:creationId xmlns:a16="http://schemas.microsoft.com/office/drawing/2014/main" id="{6478287C-E119-4E9C-95B0-518478BD9D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9600"/>
            <a:ext cx="7828359"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465" name="Rectangle 104464">
            <a:extLst>
              <a:ext uri="{FF2B5EF4-FFF2-40B4-BE49-F238E27FC236}">
                <a16:creationId xmlns:a16="http://schemas.microsoft.com/office/drawing/2014/main" id="{EA4A294F-6D36-425B-8632-27FD6A284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9370" y="609600"/>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04467" name="Picture 104466">
            <a:extLst>
              <a:ext uri="{FF2B5EF4-FFF2-40B4-BE49-F238E27FC236}">
                <a16:creationId xmlns:a16="http://schemas.microsoft.com/office/drawing/2014/main" id="{D8DF5C3E-BDAB-40E6-A40B-8C05D8CD3F5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104469" name="Picture 104468">
            <a:extLst>
              <a:ext uri="{FF2B5EF4-FFF2-40B4-BE49-F238E27FC236}">
                <a16:creationId xmlns:a16="http://schemas.microsoft.com/office/drawing/2014/main" id="{9D90C31A-86E3-472B-B929-496667598EF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4471" name="Rectangle 104470">
            <a:extLst>
              <a:ext uri="{FF2B5EF4-FFF2-40B4-BE49-F238E27FC236}">
                <a16:creationId xmlns:a16="http://schemas.microsoft.com/office/drawing/2014/main" id="{9DD3589A-DB65-424B-ACF1-5C8155F1C3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0" y="0"/>
            <a:ext cx="457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473" name="Rectangle 104472">
            <a:extLst>
              <a:ext uri="{FF2B5EF4-FFF2-40B4-BE49-F238E27FC236}">
                <a16:creationId xmlns:a16="http://schemas.microsoft.com/office/drawing/2014/main" id="{9F784D76-D302-4160-A2D4-C2F4AB76D4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4809647"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450" name="Rectangle 2"/>
          <p:cNvSpPr>
            <a:spLocks noGrp="1" noChangeArrowheads="1"/>
          </p:cNvSpPr>
          <p:nvPr>
            <p:ph type="title"/>
          </p:nvPr>
        </p:nvSpPr>
        <p:spPr>
          <a:xfrm>
            <a:off x="510240" y="753228"/>
            <a:ext cx="4188508" cy="1080938"/>
          </a:xfrm>
        </p:spPr>
        <p:txBody>
          <a:bodyPr vert="horz" lIns="91440" tIns="45720" rIns="91440" bIns="45720" rtlCol="0" anchor="ctr">
            <a:normAutofit/>
          </a:bodyPr>
          <a:lstStyle/>
          <a:p>
            <a:r>
              <a:rPr lang="en-US" altLang="en-US">
                <a:solidFill>
                  <a:srgbClr val="FFFFFF"/>
                </a:solidFill>
              </a:rPr>
              <a:t>Adım 7: </a:t>
            </a:r>
            <a:br>
              <a:rPr lang="en-US" altLang="en-US">
                <a:solidFill>
                  <a:srgbClr val="FFFFFF"/>
                </a:solidFill>
              </a:rPr>
            </a:br>
            <a:r>
              <a:rPr lang="en-US" altLang="en-US">
                <a:solidFill>
                  <a:srgbClr val="FFFFFF"/>
                </a:solidFill>
              </a:rPr>
              <a:t>Verilerin Analizi</a:t>
            </a:r>
          </a:p>
        </p:txBody>
      </p:sp>
      <p:pic>
        <p:nvPicPr>
          <p:cNvPr id="104475" name="Picture 104474">
            <a:extLst>
              <a:ext uri="{FF2B5EF4-FFF2-40B4-BE49-F238E27FC236}">
                <a16:creationId xmlns:a16="http://schemas.microsoft.com/office/drawing/2014/main" id="{608D9710-1A5F-4D24-B654-F2081DE601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1" y="1970241"/>
            <a:ext cx="4807458" cy="258395"/>
          </a:xfrm>
          <a:prstGeom prst="rect">
            <a:avLst/>
          </a:prstGeom>
        </p:spPr>
      </p:pic>
      <p:sp>
        <p:nvSpPr>
          <p:cNvPr id="104451" name="Rectangle 3"/>
          <p:cNvSpPr>
            <a:spLocks noGrp="1" noChangeArrowheads="1"/>
          </p:cNvSpPr>
          <p:nvPr>
            <p:ph sz="half" idx="1"/>
          </p:nvPr>
        </p:nvSpPr>
        <p:spPr>
          <a:xfrm>
            <a:off x="510240" y="2336873"/>
            <a:ext cx="3828633" cy="3599316"/>
          </a:xfrm>
        </p:spPr>
        <p:txBody>
          <a:bodyPr vert="horz" lIns="91440" tIns="45720" rIns="91440" bIns="45720" rtlCol="0">
            <a:normAutofit/>
          </a:bodyPr>
          <a:lstStyle/>
          <a:p>
            <a:r>
              <a:rPr lang="en-US" altLang="en-US" sz="1700">
                <a:solidFill>
                  <a:srgbClr val="FFFFFF"/>
                </a:solidFill>
              </a:rPr>
              <a:t>ANOVA, regression, factor analysis, cluster analysis gibi istatistiksel tekniklerin kullanımı.</a:t>
            </a:r>
          </a:p>
          <a:p>
            <a:r>
              <a:rPr lang="en-US" altLang="en-US" sz="1700">
                <a:solidFill>
                  <a:srgbClr val="FFFFFF"/>
                </a:solidFill>
              </a:rPr>
              <a:t>Algı Haritası</a:t>
            </a:r>
          </a:p>
          <a:p>
            <a:endParaRPr lang="en-US" altLang="en-US" sz="1700">
              <a:solidFill>
                <a:srgbClr val="FFFFFF"/>
              </a:solidFill>
            </a:endParaRPr>
          </a:p>
        </p:txBody>
      </p:sp>
      <p:sp useBgFill="1">
        <p:nvSpPr>
          <p:cNvPr id="104477" name="Rectangle 104476">
            <a:extLst>
              <a:ext uri="{FF2B5EF4-FFF2-40B4-BE49-F238E27FC236}">
                <a16:creationId xmlns:a16="http://schemas.microsoft.com/office/drawing/2014/main" id="{2B57E7D2-A94B-4A8D-B58F-D3E30C235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49872" y="642795"/>
            <a:ext cx="3609304" cy="5575125"/>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4452"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282949" y="1912168"/>
            <a:ext cx="3133815" cy="30268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0711836"/>
      </p:ext>
    </p:extLst>
  </p:cSld>
  <p:clrMapOvr>
    <a:overrideClrMapping bg1="lt1" tx1="dk1" bg2="lt2" tx2="dk2" accent1="accent1" accent2="accent2" accent3="accent3" accent4="accent4" accent5="accent5" accent6="accent6" hlink="hlink" folHlink="folHlink"/>
  </p:clrMapOvr>
  <p:transition>
    <p:random/>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2"/>
          <p:cNvSpPr>
            <a:spLocks noGrp="1" noChangeArrowheads="1"/>
          </p:cNvSpPr>
          <p:nvPr>
            <p:ph type="title"/>
          </p:nvPr>
        </p:nvSpPr>
        <p:spPr/>
        <p:txBody>
          <a:bodyPr/>
          <a:lstStyle/>
          <a:p>
            <a:pPr eaLnBrk="1" hangingPunct="1"/>
            <a:r>
              <a:rPr lang="tr-TR" altLang="en-US">
                <a:ea typeface="ＭＳ Ｐゴシック" pitchFamily="34" charset="-128"/>
              </a:rPr>
              <a:t>Bulguların Sunumu</a:t>
            </a:r>
            <a:endParaRPr lang="en-US" altLang="en-US">
              <a:ea typeface="ＭＳ Ｐゴシック" pitchFamily="34" charset="-128"/>
            </a:endParaRPr>
          </a:p>
        </p:txBody>
      </p:sp>
      <p:graphicFrame>
        <p:nvGraphicFramePr>
          <p:cNvPr id="105479" name="Rectangle 3">
            <a:extLst>
              <a:ext uri="{FF2B5EF4-FFF2-40B4-BE49-F238E27FC236}">
                <a16:creationId xmlns:a16="http://schemas.microsoft.com/office/drawing/2014/main" id="{7ECC8DCD-60B0-FB2E-CB99-8E558748D8AE}"/>
              </a:ext>
            </a:extLst>
          </p:cNvPr>
          <p:cNvGraphicFramePr>
            <a:graphicFrameLocks noGrp="1"/>
          </p:cNvGraphicFramePr>
          <p:nvPr>
            <p:ph idx="1"/>
          </p:nvPr>
        </p:nvGraphicFramePr>
        <p:xfrm>
          <a:off x="35496" y="1988840"/>
          <a:ext cx="39624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5477" name="Picture 4" descr="C:\Documents and Settings\Jill Solomon\My Documents\My Pictures\K &amp; G 6e\Buisness meeting.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57800" y="1752600"/>
            <a:ext cx="3262313" cy="478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2161724"/>
      </p:ext>
    </p:extLst>
  </p:cSld>
  <p:clrMapOvr>
    <a:masterClrMapping/>
  </p:clrMapOvr>
  <p:transition>
    <p:random/>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Unvan 1"/>
          <p:cNvSpPr>
            <a:spLocks noGrp="1"/>
          </p:cNvSpPr>
          <p:nvPr>
            <p:ph type="title"/>
          </p:nvPr>
        </p:nvSpPr>
        <p:spPr>
          <a:xfrm>
            <a:off x="323528" y="548680"/>
            <a:ext cx="7620000" cy="1600200"/>
          </a:xfrm>
        </p:spPr>
        <p:txBody>
          <a:bodyPr>
            <a:normAutofit fontScale="90000"/>
          </a:bodyPr>
          <a:lstStyle/>
          <a:p>
            <a:pPr marL="342900" indent="-342900"/>
            <a:br>
              <a:rPr lang="tr-TR">
                <a:ea typeface="ＭＳ Ｐゴシック" pitchFamily="34" charset="-128"/>
              </a:rPr>
            </a:br>
            <a:r>
              <a:rPr lang="tr-TR">
                <a:ea typeface="ＭＳ Ｐゴシック" pitchFamily="34" charset="-128"/>
              </a:rPr>
              <a:t>Pazarlama Karması Kararları</a:t>
            </a:r>
            <a:br>
              <a:rPr lang="tr-TR">
                <a:ea typeface="ＭＳ Ｐゴシック" pitchFamily="34" charset="-128"/>
              </a:rPr>
            </a:br>
            <a:r>
              <a:rPr lang="tr-TR" sz="2400">
                <a:ea typeface="ＭＳ Ｐゴシック" pitchFamily="34" charset="-128"/>
              </a:rPr>
              <a:t>‘</a:t>
            </a:r>
            <a:r>
              <a:rPr lang="en-US" sz="2400">
                <a:ea typeface="ＭＳ Ｐゴシック" pitchFamily="34" charset="-128"/>
              </a:rPr>
              <a:t>Think globally, act locally</a:t>
            </a:r>
            <a:r>
              <a:rPr lang="tr-TR" sz="2400">
                <a:ea typeface="ＭＳ Ｐゴシック" pitchFamily="34" charset="-128"/>
              </a:rPr>
              <a:t>’</a:t>
            </a:r>
            <a:br>
              <a:rPr lang="tr-TR" sz="2400">
                <a:ea typeface="ＭＳ Ｐゴシック" pitchFamily="34" charset="-128"/>
              </a:rPr>
            </a:br>
            <a:endParaRPr lang="tr-TR" dirty="0">
              <a:ea typeface="ＭＳ Ｐゴシック" pitchFamily="34" charset="-128"/>
            </a:endParaRPr>
          </a:p>
        </p:txBody>
      </p:sp>
      <p:graphicFrame>
        <p:nvGraphicFramePr>
          <p:cNvPr id="5124" name="İçerik Yer Tutucusu 2">
            <a:extLst>
              <a:ext uri="{FF2B5EF4-FFF2-40B4-BE49-F238E27FC236}">
                <a16:creationId xmlns:a16="http://schemas.microsoft.com/office/drawing/2014/main" id="{CADE5028-3718-18FE-56F5-C1EDC36D5CFC}"/>
              </a:ext>
            </a:extLst>
          </p:cNvPr>
          <p:cNvGraphicFramePr>
            <a:graphicFrameLocks noGrp="1"/>
          </p:cNvGraphicFramePr>
          <p:nvPr>
            <p:ph idx="1"/>
          </p:nvPr>
        </p:nvGraphicFramePr>
        <p:xfrm>
          <a:off x="27464" y="1988840"/>
          <a:ext cx="9116536" cy="4869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9134605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6151" name="Rectangle 6150">
            <a:extLst>
              <a:ext uri="{FF2B5EF4-FFF2-40B4-BE49-F238E27FC236}">
                <a16:creationId xmlns:a16="http://schemas.microsoft.com/office/drawing/2014/main" id="{58BBCFF1-6BF3-4941-973F-CE3A1F225E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53" name="Picture 6152">
            <a:extLst>
              <a:ext uri="{FF2B5EF4-FFF2-40B4-BE49-F238E27FC236}">
                <a16:creationId xmlns:a16="http://schemas.microsoft.com/office/drawing/2014/main" id="{1B170B3D-1B5C-4AA5-B670-B783ADC5FA5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5368291"/>
            <a:ext cx="9144000" cy="275942"/>
          </a:xfrm>
          <a:prstGeom prst="rect">
            <a:avLst/>
          </a:prstGeom>
        </p:spPr>
      </p:pic>
      <p:sp>
        <p:nvSpPr>
          <p:cNvPr id="6155" name="Rectangle 6154">
            <a:extLst>
              <a:ext uri="{FF2B5EF4-FFF2-40B4-BE49-F238E27FC236}">
                <a16:creationId xmlns:a16="http://schemas.microsoft.com/office/drawing/2014/main" id="{8EE3C243-B4B4-4FE3-AFF2-E81D7F48CA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379501"/>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46" name="Rectangle 2"/>
          <p:cNvSpPr>
            <a:spLocks noGrp="1" noChangeArrowheads="1"/>
          </p:cNvSpPr>
          <p:nvPr>
            <p:ph type="ctrTitle"/>
          </p:nvPr>
        </p:nvSpPr>
        <p:spPr>
          <a:xfrm>
            <a:off x="510241" y="1216404"/>
            <a:ext cx="7267020" cy="3841362"/>
          </a:xfrm>
        </p:spPr>
        <p:txBody>
          <a:bodyPr>
            <a:normAutofit/>
          </a:bodyPr>
          <a:lstStyle/>
          <a:p>
            <a:pPr eaLnBrk="1" hangingPunct="1"/>
            <a:r>
              <a:rPr lang="tr-TR" sz="4400">
                <a:ea typeface="ＭＳ Ｐゴシック" pitchFamily="34" charset="-128"/>
              </a:rPr>
              <a:t>Pazarlama Karması Kararları</a:t>
            </a:r>
            <a:br>
              <a:rPr lang="tr-TR" sz="4400">
                <a:ea typeface="ＭＳ Ｐゴシック" pitchFamily="34" charset="-128"/>
              </a:rPr>
            </a:br>
            <a:br>
              <a:rPr lang="tr-TR" sz="4400">
                <a:ea typeface="ＭＳ Ｐゴシック" pitchFamily="34" charset="-128"/>
              </a:rPr>
            </a:br>
            <a:r>
              <a:rPr lang="tr-TR" sz="4400">
                <a:ea typeface="ＭＳ Ｐゴシック" pitchFamily="34" charset="-128"/>
              </a:rPr>
              <a:t>Pazar bölümlendirme, hedef pazarın seçimi ve konumlandırma</a:t>
            </a:r>
          </a:p>
        </p:txBody>
      </p:sp>
    </p:spTree>
    <p:extLst>
      <p:ext uri="{BB962C8B-B14F-4D97-AF65-F5344CB8AC3E}">
        <p14:creationId xmlns:p14="http://schemas.microsoft.com/office/powerpoint/2010/main" val="31329107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7" name="Group 8">
            <a:extLst>
              <a:ext uri="{FF2B5EF4-FFF2-40B4-BE49-F238E27FC236}">
                <a16:creationId xmlns:a16="http://schemas.microsoft.com/office/drawing/2014/main" id="{5B988D63-FA8B-436C-902E-E5005BC0492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18" name="Rectangle 9">
              <a:extLst>
                <a:ext uri="{FF2B5EF4-FFF2-40B4-BE49-F238E27FC236}">
                  <a16:creationId xmlns:a16="http://schemas.microsoft.com/office/drawing/2014/main" id="{2FD177FB-983E-4035-8B7A-655342A7E1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9596D9C3-C0FC-4500-A696-55B9F77BB7A9}"/>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19" name="Picture 4" descr="Park lotunun otomobilleri">
            <a:extLst>
              <a:ext uri="{FF2B5EF4-FFF2-40B4-BE49-F238E27FC236}">
                <a16:creationId xmlns:a16="http://schemas.microsoft.com/office/drawing/2014/main" id="{931DF3B3-F524-AEEE-281D-4ECB0F6A7685}"/>
              </a:ext>
            </a:extLst>
          </p:cNvPr>
          <p:cNvPicPr>
            <a:picLocks noChangeAspect="1"/>
          </p:cNvPicPr>
          <p:nvPr/>
        </p:nvPicPr>
        <p:blipFill rotWithShape="1">
          <a:blip r:embed="rId3"/>
          <a:srcRect l="50159" r="16081" b="2"/>
          <a:stretch/>
        </p:blipFill>
        <p:spPr>
          <a:xfrm>
            <a:off x="5660857" y="10"/>
            <a:ext cx="3480760" cy="6856310"/>
          </a:xfrm>
          <a:prstGeom prst="rect">
            <a:avLst/>
          </a:prstGeom>
          <a:ln>
            <a:noFill/>
          </a:ln>
          <a:effectLst/>
        </p:spPr>
      </p:pic>
      <p:sp>
        <p:nvSpPr>
          <p:cNvPr id="20" name="Rectangle 12">
            <a:extLst>
              <a:ext uri="{FF2B5EF4-FFF2-40B4-BE49-F238E27FC236}">
                <a16:creationId xmlns:a16="http://schemas.microsoft.com/office/drawing/2014/main" id="{C493E730-2044-49B5-A022-B8D6F35934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5975286"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753228"/>
            <a:ext cx="5315664" cy="1080938"/>
          </a:xfrm>
        </p:spPr>
        <p:txBody>
          <a:bodyPr>
            <a:normAutofit/>
          </a:bodyPr>
          <a:lstStyle/>
          <a:p>
            <a:r>
              <a:rPr lang="tr-TR"/>
              <a:t>Niçin İşletmeler Uluslararasılaşmak İster?</a:t>
            </a:r>
            <a:endParaRPr lang="tr-TR" dirty="0"/>
          </a:p>
        </p:txBody>
      </p:sp>
      <p:pic>
        <p:nvPicPr>
          <p:cNvPr id="21" name="Picture 14">
            <a:extLst>
              <a:ext uri="{FF2B5EF4-FFF2-40B4-BE49-F238E27FC236}">
                <a16:creationId xmlns:a16="http://schemas.microsoft.com/office/drawing/2014/main" id="{78976801-4346-4636-BA62-265C81DFE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5975286" cy="321164"/>
          </a:xfrm>
          <a:prstGeom prst="rect">
            <a:avLst/>
          </a:prstGeom>
        </p:spPr>
      </p:pic>
      <p:sp>
        <p:nvSpPr>
          <p:cNvPr id="3" name="İçerik Yer Tutucusu 2"/>
          <p:cNvSpPr>
            <a:spLocks noGrp="1"/>
          </p:cNvSpPr>
          <p:nvPr>
            <p:ph idx="1"/>
          </p:nvPr>
        </p:nvSpPr>
        <p:spPr>
          <a:xfrm>
            <a:off x="510240" y="2336873"/>
            <a:ext cx="4817409" cy="3599316"/>
          </a:xfrm>
        </p:spPr>
        <p:txBody>
          <a:bodyPr>
            <a:normAutofit/>
          </a:bodyPr>
          <a:lstStyle/>
          <a:p>
            <a:pPr marL="0" indent="0">
              <a:buNone/>
            </a:pPr>
            <a:r>
              <a:rPr lang="tr-TR" sz="1400" b="1"/>
              <a:t>Pazar İle İlgili Güdüler</a:t>
            </a:r>
          </a:p>
          <a:p>
            <a:r>
              <a:rPr lang="tr-TR" sz="1400"/>
              <a:t>Gelişen teknoloji sayesinde tüketiciler farklı ülkelerde yaşamalarına rağmen ortak ihtiyaçlara sahip olmaya başlamışlardır. Pazardaki bu değişimin iki sonucu vardır. Daha az yerelleşme ve daha çok uluslararasılaşma. Otomobil, teknolojik ürünler bu kısım için örnek verilebilir.</a:t>
            </a:r>
          </a:p>
          <a:p>
            <a:pPr marL="0" indent="0">
              <a:buNone/>
            </a:pPr>
            <a:r>
              <a:rPr lang="tr-TR" sz="1400" b="1"/>
              <a:t>Rekabet İle İlgili Güdüler</a:t>
            </a:r>
          </a:p>
          <a:p>
            <a:r>
              <a:rPr lang="tr-TR" sz="1400"/>
              <a:t>İşletmelerin rekabet avantajı elde edebilmesi için daha çok ülkede faaliyette bulunma istekleri artmaktadır. Örneğin Toyota’s Lexus ve Nissan’s Infiniti modellerini Kuzey Amerika pazarına sunmaları, Hollandalı Philips ve İsveçli Electrolux firmalarının tüm Avrupa genelinde genişlemeleri bu amaçla yapılmaktadır.</a:t>
            </a:r>
          </a:p>
          <a:p>
            <a:endParaRPr lang="tr-TR" sz="1400"/>
          </a:p>
          <a:p>
            <a:endParaRPr lang="tr-TR" sz="1400"/>
          </a:p>
          <a:p>
            <a:endParaRPr lang="tr-TR" sz="1400"/>
          </a:p>
          <a:p>
            <a:endParaRPr lang="tr-TR" sz="1400"/>
          </a:p>
          <a:p>
            <a:endParaRPr lang="tr-TR" sz="1400"/>
          </a:p>
          <a:p>
            <a:endParaRPr lang="tr-TR" sz="1400"/>
          </a:p>
          <a:p>
            <a:pPr marL="0" indent="0">
              <a:buNone/>
            </a:pPr>
            <a:endParaRPr lang="tr-TR" sz="1400"/>
          </a:p>
          <a:p>
            <a:endParaRPr lang="tr-TR" sz="1400"/>
          </a:p>
        </p:txBody>
      </p:sp>
    </p:spTree>
    <p:extLst>
      <p:ext uri="{BB962C8B-B14F-4D97-AF65-F5344CB8AC3E}">
        <p14:creationId xmlns:p14="http://schemas.microsoft.com/office/powerpoint/2010/main" val="125715148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7176" name="Group 7175">
            <a:extLst>
              <a:ext uri="{FF2B5EF4-FFF2-40B4-BE49-F238E27FC236}">
                <a16:creationId xmlns:a16="http://schemas.microsoft.com/office/drawing/2014/main" id="{905A9BAA-B344-45D2-838C-73856C4B15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7177" name="Rectangle 7176">
              <a:extLst>
                <a:ext uri="{FF2B5EF4-FFF2-40B4-BE49-F238E27FC236}">
                  <a16:creationId xmlns:a16="http://schemas.microsoft.com/office/drawing/2014/main" id="{390434AA-4632-440E-9AE7-411396A7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8" name="Picture 7177">
              <a:extLst>
                <a:ext uri="{FF2B5EF4-FFF2-40B4-BE49-F238E27FC236}">
                  <a16:creationId xmlns:a16="http://schemas.microsoft.com/office/drawing/2014/main" id="{D462FD1E-E713-4FD4-8746-671C946723B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7172" name="Picture 7171" descr="Ok ve bir dçalışma yüzeyi ile boyanmış bir duvar">
            <a:extLst>
              <a:ext uri="{FF2B5EF4-FFF2-40B4-BE49-F238E27FC236}">
                <a16:creationId xmlns:a16="http://schemas.microsoft.com/office/drawing/2014/main" id="{AC7B0D5D-6D10-E4C1-7124-CCB7A076C1D1}"/>
              </a:ext>
            </a:extLst>
          </p:cNvPr>
          <p:cNvPicPr>
            <a:picLocks noChangeAspect="1"/>
          </p:cNvPicPr>
          <p:nvPr/>
        </p:nvPicPr>
        <p:blipFill rotWithShape="1">
          <a:blip r:embed="rId4"/>
          <a:srcRect l="40928"/>
          <a:stretch/>
        </p:blipFill>
        <p:spPr>
          <a:xfrm>
            <a:off x="3477006" y="10"/>
            <a:ext cx="5664611" cy="6856310"/>
          </a:xfrm>
          <a:prstGeom prst="rect">
            <a:avLst/>
          </a:prstGeom>
          <a:ln>
            <a:noFill/>
          </a:ln>
          <a:effectLst/>
        </p:spPr>
      </p:pic>
      <p:sp>
        <p:nvSpPr>
          <p:cNvPr id="7180" name="Rectangle 7179">
            <a:extLst>
              <a:ext uri="{FF2B5EF4-FFF2-40B4-BE49-F238E27FC236}">
                <a16:creationId xmlns:a16="http://schemas.microsoft.com/office/drawing/2014/main" id="{78A4CDE5-C7BC-41E1-8A4A-79E024CC0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63924"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7182" name="Picture 7181">
            <a:extLst>
              <a:ext uri="{FF2B5EF4-FFF2-40B4-BE49-F238E27FC236}">
                <a16:creationId xmlns:a16="http://schemas.microsoft.com/office/drawing/2014/main" id="{025C7952-5703-489E-8DBD-F2EFAC8EEB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1" y="1970240"/>
            <a:ext cx="3771900" cy="202738"/>
          </a:xfrm>
          <a:prstGeom prst="rect">
            <a:avLst/>
          </a:prstGeom>
        </p:spPr>
      </p:pic>
      <p:sp>
        <p:nvSpPr>
          <p:cNvPr id="7170" name="Rectangle 3"/>
          <p:cNvSpPr>
            <a:spLocks noGrp="1" noChangeArrowheads="1"/>
          </p:cNvSpPr>
          <p:nvPr>
            <p:ph idx="1"/>
          </p:nvPr>
        </p:nvSpPr>
        <p:spPr>
          <a:xfrm>
            <a:off x="510241" y="2336873"/>
            <a:ext cx="2686226" cy="3599316"/>
          </a:xfrm>
        </p:spPr>
        <p:txBody>
          <a:bodyPr>
            <a:normAutofit/>
          </a:bodyPr>
          <a:lstStyle/>
          <a:p>
            <a:pPr eaLnBrk="1" hangingPunct="1"/>
            <a:r>
              <a:rPr lang="tr-TR" sz="1400">
                <a:latin typeface="Times New Roman" pitchFamily="18" charset="0"/>
                <a:ea typeface="ＭＳ Ｐゴシック" pitchFamily="34" charset="-128"/>
              </a:rPr>
              <a:t>Potansiyel müşterilerimizi nasıl tanımlayacağız?</a:t>
            </a:r>
          </a:p>
          <a:p>
            <a:pPr eaLnBrk="1" hangingPunct="1"/>
            <a:endParaRPr lang="tr-TR" sz="1400">
              <a:latin typeface="Times New Roman" pitchFamily="18" charset="0"/>
              <a:ea typeface="ＭＳ Ｐゴシック" pitchFamily="34" charset="-128"/>
            </a:endParaRPr>
          </a:p>
          <a:p>
            <a:pPr eaLnBrk="1" hangingPunct="1"/>
            <a:r>
              <a:rPr lang="tr-TR" sz="1400">
                <a:latin typeface="Times New Roman" pitchFamily="18" charset="0"/>
                <a:ea typeface="ＭＳ Ｐゴシック" pitchFamily="34" charset="-128"/>
              </a:rPr>
              <a:t>Hedef grubu nasıl seçeceğiz</a:t>
            </a:r>
            <a:r>
              <a:rPr lang="en-US" sz="1400">
                <a:latin typeface="Times New Roman" pitchFamily="18" charset="0"/>
                <a:ea typeface="ＭＳ Ｐゴシック" pitchFamily="34" charset="-128"/>
              </a:rPr>
              <a:t>?</a:t>
            </a:r>
            <a:endParaRPr lang="tr-TR" sz="1400">
              <a:latin typeface="Times New Roman" pitchFamily="18" charset="0"/>
              <a:ea typeface="ＭＳ Ｐゴシック" pitchFamily="34" charset="-128"/>
            </a:endParaRPr>
          </a:p>
          <a:p>
            <a:pPr eaLnBrk="1" hangingPunct="1"/>
            <a:endParaRPr lang="en-US" sz="1400">
              <a:latin typeface="Times New Roman" pitchFamily="18" charset="0"/>
              <a:ea typeface="ＭＳ Ｐゴシック" pitchFamily="34" charset="-128"/>
            </a:endParaRPr>
          </a:p>
          <a:p>
            <a:pPr eaLnBrk="1" hangingPunct="1"/>
            <a:r>
              <a:rPr lang="tr-TR" sz="1400">
                <a:latin typeface="Times New Roman" pitchFamily="18" charset="0"/>
                <a:ea typeface="ＭＳ Ｐゴシック" pitchFamily="34" charset="-128"/>
              </a:rPr>
              <a:t>Bu grupları nasıl ayıracağız</a:t>
            </a:r>
            <a:r>
              <a:rPr lang="en-US" sz="1400">
                <a:latin typeface="Times New Roman" pitchFamily="18" charset="0"/>
                <a:ea typeface="ＭＳ Ｐゴシック" pitchFamily="34" charset="-128"/>
              </a:rPr>
              <a:t>?</a:t>
            </a:r>
            <a:endParaRPr lang="tr-TR" sz="1400">
              <a:latin typeface="Times New Roman" pitchFamily="18" charset="0"/>
              <a:ea typeface="ＭＳ Ｐゴシック" pitchFamily="34" charset="-128"/>
            </a:endParaRPr>
          </a:p>
          <a:p>
            <a:pPr eaLnBrk="1" hangingPunct="1"/>
            <a:endParaRPr lang="en-US" sz="1400">
              <a:latin typeface="Times New Roman" pitchFamily="18" charset="0"/>
              <a:ea typeface="ＭＳ Ｐゴシック" pitchFamily="34" charset="-128"/>
            </a:endParaRPr>
          </a:p>
          <a:p>
            <a:pPr eaLnBrk="1" hangingPunct="1"/>
            <a:r>
              <a:rPr lang="tr-TR" sz="1400">
                <a:latin typeface="Times New Roman" pitchFamily="18" charset="0"/>
                <a:ea typeface="ＭＳ Ｐゴシック" pitchFamily="34" charset="-128"/>
              </a:rPr>
              <a:t>Müşterilerin zihninde markayı nasıl konumlandıracağız? </a:t>
            </a:r>
            <a:endParaRPr lang="en-US" sz="1400">
              <a:latin typeface="Times New Roman" pitchFamily="18" charset="0"/>
              <a:ea typeface="ＭＳ Ｐゴシック" pitchFamily="34" charset="-128"/>
            </a:endParaRPr>
          </a:p>
        </p:txBody>
      </p:sp>
    </p:spTree>
    <p:extLst>
      <p:ext uri="{BB962C8B-B14F-4D97-AF65-F5344CB8AC3E}">
        <p14:creationId xmlns:p14="http://schemas.microsoft.com/office/powerpoint/2010/main" val="414356255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9225" name="Rectangle 9224">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27" name="Picture 9226">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229" name="Rectangle 9228">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31" name="Picture 9230">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9233" name="Rectangle 9232">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9221" name="Rectangle 3">
            <a:extLst>
              <a:ext uri="{FF2B5EF4-FFF2-40B4-BE49-F238E27FC236}">
                <a16:creationId xmlns:a16="http://schemas.microsoft.com/office/drawing/2014/main" id="{2197B5B4-DF5E-8DAE-A165-F700477341EA}"/>
              </a:ext>
            </a:extLst>
          </p:cNvPr>
          <p:cNvGraphicFramePr>
            <a:graphicFrameLocks noGrp="1"/>
          </p:cNvGraphicFramePr>
          <p:nvPr>
            <p:ph idx="1"/>
            <p:extLst>
              <p:ext uri="{D42A27DB-BD31-4B8C-83A1-F6EECF244321}">
                <p14:modId xmlns:p14="http://schemas.microsoft.com/office/powerpoint/2010/main" val="3103746437"/>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87750839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5369" name="Group 15368">
            <a:extLst>
              <a:ext uri="{FF2B5EF4-FFF2-40B4-BE49-F238E27FC236}">
                <a16:creationId xmlns:a16="http://schemas.microsoft.com/office/drawing/2014/main" id="{905A9BAA-B344-45D2-838C-73856C4B15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15370" name="Rectangle 15369">
              <a:extLst>
                <a:ext uri="{FF2B5EF4-FFF2-40B4-BE49-F238E27FC236}">
                  <a16:creationId xmlns:a16="http://schemas.microsoft.com/office/drawing/2014/main" id="{390434AA-4632-440E-9AE7-411396A7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71" name="Picture 15370">
              <a:extLst>
                <a:ext uri="{FF2B5EF4-FFF2-40B4-BE49-F238E27FC236}">
                  <a16:creationId xmlns:a16="http://schemas.microsoft.com/office/drawing/2014/main" id="{D462FD1E-E713-4FD4-8746-671C946723B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15365" name="Picture 15364" descr="Çok renkli hava geçirmez sepetleri yığını">
            <a:extLst>
              <a:ext uri="{FF2B5EF4-FFF2-40B4-BE49-F238E27FC236}">
                <a16:creationId xmlns:a16="http://schemas.microsoft.com/office/drawing/2014/main" id="{149E8401-3E18-34F5-7D3F-425E52C45BD1}"/>
              </a:ext>
            </a:extLst>
          </p:cNvPr>
          <p:cNvPicPr>
            <a:picLocks noChangeAspect="1"/>
          </p:cNvPicPr>
          <p:nvPr/>
        </p:nvPicPr>
        <p:blipFill rotWithShape="1">
          <a:blip r:embed="rId4"/>
          <a:srcRect l="24420" r="13615" b="-2"/>
          <a:stretch/>
        </p:blipFill>
        <p:spPr>
          <a:xfrm>
            <a:off x="3477006" y="10"/>
            <a:ext cx="5664611" cy="6856310"/>
          </a:xfrm>
          <a:prstGeom prst="rect">
            <a:avLst/>
          </a:prstGeom>
          <a:ln>
            <a:noFill/>
          </a:ln>
          <a:effectLst/>
        </p:spPr>
      </p:pic>
      <p:sp>
        <p:nvSpPr>
          <p:cNvPr id="15373" name="Rectangle 15372">
            <a:extLst>
              <a:ext uri="{FF2B5EF4-FFF2-40B4-BE49-F238E27FC236}">
                <a16:creationId xmlns:a16="http://schemas.microsoft.com/office/drawing/2014/main" id="{78A4CDE5-C7BC-41E1-8A4A-79E024CC0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63924"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362" name="Rectangle 2"/>
          <p:cNvSpPr>
            <a:spLocks noGrp="1" noChangeArrowheads="1"/>
          </p:cNvSpPr>
          <p:nvPr>
            <p:ph type="title"/>
          </p:nvPr>
        </p:nvSpPr>
        <p:spPr>
          <a:xfrm>
            <a:off x="510241" y="753228"/>
            <a:ext cx="2759271" cy="1080938"/>
          </a:xfrm>
        </p:spPr>
        <p:txBody>
          <a:bodyPr>
            <a:normAutofit/>
          </a:bodyPr>
          <a:lstStyle/>
          <a:p>
            <a:pPr eaLnBrk="1" hangingPunct="1"/>
            <a:r>
              <a:rPr lang="tr-TR" sz="2400">
                <a:ea typeface="ＭＳ Ｐゴシック" pitchFamily="34" charset="-128"/>
              </a:rPr>
              <a:t>Uluslararası Pazar Bölümlendirme</a:t>
            </a:r>
            <a:endParaRPr lang="en-US" sz="2400">
              <a:ea typeface="ＭＳ Ｐゴシック" pitchFamily="34" charset="-128"/>
            </a:endParaRPr>
          </a:p>
        </p:txBody>
      </p:sp>
      <p:pic>
        <p:nvPicPr>
          <p:cNvPr id="15375" name="Picture 15374">
            <a:extLst>
              <a:ext uri="{FF2B5EF4-FFF2-40B4-BE49-F238E27FC236}">
                <a16:creationId xmlns:a16="http://schemas.microsoft.com/office/drawing/2014/main" id="{025C7952-5703-489E-8DBD-F2EFAC8EEB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1" y="1970240"/>
            <a:ext cx="3771900" cy="202738"/>
          </a:xfrm>
          <a:prstGeom prst="rect">
            <a:avLst/>
          </a:prstGeom>
        </p:spPr>
      </p:pic>
      <p:sp>
        <p:nvSpPr>
          <p:cNvPr id="15363" name="Rectangle 3"/>
          <p:cNvSpPr>
            <a:spLocks noGrp="1" noChangeArrowheads="1"/>
          </p:cNvSpPr>
          <p:nvPr>
            <p:ph idx="1"/>
          </p:nvPr>
        </p:nvSpPr>
        <p:spPr>
          <a:xfrm>
            <a:off x="510241" y="2336873"/>
            <a:ext cx="2686226" cy="3599316"/>
          </a:xfrm>
        </p:spPr>
        <p:txBody>
          <a:bodyPr>
            <a:normAutofit/>
          </a:bodyPr>
          <a:lstStyle/>
          <a:p>
            <a:pPr eaLnBrk="1" hangingPunct="1"/>
            <a:r>
              <a:rPr lang="tr-TR" sz="1400">
                <a:ea typeface="ＭＳ Ｐゴシック" pitchFamily="34" charset="-128"/>
              </a:rPr>
              <a:t>Firmanın, hangi Pazar ya da pazarlara hitap edeceğinin belirlenmesidir. </a:t>
            </a:r>
          </a:p>
          <a:p>
            <a:pPr eaLnBrk="1" hangingPunct="1"/>
            <a:endParaRPr lang="tr-TR" sz="1400">
              <a:ea typeface="ＭＳ Ｐゴシック" pitchFamily="34" charset="-128"/>
            </a:endParaRPr>
          </a:p>
          <a:p>
            <a:r>
              <a:rPr lang="tr-TR" sz="1400">
                <a:ea typeface="ＭＳ Ｐゴシック" pitchFamily="34" charset="-128"/>
              </a:rPr>
              <a:t>Demografik</a:t>
            </a:r>
            <a:endParaRPr lang="en-US" sz="1400">
              <a:ea typeface="ＭＳ Ｐゴシック" pitchFamily="34" charset="-128"/>
            </a:endParaRPr>
          </a:p>
          <a:p>
            <a:r>
              <a:rPr lang="tr-TR" sz="1400">
                <a:ea typeface="ＭＳ Ｐゴシック" pitchFamily="34" charset="-128"/>
              </a:rPr>
              <a:t>Sosyo-Psikolojik</a:t>
            </a:r>
            <a:endParaRPr lang="en-US" sz="1400">
              <a:ea typeface="ＭＳ Ｐゴシック" pitchFamily="34" charset="-128"/>
            </a:endParaRPr>
          </a:p>
          <a:p>
            <a:r>
              <a:rPr lang="tr-TR" sz="1400">
                <a:ea typeface="ＭＳ Ｐゴシック" pitchFamily="34" charset="-128"/>
              </a:rPr>
              <a:t>Davranışsal Özellikler</a:t>
            </a:r>
            <a:endParaRPr lang="en-US" sz="1400">
              <a:ea typeface="ＭＳ Ｐゴシック" pitchFamily="34" charset="-128"/>
            </a:endParaRPr>
          </a:p>
          <a:p>
            <a:r>
              <a:rPr lang="tr-TR" sz="1400">
                <a:ea typeface="ＭＳ Ｐゴシック" pitchFamily="34" charset="-128"/>
              </a:rPr>
              <a:t>Fayda</a:t>
            </a:r>
            <a:endParaRPr lang="en-US" sz="1400">
              <a:ea typeface="ＭＳ Ｐゴシック" pitchFamily="34" charset="-128"/>
            </a:endParaRPr>
          </a:p>
          <a:p>
            <a:pPr eaLnBrk="1" hangingPunct="1"/>
            <a:endParaRPr lang="en-US" sz="1400">
              <a:ea typeface="ＭＳ Ｐゴシック" pitchFamily="34" charset="-128"/>
            </a:endParaRPr>
          </a:p>
        </p:txBody>
      </p:sp>
    </p:spTree>
    <p:extLst>
      <p:ext uri="{BB962C8B-B14F-4D97-AF65-F5344CB8AC3E}">
        <p14:creationId xmlns:p14="http://schemas.microsoft.com/office/powerpoint/2010/main" val="365210925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tr-TR">
                <a:ea typeface="ＭＳ Ｐゴシック" pitchFamily="34" charset="-128"/>
              </a:rPr>
              <a:t>Demografik Bölümlendirme</a:t>
            </a:r>
            <a:endParaRPr lang="en-US">
              <a:ea typeface="ＭＳ Ｐゴシック" pitchFamily="34" charset="-128"/>
            </a:endParaRPr>
          </a:p>
        </p:txBody>
      </p:sp>
      <p:sp>
        <p:nvSpPr>
          <p:cNvPr id="19459" name="Rectangle 3"/>
          <p:cNvSpPr>
            <a:spLocks noGrp="1" noChangeArrowheads="1"/>
          </p:cNvSpPr>
          <p:nvPr>
            <p:ph sz="half" idx="1"/>
          </p:nvPr>
        </p:nvSpPr>
        <p:spPr/>
        <p:txBody>
          <a:bodyPr/>
          <a:lstStyle/>
          <a:p>
            <a:pPr eaLnBrk="1" hangingPunct="1"/>
            <a:r>
              <a:rPr lang="tr-TR">
                <a:ea typeface="ＭＳ Ｐゴシック" pitchFamily="34" charset="-128"/>
              </a:rPr>
              <a:t>Gelir</a:t>
            </a:r>
            <a:endParaRPr lang="en-US">
              <a:ea typeface="ＭＳ Ｐゴシック" pitchFamily="34" charset="-128"/>
            </a:endParaRPr>
          </a:p>
          <a:p>
            <a:pPr eaLnBrk="1" hangingPunct="1"/>
            <a:r>
              <a:rPr lang="tr-TR">
                <a:ea typeface="ＭＳ Ｐゴシック" pitchFamily="34" charset="-128"/>
              </a:rPr>
              <a:t>Nüfus</a:t>
            </a:r>
            <a:endParaRPr lang="en-US">
              <a:ea typeface="ＭＳ Ｐゴシック" pitchFamily="34" charset="-128"/>
            </a:endParaRPr>
          </a:p>
          <a:p>
            <a:pPr eaLnBrk="1" hangingPunct="1"/>
            <a:r>
              <a:rPr lang="tr-TR">
                <a:ea typeface="ＭＳ Ｐゴシック" pitchFamily="34" charset="-128"/>
              </a:rPr>
              <a:t>Yaş dağılımı</a:t>
            </a:r>
            <a:endParaRPr lang="en-US">
              <a:ea typeface="ＭＳ Ｐゴシック" pitchFamily="34" charset="-128"/>
            </a:endParaRPr>
          </a:p>
          <a:p>
            <a:pPr eaLnBrk="1" hangingPunct="1"/>
            <a:r>
              <a:rPr lang="tr-TR">
                <a:ea typeface="ＭＳ Ｐゴシック" pitchFamily="34" charset="-128"/>
              </a:rPr>
              <a:t>Cinsiyet</a:t>
            </a:r>
            <a:endParaRPr lang="en-US">
              <a:ea typeface="ＭＳ Ｐゴシック" pitchFamily="34" charset="-128"/>
            </a:endParaRPr>
          </a:p>
          <a:p>
            <a:pPr eaLnBrk="1" hangingPunct="1"/>
            <a:r>
              <a:rPr lang="tr-TR">
                <a:ea typeface="ＭＳ Ｐゴシック" pitchFamily="34" charset="-128"/>
              </a:rPr>
              <a:t>Eğitim</a:t>
            </a:r>
            <a:endParaRPr lang="en-US">
              <a:ea typeface="ＭＳ Ｐゴシック" pitchFamily="34" charset="-128"/>
            </a:endParaRPr>
          </a:p>
          <a:p>
            <a:pPr eaLnBrk="1" hangingPunct="1"/>
            <a:r>
              <a:rPr lang="tr-TR">
                <a:ea typeface="ＭＳ Ｐゴシック" pitchFamily="34" charset="-128"/>
              </a:rPr>
              <a:t>Meslek</a:t>
            </a:r>
            <a:endParaRPr lang="en-US">
              <a:ea typeface="ＭＳ Ｐゴシック" pitchFamily="34" charset="-128"/>
            </a:endParaRPr>
          </a:p>
          <a:p>
            <a:pPr eaLnBrk="1" hangingPunct="1"/>
            <a:endParaRPr lang="en-US">
              <a:ea typeface="ＭＳ Ｐゴシック" pitchFamily="34" charset="-128"/>
            </a:endParaRPr>
          </a:p>
        </p:txBody>
      </p:sp>
      <p:sp>
        <p:nvSpPr>
          <p:cNvPr id="19460" name="Rectangle 4"/>
          <p:cNvSpPr>
            <a:spLocks noGrp="1" noChangeArrowheads="1"/>
          </p:cNvSpPr>
          <p:nvPr>
            <p:ph sz="half" idx="2"/>
          </p:nvPr>
        </p:nvSpPr>
        <p:spPr>
          <a:xfrm>
            <a:off x="4800600" y="5257800"/>
            <a:ext cx="3810000" cy="914400"/>
          </a:xfrm>
        </p:spPr>
        <p:txBody>
          <a:bodyPr/>
          <a:lstStyle/>
          <a:p>
            <a:pPr algn="ctr" eaLnBrk="1" hangingPunct="1">
              <a:buFontTx/>
              <a:buNone/>
            </a:pPr>
            <a:r>
              <a:rPr lang="en-US" i="1">
                <a:ea typeface="ＭＳ Ｐゴシック" pitchFamily="34" charset="-128"/>
              </a:rPr>
              <a:t>What are the trends?</a:t>
            </a:r>
          </a:p>
        </p:txBody>
      </p:sp>
      <p:pic>
        <p:nvPicPr>
          <p:cNvPr id="19461" name="Picture 5" descr="MPj0382674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981200"/>
            <a:ext cx="22860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402918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tr-TR">
                <a:ea typeface="ＭＳ Ｐゴシック" pitchFamily="34" charset="-128"/>
              </a:rPr>
              <a:t>Demografik Gerçekler ve Trendler</a:t>
            </a:r>
            <a:endParaRPr lang="en-US">
              <a:ea typeface="ＭＳ Ｐゴシック" pitchFamily="34" charset="-128"/>
            </a:endParaRPr>
          </a:p>
        </p:txBody>
      </p:sp>
      <p:graphicFrame>
        <p:nvGraphicFramePr>
          <p:cNvPr id="21509" name="Rectangle 3">
            <a:extLst>
              <a:ext uri="{FF2B5EF4-FFF2-40B4-BE49-F238E27FC236}">
                <a16:creationId xmlns:a16="http://schemas.microsoft.com/office/drawing/2014/main" id="{90DA483E-6FB9-AF4D-76D4-F07F4A2940C0}"/>
              </a:ext>
            </a:extLst>
          </p:cNvPr>
          <p:cNvGraphicFramePr>
            <a:graphicFrameLocks noGrp="1"/>
          </p:cNvGraphicFramePr>
          <p:nvPr>
            <p:ph idx="1"/>
          </p:nvPr>
        </p:nvGraphicFramePr>
        <p:xfrm>
          <a:off x="0" y="2060848"/>
          <a:ext cx="9036496" cy="44644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7591218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10240" y="753228"/>
            <a:ext cx="7210396" cy="1080938"/>
          </a:xfrm>
        </p:spPr>
        <p:txBody>
          <a:bodyPr>
            <a:normAutofit/>
          </a:bodyPr>
          <a:lstStyle/>
          <a:p>
            <a:pPr eaLnBrk="1" hangingPunct="1"/>
            <a:r>
              <a:rPr lang="tr-TR">
                <a:ea typeface="ＭＳ Ｐゴシック" pitchFamily="34" charset="-128"/>
              </a:rPr>
              <a:t>Demografik Gerçekler ve Trendler</a:t>
            </a:r>
            <a:endParaRPr lang="en-US">
              <a:ea typeface="ＭＳ Ｐゴシック" pitchFamily="34" charset="-128"/>
            </a:endParaRPr>
          </a:p>
        </p:txBody>
      </p:sp>
      <p:graphicFrame>
        <p:nvGraphicFramePr>
          <p:cNvPr id="23557" name="Rectangle 3">
            <a:extLst>
              <a:ext uri="{FF2B5EF4-FFF2-40B4-BE49-F238E27FC236}">
                <a16:creationId xmlns:a16="http://schemas.microsoft.com/office/drawing/2014/main" id="{8B00CBD1-7CDB-7CCE-1A82-832C816E5383}"/>
              </a:ext>
            </a:extLst>
          </p:cNvPr>
          <p:cNvGraphicFramePr>
            <a:graphicFrameLocks noGrp="1"/>
          </p:cNvGraphicFramePr>
          <p:nvPr>
            <p:ph idx="1"/>
            <p:extLst>
              <p:ext uri="{D42A27DB-BD31-4B8C-83A1-F6EECF244321}">
                <p14:modId xmlns:p14="http://schemas.microsoft.com/office/powerpoint/2010/main" val="684303425"/>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3939088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8" name="Rectangle 25607">
            <a:extLst>
              <a:ext uri="{FF2B5EF4-FFF2-40B4-BE49-F238E27FC236}">
                <a16:creationId xmlns:a16="http://schemas.microsoft.com/office/drawing/2014/main" id="{0B0BBD46-E160-4D02-9D82-3934E3970C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610" name="Picture 25609">
            <a:extLst>
              <a:ext uri="{FF2B5EF4-FFF2-40B4-BE49-F238E27FC236}">
                <a16:creationId xmlns:a16="http://schemas.microsoft.com/office/drawing/2014/main" id="{3114C8A4-DCE7-4155-98CA-D8826574B70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5602" name="Rectangle 2"/>
          <p:cNvSpPr>
            <a:spLocks noGrp="1" noChangeArrowheads="1"/>
          </p:cNvSpPr>
          <p:nvPr>
            <p:ph type="title"/>
          </p:nvPr>
        </p:nvSpPr>
        <p:spPr>
          <a:xfrm>
            <a:off x="510240" y="321733"/>
            <a:ext cx="7425445" cy="1080938"/>
          </a:xfrm>
        </p:spPr>
        <p:txBody>
          <a:bodyPr>
            <a:normAutofit/>
          </a:bodyPr>
          <a:lstStyle/>
          <a:p>
            <a:pPr eaLnBrk="1" hangingPunct="1"/>
            <a:r>
              <a:rPr lang="tr-TR">
                <a:solidFill>
                  <a:srgbClr val="FFFFFF"/>
                </a:solidFill>
                <a:ea typeface="ＭＳ Ｐゴシック" pitchFamily="34" charset="-128"/>
              </a:rPr>
              <a:t>Gelire ve Nüfusa göre bölümlendirme</a:t>
            </a:r>
            <a:endParaRPr lang="en-US">
              <a:solidFill>
                <a:srgbClr val="FFFFFF"/>
              </a:solidFill>
              <a:ea typeface="ＭＳ Ｐゴシック" pitchFamily="34" charset="-128"/>
            </a:endParaRPr>
          </a:p>
        </p:txBody>
      </p:sp>
      <p:sp>
        <p:nvSpPr>
          <p:cNvPr id="25612" name="Rectangle 25611">
            <a:extLst>
              <a:ext uri="{FF2B5EF4-FFF2-40B4-BE49-F238E27FC236}">
                <a16:creationId xmlns:a16="http://schemas.microsoft.com/office/drawing/2014/main" id="{77A64E61-6D37-4CB3-8F42-66B0DACBCB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724402"/>
            <a:ext cx="9144000" cy="5133597"/>
          </a:xfrm>
          <a:prstGeom prst="rect">
            <a:avLst/>
          </a:prstGeom>
          <a:solidFill>
            <a:schemeClr val="bg1"/>
          </a:solidFill>
          <a:ln>
            <a:noFill/>
          </a:ln>
          <a:effectLst>
            <a:outerShdw blurRad="88900" dist="38100" dir="16200000"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03" name="Rectangle 3"/>
          <p:cNvSpPr>
            <a:spLocks noGrp="1" noChangeArrowheads="1"/>
          </p:cNvSpPr>
          <p:nvPr>
            <p:ph idx="1"/>
          </p:nvPr>
        </p:nvSpPr>
        <p:spPr>
          <a:xfrm>
            <a:off x="510240" y="2336873"/>
            <a:ext cx="6069321" cy="3139799"/>
          </a:xfrm>
        </p:spPr>
        <p:txBody>
          <a:bodyPr anchor="t">
            <a:normAutofit/>
          </a:bodyPr>
          <a:lstStyle/>
          <a:p>
            <a:pPr eaLnBrk="1" hangingPunct="1"/>
            <a:r>
              <a:rPr lang="tr-TR" sz="1600">
                <a:ea typeface="ＭＳ Ｐゴシック" pitchFamily="34" charset="-128"/>
              </a:rPr>
              <a:t>Hedeflenen ülkenin gelir ve nüfus yapısının dikkatlice incelenmesi ve hedef grubun seçilmesini içerir.</a:t>
            </a:r>
            <a:endParaRPr lang="en-US" sz="1600">
              <a:ea typeface="ＭＳ Ｐゴシック" pitchFamily="34" charset="-128"/>
            </a:endParaRPr>
          </a:p>
        </p:txBody>
      </p:sp>
    </p:spTree>
    <p:extLst>
      <p:ext uri="{BB962C8B-B14F-4D97-AF65-F5344CB8AC3E}">
        <p14:creationId xmlns:p14="http://schemas.microsoft.com/office/powerpoint/2010/main" val="404340298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31753" name="Rectangle 31752">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755" name="Picture 31754">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1757" name="Rectangle 31756">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759" name="Picture 31758">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31761" name="Rectangle 31760">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746" name="Rectangle 2"/>
          <p:cNvSpPr>
            <a:spLocks noGrp="1" noChangeArrowheads="1"/>
          </p:cNvSpPr>
          <p:nvPr>
            <p:ph type="title"/>
          </p:nvPr>
        </p:nvSpPr>
        <p:spPr>
          <a:xfrm>
            <a:off x="510240" y="2063262"/>
            <a:ext cx="2804460" cy="2661052"/>
          </a:xfrm>
        </p:spPr>
        <p:txBody>
          <a:bodyPr>
            <a:normAutofit/>
          </a:bodyPr>
          <a:lstStyle/>
          <a:p>
            <a:pPr algn="r" eaLnBrk="1" hangingPunct="1"/>
            <a:r>
              <a:rPr lang="tr-TR" sz="2900">
                <a:ea typeface="ＭＳ Ｐゴシック" pitchFamily="34" charset="-128"/>
              </a:rPr>
              <a:t>Yaşa Göre Bölümlendirme</a:t>
            </a:r>
            <a:endParaRPr lang="en-US" sz="2900">
              <a:ea typeface="ＭＳ Ｐゴシック" pitchFamily="34" charset="-128"/>
            </a:endParaRPr>
          </a:p>
        </p:txBody>
      </p:sp>
      <p:graphicFrame>
        <p:nvGraphicFramePr>
          <p:cNvPr id="31749" name="Rectangle 3">
            <a:extLst>
              <a:ext uri="{FF2B5EF4-FFF2-40B4-BE49-F238E27FC236}">
                <a16:creationId xmlns:a16="http://schemas.microsoft.com/office/drawing/2014/main" id="{C8F04D16-CDA3-783F-1897-CBBC9B28D167}"/>
              </a:ext>
            </a:extLst>
          </p:cNvPr>
          <p:cNvGraphicFramePr>
            <a:graphicFrameLocks noGrp="1"/>
          </p:cNvGraphicFramePr>
          <p:nvPr>
            <p:ph idx="1"/>
            <p:extLst>
              <p:ext uri="{D42A27DB-BD31-4B8C-83A1-F6EECF244321}">
                <p14:modId xmlns:p14="http://schemas.microsoft.com/office/powerpoint/2010/main" val="3090270962"/>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28541935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p:txBody>
          <a:bodyPr/>
          <a:lstStyle/>
          <a:p>
            <a:pPr eaLnBrk="1" hangingPunct="1"/>
            <a:r>
              <a:rPr lang="tr-TR">
                <a:ea typeface="ＭＳ Ｐゴシック" pitchFamily="34" charset="-128"/>
              </a:rPr>
              <a:t>Cinsiyete Göre Bölümlendirme</a:t>
            </a:r>
            <a:endParaRPr lang="en-US">
              <a:ea typeface="ＭＳ Ｐゴシック" pitchFamily="34" charset="-128"/>
            </a:endParaRPr>
          </a:p>
        </p:txBody>
      </p:sp>
      <p:sp>
        <p:nvSpPr>
          <p:cNvPr id="33796" name="Rectangle 3"/>
          <p:cNvSpPr>
            <a:spLocks noGrp="1" noChangeArrowheads="1"/>
          </p:cNvSpPr>
          <p:nvPr>
            <p:ph sz="half" idx="1"/>
          </p:nvPr>
        </p:nvSpPr>
        <p:spPr>
          <a:xfrm>
            <a:off x="14144" y="1988840"/>
            <a:ext cx="9129856" cy="5029200"/>
          </a:xfrm>
        </p:spPr>
        <p:txBody>
          <a:bodyPr/>
          <a:lstStyle/>
          <a:p>
            <a:pPr algn="just" eaLnBrk="1" hangingPunct="1"/>
            <a:r>
              <a:rPr lang="tr-TR" dirty="0">
                <a:ea typeface="ＭＳ Ｐゴシック" pitchFamily="34" charset="-128"/>
              </a:rPr>
              <a:t>Bir cinsiyetin istek ve ihtiyaçlarına odaklanmaktır. </a:t>
            </a:r>
          </a:p>
          <a:p>
            <a:pPr algn="just" eaLnBrk="1" hangingPunct="1"/>
            <a:r>
              <a:rPr lang="tr-TR" dirty="0">
                <a:ea typeface="ＭＳ Ｐゴシック" pitchFamily="34" charset="-128"/>
              </a:rPr>
              <a:t>Bununla birlikte, işletmeler diğerine hizmet etme fırsatını kaçırmamalıdır.</a:t>
            </a:r>
          </a:p>
          <a:p>
            <a:pPr algn="just" eaLnBrk="1" hangingPunct="1"/>
            <a:r>
              <a:rPr lang="tr-TR" dirty="0">
                <a:ea typeface="ＭＳ Ｐゴシック" pitchFamily="34" charset="-128"/>
              </a:rPr>
              <a:t>Bu nedenle bazı firmalar, ürün hatlarında her iki cinsiyeti de kapsayan ürünler bulundur.</a:t>
            </a:r>
            <a:endParaRPr lang="en-US" dirty="0">
              <a:ea typeface="ＭＳ Ｐゴシック" pitchFamily="34" charset="-128"/>
            </a:endParaRPr>
          </a:p>
          <a:p>
            <a:pPr lvl="1" eaLnBrk="1" hangingPunct="1"/>
            <a:r>
              <a:rPr lang="en-US" dirty="0">
                <a:ea typeface="ＭＳ Ｐゴシック" pitchFamily="34" charset="-128"/>
              </a:rPr>
              <a:t>Nike, Levi Strauss</a:t>
            </a:r>
          </a:p>
        </p:txBody>
      </p:sp>
      <p:sp>
        <p:nvSpPr>
          <p:cNvPr id="33797" name="Rectangle 4"/>
          <p:cNvSpPr>
            <a:spLocks noGrp="1" noChangeArrowheads="1"/>
          </p:cNvSpPr>
          <p:nvPr>
            <p:ph sz="half" idx="2"/>
          </p:nvPr>
        </p:nvSpPr>
        <p:spPr/>
        <p:txBody>
          <a:bodyPr/>
          <a:lstStyle/>
          <a:p>
            <a:pPr eaLnBrk="1" hangingPunct="1">
              <a:buFontTx/>
              <a:buNone/>
            </a:pPr>
            <a:endParaRPr lang="en-US">
              <a:ea typeface="ＭＳ Ｐゴシック" pitchFamily="34" charset="-128"/>
            </a:endParaRPr>
          </a:p>
          <a:p>
            <a:pPr eaLnBrk="1" hangingPunct="1">
              <a:buFontTx/>
              <a:buNone/>
            </a:pPr>
            <a:endParaRPr lang="en-US">
              <a:ea typeface="ＭＳ Ｐゴシック" pitchFamily="34" charset="-128"/>
            </a:endParaRPr>
          </a:p>
          <a:p>
            <a:pPr eaLnBrk="1" hangingPunct="1">
              <a:buFontTx/>
              <a:buNone/>
            </a:pPr>
            <a:endParaRPr lang="en-US">
              <a:ea typeface="ＭＳ Ｐゴシック" pitchFamily="34" charset="-128"/>
            </a:endParaRPr>
          </a:p>
          <a:p>
            <a:pPr eaLnBrk="1" hangingPunct="1">
              <a:buFontTx/>
              <a:buNone/>
            </a:pPr>
            <a:endParaRPr lang="en-US">
              <a:ea typeface="ＭＳ Ｐゴシック" pitchFamily="34" charset="-128"/>
            </a:endParaRPr>
          </a:p>
        </p:txBody>
      </p:sp>
    </p:spTree>
    <p:extLst>
      <p:ext uri="{BB962C8B-B14F-4D97-AF65-F5344CB8AC3E}">
        <p14:creationId xmlns:p14="http://schemas.microsoft.com/office/powerpoint/2010/main" val="117819166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35848" name="Rectangle 35847">
            <a:extLst>
              <a:ext uri="{FF2B5EF4-FFF2-40B4-BE49-F238E27FC236}">
                <a16:creationId xmlns:a16="http://schemas.microsoft.com/office/drawing/2014/main" id="{4B0FA309-807F-4C17-98EF-A3BA7388E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850" name="Picture 35849">
            <a:extLst>
              <a:ext uri="{FF2B5EF4-FFF2-40B4-BE49-F238E27FC236}">
                <a16:creationId xmlns:a16="http://schemas.microsoft.com/office/drawing/2014/main" id="{2642A87B-CAE9-4F8F-B293-28388E45D9E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5852" name="Rectangle 35851">
            <a:extLst>
              <a:ext uri="{FF2B5EF4-FFF2-40B4-BE49-F238E27FC236}">
                <a16:creationId xmlns:a16="http://schemas.microsoft.com/office/drawing/2014/main" id="{C8FA1749-B91A-40E7-AD01-0B9C9C6AF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854" name="Picture 35853">
            <a:extLst>
              <a:ext uri="{FF2B5EF4-FFF2-40B4-BE49-F238E27FC236}">
                <a16:creationId xmlns:a16="http://schemas.microsoft.com/office/drawing/2014/main" id="{3B7A934F-FFF7-4353-83D3-4EF66E93EE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35856" name="Rectangle 35855">
            <a:extLst>
              <a:ext uri="{FF2B5EF4-FFF2-40B4-BE49-F238E27FC236}">
                <a16:creationId xmlns:a16="http://schemas.microsoft.com/office/drawing/2014/main" id="{700676C8-6DE8-47DD-9A23-D42063A12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5842" name="Rectangle 2"/>
          <p:cNvSpPr>
            <a:spLocks noGrp="1" noChangeArrowheads="1"/>
          </p:cNvSpPr>
          <p:nvPr>
            <p:ph type="title"/>
          </p:nvPr>
        </p:nvSpPr>
        <p:spPr>
          <a:xfrm>
            <a:off x="510240" y="2063262"/>
            <a:ext cx="2804460" cy="2661052"/>
          </a:xfrm>
        </p:spPr>
        <p:txBody>
          <a:bodyPr>
            <a:normAutofit/>
          </a:bodyPr>
          <a:lstStyle/>
          <a:p>
            <a:pPr algn="r" eaLnBrk="1" hangingPunct="1"/>
            <a:r>
              <a:rPr lang="tr-TR" sz="2900">
                <a:solidFill>
                  <a:srgbClr val="FFFFFF"/>
                </a:solidFill>
                <a:ea typeface="ＭＳ Ｐゴシック" pitchFamily="34" charset="-128"/>
              </a:rPr>
              <a:t>Psikografik Bölümlendirme</a:t>
            </a:r>
            <a:endParaRPr lang="en-US" sz="2900">
              <a:solidFill>
                <a:srgbClr val="FFFFFF"/>
              </a:solidFill>
              <a:ea typeface="ＭＳ Ｐゴシック" pitchFamily="34" charset="-128"/>
            </a:endParaRPr>
          </a:p>
        </p:txBody>
      </p:sp>
      <p:sp>
        <p:nvSpPr>
          <p:cNvPr id="35843" name="Rectangle 3"/>
          <p:cNvSpPr>
            <a:spLocks noGrp="1" noChangeArrowheads="1"/>
          </p:cNvSpPr>
          <p:nvPr>
            <p:ph idx="1"/>
          </p:nvPr>
        </p:nvSpPr>
        <p:spPr>
          <a:xfrm>
            <a:off x="3965996" y="661106"/>
            <a:ext cx="4693021" cy="5503101"/>
          </a:xfrm>
        </p:spPr>
        <p:txBody>
          <a:bodyPr anchor="ctr">
            <a:normAutofit/>
          </a:bodyPr>
          <a:lstStyle/>
          <a:p>
            <a:pPr eaLnBrk="1" hangingPunct="1"/>
            <a:r>
              <a:rPr lang="tr-TR" sz="1700">
                <a:solidFill>
                  <a:srgbClr val="FFFFFF"/>
                </a:solidFill>
                <a:ea typeface="ＭＳ Ｐゴシック" pitchFamily="34" charset="-128"/>
              </a:rPr>
              <a:t>Tutumları, değerleri ve hayat tarzlarına göre insanları gruplandırmayı temel almaktadır. </a:t>
            </a:r>
          </a:p>
          <a:p>
            <a:pPr eaLnBrk="1" hangingPunct="1"/>
            <a:r>
              <a:rPr lang="en-US" sz="1700">
                <a:solidFill>
                  <a:srgbClr val="FFFFFF"/>
                </a:solidFill>
                <a:ea typeface="ＭＳ Ｐゴシック" pitchFamily="34" charset="-128"/>
              </a:rPr>
              <a:t>Porsche </a:t>
            </a:r>
            <a:r>
              <a:rPr lang="tr-TR" sz="1700">
                <a:solidFill>
                  <a:srgbClr val="FFFFFF"/>
                </a:solidFill>
                <a:ea typeface="ＭＳ Ｐゴシック" pitchFamily="34" charset="-128"/>
              </a:rPr>
              <a:t>örneği;</a:t>
            </a:r>
            <a:endParaRPr lang="en-US" sz="1700">
              <a:solidFill>
                <a:srgbClr val="FFFFFF"/>
              </a:solidFill>
              <a:ea typeface="ＭＳ Ｐゴシック" pitchFamily="34" charset="-128"/>
            </a:endParaRPr>
          </a:p>
          <a:p>
            <a:pPr lvl="1" eaLnBrk="1" hangingPunct="1"/>
            <a:r>
              <a:rPr lang="en-US" sz="1700">
                <a:solidFill>
                  <a:srgbClr val="FFFFFF"/>
                </a:solidFill>
                <a:ea typeface="ＭＳ Ｐゴシック" pitchFamily="34" charset="-128"/>
              </a:rPr>
              <a:t>Top Guns (27%): </a:t>
            </a:r>
            <a:r>
              <a:rPr lang="tr-TR" sz="1700">
                <a:solidFill>
                  <a:srgbClr val="FFFFFF"/>
                </a:solidFill>
                <a:ea typeface="ＭＳ Ｐゴシック" pitchFamily="34" charset="-128"/>
              </a:rPr>
              <a:t>Tutku, güç, kontrol.</a:t>
            </a:r>
            <a:r>
              <a:rPr lang="en-US" sz="1700">
                <a:solidFill>
                  <a:srgbClr val="FFFFFF"/>
                </a:solidFill>
                <a:ea typeface="ＭＳ Ｐゴシック" pitchFamily="34" charset="-128"/>
              </a:rPr>
              <a:t> </a:t>
            </a:r>
          </a:p>
          <a:p>
            <a:pPr lvl="1" eaLnBrk="1" hangingPunct="1"/>
            <a:r>
              <a:rPr lang="en-US" sz="1700">
                <a:solidFill>
                  <a:srgbClr val="FFFFFF"/>
                </a:solidFill>
                <a:ea typeface="ＭＳ Ｐゴシック" pitchFamily="34" charset="-128"/>
              </a:rPr>
              <a:t>Elitists (24%): </a:t>
            </a:r>
            <a:r>
              <a:rPr lang="tr-TR" sz="1700">
                <a:solidFill>
                  <a:srgbClr val="FFFFFF"/>
                </a:solidFill>
                <a:ea typeface="ＭＳ Ｐゴシック" pitchFamily="34" charset="-128"/>
              </a:rPr>
              <a:t>Araba sadece arabadır.</a:t>
            </a:r>
            <a:endParaRPr lang="en-US" sz="1700">
              <a:solidFill>
                <a:srgbClr val="FFFFFF"/>
              </a:solidFill>
              <a:ea typeface="ＭＳ Ｐゴシック" pitchFamily="34" charset="-128"/>
            </a:endParaRPr>
          </a:p>
          <a:p>
            <a:pPr lvl="1" eaLnBrk="1" hangingPunct="1"/>
            <a:r>
              <a:rPr lang="en-US" sz="1700">
                <a:solidFill>
                  <a:srgbClr val="FFFFFF"/>
                </a:solidFill>
                <a:ea typeface="ＭＳ Ｐゴシック" pitchFamily="34" charset="-128"/>
              </a:rPr>
              <a:t>Proud Patrons (23%): </a:t>
            </a:r>
            <a:r>
              <a:rPr lang="tr-TR" sz="1700">
                <a:solidFill>
                  <a:srgbClr val="FFFFFF"/>
                </a:solidFill>
                <a:ea typeface="ＭＳ Ｐゴシック" pitchFamily="34" charset="-128"/>
              </a:rPr>
              <a:t>Araba yoğun çalışmanın bir ödülüdür.</a:t>
            </a:r>
            <a:endParaRPr lang="en-US" sz="1700">
              <a:solidFill>
                <a:srgbClr val="FFFFFF"/>
              </a:solidFill>
              <a:ea typeface="ＭＳ Ｐゴシック" pitchFamily="34" charset="-128"/>
            </a:endParaRPr>
          </a:p>
          <a:p>
            <a:pPr lvl="1" eaLnBrk="1" hangingPunct="1"/>
            <a:r>
              <a:rPr lang="en-US" sz="1700">
                <a:solidFill>
                  <a:srgbClr val="FFFFFF"/>
                </a:solidFill>
                <a:ea typeface="ＭＳ Ｐゴシック" pitchFamily="34" charset="-128"/>
              </a:rPr>
              <a:t>Bon Vivants (17%): </a:t>
            </a:r>
            <a:r>
              <a:rPr lang="tr-TR" sz="1700">
                <a:solidFill>
                  <a:srgbClr val="FFFFFF"/>
                </a:solidFill>
                <a:ea typeface="ＭＳ Ｐゴシック" pitchFamily="34" charset="-128"/>
              </a:rPr>
              <a:t>Araba bir eğlence, maceradır.</a:t>
            </a:r>
            <a:endParaRPr lang="en-US" sz="1700">
              <a:solidFill>
                <a:srgbClr val="FFFFFF"/>
              </a:solidFill>
              <a:ea typeface="ＭＳ Ｐゴシック" pitchFamily="34" charset="-128"/>
            </a:endParaRPr>
          </a:p>
          <a:p>
            <a:pPr lvl="1" eaLnBrk="1" hangingPunct="1"/>
            <a:r>
              <a:rPr lang="en-US" sz="1700">
                <a:solidFill>
                  <a:srgbClr val="FFFFFF"/>
                </a:solidFill>
                <a:ea typeface="ＭＳ Ｐゴシック" pitchFamily="34" charset="-128"/>
              </a:rPr>
              <a:t>Fantasists (9%): </a:t>
            </a:r>
            <a:r>
              <a:rPr lang="tr-TR" sz="1700">
                <a:solidFill>
                  <a:srgbClr val="FFFFFF"/>
                </a:solidFill>
                <a:ea typeface="ＭＳ Ｐゴシック" pitchFamily="34" charset="-128"/>
              </a:rPr>
              <a:t>Araba bir kaçış yoludur.</a:t>
            </a:r>
          </a:p>
          <a:p>
            <a:pPr lvl="1" eaLnBrk="1" hangingPunct="1"/>
            <a:r>
              <a:rPr lang="tr-TR" sz="1700">
                <a:solidFill>
                  <a:srgbClr val="FFFFFF"/>
                </a:solidFill>
                <a:latin typeface="Times New Roman" pitchFamily="18" charset="0"/>
                <a:ea typeface="ＭＳ Ｐゴシック" pitchFamily="34" charset="-128"/>
              </a:rPr>
              <a:t>Elitistlere, arabanın ne kadar güzel olduğunu ya da hızlı olduğunu söylemenin bir anlamı yok. Bu uygulama sonrası reklam lansmanı ile birlikte satışlar % 50 arttı</a:t>
            </a:r>
            <a:r>
              <a:rPr lang="en-US" sz="1700">
                <a:solidFill>
                  <a:srgbClr val="FFFFFF"/>
                </a:solidFill>
                <a:latin typeface="Times New Roman" pitchFamily="18" charset="0"/>
                <a:ea typeface="ＭＳ Ｐゴシック" pitchFamily="34" charset="-128"/>
              </a:rPr>
              <a:t>. </a:t>
            </a:r>
          </a:p>
          <a:p>
            <a:pPr lvl="1" eaLnBrk="1" hangingPunct="1"/>
            <a:endParaRPr lang="en-US" sz="1700">
              <a:solidFill>
                <a:srgbClr val="FFFFFF"/>
              </a:solidFill>
              <a:ea typeface="ＭＳ Ｐゴシック" pitchFamily="34" charset="-128"/>
            </a:endParaRPr>
          </a:p>
          <a:p>
            <a:pPr eaLnBrk="1" hangingPunct="1"/>
            <a:endParaRPr lang="en-US" sz="1700">
              <a:solidFill>
                <a:srgbClr val="FFFFFF"/>
              </a:solidFill>
              <a:ea typeface="ＭＳ Ｐゴシック" pitchFamily="34" charset="-128"/>
            </a:endParaRPr>
          </a:p>
        </p:txBody>
      </p:sp>
    </p:spTree>
    <p:extLst>
      <p:ext uri="{BB962C8B-B14F-4D97-AF65-F5344CB8AC3E}">
        <p14:creationId xmlns:p14="http://schemas.microsoft.com/office/powerpoint/2010/main" val="1026845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510240" y="753228"/>
            <a:ext cx="7210396" cy="1080938"/>
          </a:xfrm>
        </p:spPr>
        <p:txBody>
          <a:bodyPr>
            <a:normAutofit/>
          </a:bodyPr>
          <a:lstStyle/>
          <a:p>
            <a:r>
              <a:rPr lang="tr-TR"/>
              <a:t>Niçin İşletmeler Uluslararasılaşmak İster?</a:t>
            </a:r>
            <a:endParaRPr lang="tr-TR" dirty="0"/>
          </a:p>
        </p:txBody>
      </p:sp>
      <p:graphicFrame>
        <p:nvGraphicFramePr>
          <p:cNvPr id="5" name="İçerik Yer Tutucusu 2">
            <a:extLst>
              <a:ext uri="{FF2B5EF4-FFF2-40B4-BE49-F238E27FC236}">
                <a16:creationId xmlns:a16="http://schemas.microsoft.com/office/drawing/2014/main" id="{72511816-6976-AE9B-0893-6DA954697479}"/>
              </a:ext>
            </a:extLst>
          </p:cNvPr>
          <p:cNvGraphicFramePr>
            <a:graphicFrameLocks noGrp="1"/>
          </p:cNvGraphicFramePr>
          <p:nvPr>
            <p:ph idx="1"/>
            <p:extLst>
              <p:ext uri="{D42A27DB-BD31-4B8C-83A1-F6EECF244321}">
                <p14:modId xmlns:p14="http://schemas.microsoft.com/office/powerpoint/2010/main" val="3672109353"/>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646380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39945" name="Rectangle 39944">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947" name="Picture 39946">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9949" name="Rectangle 39948">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951" name="Picture 39950">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39953" name="Rectangle 39952">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9938" name="Rectangle 2"/>
          <p:cNvSpPr>
            <a:spLocks noGrp="1" noChangeArrowheads="1"/>
          </p:cNvSpPr>
          <p:nvPr>
            <p:ph type="title"/>
          </p:nvPr>
        </p:nvSpPr>
        <p:spPr>
          <a:xfrm>
            <a:off x="510240" y="2063262"/>
            <a:ext cx="2804460" cy="2661052"/>
          </a:xfrm>
        </p:spPr>
        <p:txBody>
          <a:bodyPr>
            <a:normAutofit/>
          </a:bodyPr>
          <a:lstStyle/>
          <a:p>
            <a:pPr algn="r" eaLnBrk="1" hangingPunct="1"/>
            <a:r>
              <a:rPr lang="tr-TR" sz="2900">
                <a:ea typeface="ＭＳ Ｐゴシック" pitchFamily="34" charset="-128"/>
              </a:rPr>
              <a:t>Davranışsal Bölümlendirme</a:t>
            </a:r>
            <a:endParaRPr lang="en-US" sz="2900">
              <a:ea typeface="ＭＳ Ｐゴシック" pitchFamily="34" charset="-128"/>
            </a:endParaRPr>
          </a:p>
        </p:txBody>
      </p:sp>
      <p:graphicFrame>
        <p:nvGraphicFramePr>
          <p:cNvPr id="39941" name="Rectangle 3">
            <a:extLst>
              <a:ext uri="{FF2B5EF4-FFF2-40B4-BE49-F238E27FC236}">
                <a16:creationId xmlns:a16="http://schemas.microsoft.com/office/drawing/2014/main" id="{B499307D-B359-7F79-2F0E-B23180BCEE58}"/>
              </a:ext>
            </a:extLst>
          </p:cNvPr>
          <p:cNvGraphicFramePr>
            <a:graphicFrameLocks noGrp="1"/>
          </p:cNvGraphicFramePr>
          <p:nvPr>
            <p:ph idx="1"/>
            <p:extLst>
              <p:ext uri="{D42A27DB-BD31-4B8C-83A1-F6EECF244321}">
                <p14:modId xmlns:p14="http://schemas.microsoft.com/office/powerpoint/2010/main" val="2209884432"/>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85913708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41993" name="Group 41992">
            <a:extLst>
              <a:ext uri="{FF2B5EF4-FFF2-40B4-BE49-F238E27FC236}">
                <a16:creationId xmlns:a16="http://schemas.microsoft.com/office/drawing/2014/main" id="{905A9BAA-B344-45D2-838C-73856C4B15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41994" name="Rectangle 41993">
              <a:extLst>
                <a:ext uri="{FF2B5EF4-FFF2-40B4-BE49-F238E27FC236}">
                  <a16:creationId xmlns:a16="http://schemas.microsoft.com/office/drawing/2014/main" id="{390434AA-4632-440E-9AE7-411396A7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995" name="Picture 41994">
              <a:extLst>
                <a:ext uri="{FF2B5EF4-FFF2-40B4-BE49-F238E27FC236}">
                  <a16:creationId xmlns:a16="http://schemas.microsoft.com/office/drawing/2014/main" id="{D462FD1E-E713-4FD4-8746-671C946723B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41989" name="Picture 41988" descr="Çeşitli diş fırçalarının kafaları">
            <a:extLst>
              <a:ext uri="{FF2B5EF4-FFF2-40B4-BE49-F238E27FC236}">
                <a16:creationId xmlns:a16="http://schemas.microsoft.com/office/drawing/2014/main" id="{6823A904-C350-64A5-AFF4-2AE11FCA02C7}"/>
              </a:ext>
            </a:extLst>
          </p:cNvPr>
          <p:cNvPicPr>
            <a:picLocks noChangeAspect="1"/>
          </p:cNvPicPr>
          <p:nvPr/>
        </p:nvPicPr>
        <p:blipFill rotWithShape="1">
          <a:blip r:embed="rId4"/>
          <a:srcRect l="30458" r="14394"/>
          <a:stretch/>
        </p:blipFill>
        <p:spPr>
          <a:xfrm>
            <a:off x="3477006" y="10"/>
            <a:ext cx="5664611" cy="6856310"/>
          </a:xfrm>
          <a:prstGeom prst="rect">
            <a:avLst/>
          </a:prstGeom>
          <a:ln>
            <a:noFill/>
          </a:ln>
          <a:effectLst/>
        </p:spPr>
      </p:pic>
      <p:sp>
        <p:nvSpPr>
          <p:cNvPr id="41997" name="Rectangle 41996">
            <a:extLst>
              <a:ext uri="{FF2B5EF4-FFF2-40B4-BE49-F238E27FC236}">
                <a16:creationId xmlns:a16="http://schemas.microsoft.com/office/drawing/2014/main" id="{78A4CDE5-C7BC-41E1-8A4A-79E024CC0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63924"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986" name="Rectangle 2"/>
          <p:cNvSpPr>
            <a:spLocks noGrp="1" noChangeArrowheads="1"/>
          </p:cNvSpPr>
          <p:nvPr>
            <p:ph type="title"/>
          </p:nvPr>
        </p:nvSpPr>
        <p:spPr>
          <a:xfrm>
            <a:off x="510241" y="753228"/>
            <a:ext cx="2759271" cy="1080938"/>
          </a:xfrm>
        </p:spPr>
        <p:txBody>
          <a:bodyPr>
            <a:normAutofit/>
          </a:bodyPr>
          <a:lstStyle/>
          <a:p>
            <a:pPr eaLnBrk="1" hangingPunct="1"/>
            <a:r>
              <a:rPr lang="tr-TR" sz="2600">
                <a:ea typeface="ＭＳ Ｐゴシック" pitchFamily="34" charset="-128"/>
              </a:rPr>
              <a:t>Fayda Bölümlendirmesi</a:t>
            </a:r>
            <a:endParaRPr lang="en-US" sz="2600">
              <a:ea typeface="ＭＳ Ｐゴシック" pitchFamily="34" charset="-128"/>
            </a:endParaRPr>
          </a:p>
        </p:txBody>
      </p:sp>
      <p:pic>
        <p:nvPicPr>
          <p:cNvPr id="41999" name="Picture 41998">
            <a:extLst>
              <a:ext uri="{FF2B5EF4-FFF2-40B4-BE49-F238E27FC236}">
                <a16:creationId xmlns:a16="http://schemas.microsoft.com/office/drawing/2014/main" id="{025C7952-5703-489E-8DBD-F2EFAC8EEB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1" y="1970240"/>
            <a:ext cx="3771900" cy="202738"/>
          </a:xfrm>
          <a:prstGeom prst="rect">
            <a:avLst/>
          </a:prstGeom>
        </p:spPr>
      </p:pic>
      <p:sp>
        <p:nvSpPr>
          <p:cNvPr id="41987" name="Rectangle 3"/>
          <p:cNvSpPr>
            <a:spLocks noGrp="1" noChangeArrowheads="1"/>
          </p:cNvSpPr>
          <p:nvPr>
            <p:ph idx="1"/>
          </p:nvPr>
        </p:nvSpPr>
        <p:spPr>
          <a:xfrm>
            <a:off x="510241" y="2336873"/>
            <a:ext cx="2686226" cy="3599316"/>
          </a:xfrm>
        </p:spPr>
        <p:txBody>
          <a:bodyPr>
            <a:normAutofit/>
          </a:bodyPr>
          <a:lstStyle/>
          <a:p>
            <a:pPr lvl="1" eaLnBrk="1" hangingPunct="1"/>
            <a:r>
              <a:rPr lang="tr-TR" sz="1400">
                <a:ea typeface="ＭＳ Ｐゴシック" pitchFamily="34" charset="-128"/>
              </a:rPr>
              <a:t>Değer</a:t>
            </a:r>
            <a:r>
              <a:rPr lang="en-US" sz="1400">
                <a:ea typeface="ＭＳ Ｐゴシック" pitchFamily="34" charset="-128"/>
              </a:rPr>
              <a:t>=</a:t>
            </a:r>
            <a:r>
              <a:rPr lang="tr-TR" sz="1400">
                <a:ea typeface="ＭＳ Ｐゴシック" pitchFamily="34" charset="-128"/>
              </a:rPr>
              <a:t>Fayda</a:t>
            </a:r>
            <a:r>
              <a:rPr lang="en-US" sz="1400">
                <a:ea typeface="ＭＳ Ｐゴシック" pitchFamily="34" charset="-128"/>
              </a:rPr>
              <a:t>/</a:t>
            </a:r>
            <a:r>
              <a:rPr lang="tr-TR" sz="1400">
                <a:ea typeface="ＭＳ Ｐゴシック" pitchFamily="34" charset="-128"/>
              </a:rPr>
              <a:t>Fiyat</a:t>
            </a:r>
            <a:endParaRPr lang="en-US" sz="1400">
              <a:ea typeface="ＭＳ Ｐゴシック" pitchFamily="34" charset="-128"/>
            </a:endParaRPr>
          </a:p>
          <a:p>
            <a:pPr eaLnBrk="1" hangingPunct="1"/>
            <a:r>
              <a:rPr lang="tr-TR" sz="1400">
                <a:ea typeface="ＭＳ Ｐゴシック" pitchFamily="34" charset="-128"/>
              </a:rPr>
              <a:t>Üründen beklenen değere göre bölümlendirmeyi kapsamaktadır.</a:t>
            </a:r>
          </a:p>
          <a:p>
            <a:pPr eaLnBrk="1" hangingPunct="1"/>
            <a:r>
              <a:rPr lang="tr-TR" sz="1400">
                <a:ea typeface="ＭＳ Ｐゴシック" pitchFamily="34" charset="-128"/>
              </a:rPr>
              <a:t>Diş macunu üreticileri, çürüğe karşı, beyazlatıcı vb. ürünler piyasaya sunmaktadır. Tüketicinin algılanan ihtiyaçlarına göre ürün hedeflenmektedir.</a:t>
            </a:r>
            <a:endParaRPr lang="en-US" sz="1400">
              <a:ea typeface="ＭＳ Ｐゴシック" pitchFamily="34" charset="-128"/>
            </a:endParaRPr>
          </a:p>
        </p:txBody>
      </p:sp>
    </p:spTree>
    <p:extLst>
      <p:ext uri="{BB962C8B-B14F-4D97-AF65-F5344CB8AC3E}">
        <p14:creationId xmlns:p14="http://schemas.microsoft.com/office/powerpoint/2010/main" val="44207962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8" name="Rectangle 46087">
            <a:extLst>
              <a:ext uri="{FF2B5EF4-FFF2-40B4-BE49-F238E27FC236}">
                <a16:creationId xmlns:a16="http://schemas.microsoft.com/office/drawing/2014/main" id="{0B0BBD46-E160-4D02-9D82-3934E3970C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090" name="Picture 46089">
            <a:extLst>
              <a:ext uri="{FF2B5EF4-FFF2-40B4-BE49-F238E27FC236}">
                <a16:creationId xmlns:a16="http://schemas.microsoft.com/office/drawing/2014/main" id="{3114C8A4-DCE7-4155-98CA-D8826574B70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6082" name="Rectangle 2"/>
          <p:cNvSpPr>
            <a:spLocks noGrp="1" noChangeArrowheads="1"/>
          </p:cNvSpPr>
          <p:nvPr>
            <p:ph type="title"/>
          </p:nvPr>
        </p:nvSpPr>
        <p:spPr>
          <a:xfrm>
            <a:off x="510240" y="321733"/>
            <a:ext cx="7425445" cy="1080938"/>
          </a:xfrm>
        </p:spPr>
        <p:txBody>
          <a:bodyPr>
            <a:normAutofit/>
          </a:bodyPr>
          <a:lstStyle/>
          <a:p>
            <a:pPr eaLnBrk="1" hangingPunct="1"/>
            <a:r>
              <a:rPr lang="tr-TR">
                <a:solidFill>
                  <a:srgbClr val="FFFFFF"/>
                </a:solidFill>
                <a:ea typeface="ＭＳ Ｐゴシック" pitchFamily="34" charset="-128"/>
              </a:rPr>
              <a:t>Pazar Potansiyelinin Değerlendirilmesi</a:t>
            </a:r>
            <a:endParaRPr lang="en-US">
              <a:solidFill>
                <a:srgbClr val="FFFFFF"/>
              </a:solidFill>
              <a:ea typeface="ＭＳ Ｐゴシック" pitchFamily="34" charset="-128"/>
            </a:endParaRPr>
          </a:p>
        </p:txBody>
      </p:sp>
      <p:sp>
        <p:nvSpPr>
          <p:cNvPr id="46092" name="Rectangle 46091">
            <a:extLst>
              <a:ext uri="{FF2B5EF4-FFF2-40B4-BE49-F238E27FC236}">
                <a16:creationId xmlns:a16="http://schemas.microsoft.com/office/drawing/2014/main" id="{77A64E61-6D37-4CB3-8F42-66B0DACBCB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724402"/>
            <a:ext cx="9144000" cy="5133597"/>
          </a:xfrm>
          <a:prstGeom prst="rect">
            <a:avLst/>
          </a:prstGeom>
          <a:solidFill>
            <a:schemeClr val="bg1"/>
          </a:solidFill>
          <a:ln>
            <a:noFill/>
          </a:ln>
          <a:effectLst>
            <a:outerShdw blurRad="88900" dist="38100" dir="16200000"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083" name="Rectangle 3"/>
          <p:cNvSpPr>
            <a:spLocks noGrp="1" noChangeArrowheads="1"/>
          </p:cNvSpPr>
          <p:nvPr>
            <p:ph idx="1"/>
          </p:nvPr>
        </p:nvSpPr>
        <p:spPr>
          <a:xfrm>
            <a:off x="510240" y="2336873"/>
            <a:ext cx="6069321" cy="3139799"/>
          </a:xfrm>
        </p:spPr>
        <p:txBody>
          <a:bodyPr anchor="t">
            <a:normAutofit/>
          </a:bodyPr>
          <a:lstStyle/>
          <a:p>
            <a:pPr lvl="1" eaLnBrk="1" hangingPunct="1"/>
            <a:r>
              <a:rPr lang="tr-TR" sz="1600">
                <a:ea typeface="ＭＳ Ｐゴシック" pitchFamily="34" charset="-128"/>
              </a:rPr>
              <a:t>Ülke pazarının büyüklüğü ve kısa vadede yapılacak işlemlerin belirlenmesi.</a:t>
            </a:r>
          </a:p>
          <a:p>
            <a:pPr lvl="1" eaLnBrk="1" hangingPunct="1"/>
            <a:r>
              <a:rPr lang="tr-TR" sz="1600">
                <a:ea typeface="ＭＳ Ｐゴシック" pitchFamily="34" charset="-128"/>
              </a:rPr>
              <a:t>Stratejik fırsatların kaçırılmaması için detaylı araştırmanın yapılması.</a:t>
            </a:r>
          </a:p>
          <a:p>
            <a:pPr lvl="1" eaLnBrk="1" hangingPunct="1"/>
            <a:r>
              <a:rPr lang="tr-TR" sz="1600">
                <a:ea typeface="ＭＳ Ｐゴシック" pitchFamily="34" charset="-128"/>
              </a:rPr>
              <a:t>O ülkede bulunacak Networklerin önemi.</a:t>
            </a:r>
          </a:p>
          <a:p>
            <a:pPr eaLnBrk="1" hangingPunct="1"/>
            <a:r>
              <a:rPr lang="tr-TR" sz="1600">
                <a:latin typeface="Times New Roman" pitchFamily="18" charset="0"/>
                <a:ea typeface="ＭＳ Ｐゴシック" pitchFamily="34" charset="-128"/>
              </a:rPr>
              <a:t>Bir ya da birden fazla kritere göre pazarın bölümlendirilmesinden sonra, ikinci adım pazar fırsatlarının değerlendirilmesidir. Bu süreç, potansiyel hedef olarak gelişmekte olan ülke pazarlarının genişlediği zamanlarda oldukça önemlidir. </a:t>
            </a:r>
            <a:endParaRPr lang="en-US" sz="1600">
              <a:latin typeface="Times New Roman" pitchFamily="18" charset="0"/>
              <a:ea typeface="ＭＳ Ｐゴシック" pitchFamily="34" charset="-128"/>
            </a:endParaRPr>
          </a:p>
          <a:p>
            <a:pPr lvl="1" eaLnBrk="1" hangingPunct="1"/>
            <a:endParaRPr lang="en-US" sz="1600">
              <a:ea typeface="ＭＳ Ｐゴシック" pitchFamily="34" charset="-128"/>
            </a:endParaRPr>
          </a:p>
        </p:txBody>
      </p:sp>
    </p:spTree>
    <p:extLst>
      <p:ext uri="{BB962C8B-B14F-4D97-AF65-F5344CB8AC3E}">
        <p14:creationId xmlns:p14="http://schemas.microsoft.com/office/powerpoint/2010/main" val="307676202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48136" name="Rectangle 48135">
            <a:extLst>
              <a:ext uri="{FF2B5EF4-FFF2-40B4-BE49-F238E27FC236}">
                <a16:creationId xmlns:a16="http://schemas.microsoft.com/office/drawing/2014/main" id="{F93BE068-EB49-4EE8-B342-7FF888A468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138" name="Picture 48137">
            <a:extLst>
              <a:ext uri="{FF2B5EF4-FFF2-40B4-BE49-F238E27FC236}">
                <a16:creationId xmlns:a16="http://schemas.microsoft.com/office/drawing/2014/main" id="{C1B05C9B-60E1-40F3-BB02-7DAF0B1F01A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8131" name="Rectangle 3"/>
          <p:cNvSpPr>
            <a:spLocks noGrp="1" noChangeArrowheads="1"/>
          </p:cNvSpPr>
          <p:nvPr>
            <p:ph idx="1"/>
          </p:nvPr>
        </p:nvSpPr>
        <p:spPr>
          <a:xfrm>
            <a:off x="482600" y="664477"/>
            <a:ext cx="6243463" cy="3557525"/>
          </a:xfrm>
        </p:spPr>
        <p:txBody>
          <a:bodyPr anchor="b">
            <a:normAutofit/>
          </a:bodyPr>
          <a:lstStyle/>
          <a:p>
            <a:pPr eaLnBrk="1" hangingPunct="1"/>
            <a:r>
              <a:rPr lang="tr-TR" sz="1700">
                <a:ea typeface="ＭＳ Ｐゴシック" pitchFamily="34" charset="-128"/>
              </a:rPr>
              <a:t>Üç temel kriter;</a:t>
            </a:r>
            <a:endParaRPr lang="en-US" sz="1700">
              <a:ea typeface="ＭＳ Ｐゴシック" pitchFamily="34" charset="-128"/>
            </a:endParaRPr>
          </a:p>
          <a:p>
            <a:pPr lvl="1" eaLnBrk="1" hangingPunct="1"/>
            <a:r>
              <a:rPr lang="tr-TR" sz="1700">
                <a:ea typeface="ＭＳ Ｐゴシック" pitchFamily="34" charset="-128"/>
              </a:rPr>
              <a:t>Bölümün mevcut büyüklüğü ve büyüme potansiyeli. </a:t>
            </a:r>
          </a:p>
          <a:p>
            <a:pPr lvl="1" eaLnBrk="1" hangingPunct="1"/>
            <a:endParaRPr lang="tr-TR" sz="1700">
              <a:ea typeface="ＭＳ Ｐゴシック" pitchFamily="34" charset="-128"/>
            </a:endParaRPr>
          </a:p>
          <a:p>
            <a:pPr lvl="1" eaLnBrk="1" hangingPunct="1"/>
            <a:r>
              <a:rPr lang="tr-TR" sz="1700">
                <a:ea typeface="ＭＳ Ｐゴシック" pitchFamily="34" charset="-128"/>
              </a:rPr>
              <a:t>Potansiyel rekabet durumu</a:t>
            </a:r>
          </a:p>
          <a:p>
            <a:pPr lvl="1" eaLnBrk="1" hangingPunct="1"/>
            <a:endParaRPr lang="en-US" sz="1700">
              <a:ea typeface="ＭＳ Ｐゴシック" pitchFamily="34" charset="-128"/>
            </a:endParaRPr>
          </a:p>
          <a:p>
            <a:pPr lvl="1" eaLnBrk="1" hangingPunct="1"/>
            <a:r>
              <a:rPr lang="tr-TR" sz="1700">
                <a:ea typeface="ＭＳ Ｐゴシック" pitchFamily="34" charset="-128"/>
              </a:rPr>
              <a:t>Firmanın amaçları ve tam olarak hedeflenen kitleye ulaşılması ile uygunluğu.</a:t>
            </a:r>
            <a:endParaRPr lang="en-US" sz="1700">
              <a:ea typeface="ＭＳ Ｐゴシック" pitchFamily="34" charset="-128"/>
            </a:endParaRPr>
          </a:p>
        </p:txBody>
      </p:sp>
      <p:sp>
        <p:nvSpPr>
          <p:cNvPr id="48140" name="Rectangle 48139">
            <a:extLst>
              <a:ext uri="{FF2B5EF4-FFF2-40B4-BE49-F238E27FC236}">
                <a16:creationId xmlns:a16="http://schemas.microsoft.com/office/drawing/2014/main" id="{80C94170-18D0-486D-BF90-C5D8F24654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9" y="6210130"/>
            <a:ext cx="6726064" cy="27594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142" name="Rectangle 48141">
            <a:extLst>
              <a:ext uri="{FF2B5EF4-FFF2-40B4-BE49-F238E27FC236}">
                <a16:creationId xmlns:a16="http://schemas.microsoft.com/office/drawing/2014/main" id="{92F0C59B-04F6-4625-98E1-3A5809FD1D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4557357"/>
            <a:ext cx="6734003" cy="1660332"/>
          </a:xfrm>
          <a:prstGeom prst="rect">
            <a:avLst/>
          </a:prstGeom>
          <a:solidFill>
            <a:srgbClr val="0D0D0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130" name="Rectangle 2"/>
          <p:cNvSpPr>
            <a:spLocks noGrp="1" noChangeArrowheads="1"/>
          </p:cNvSpPr>
          <p:nvPr>
            <p:ph type="title"/>
          </p:nvPr>
        </p:nvSpPr>
        <p:spPr>
          <a:xfrm>
            <a:off x="510240" y="4714194"/>
            <a:ext cx="6097015" cy="1311176"/>
          </a:xfrm>
        </p:spPr>
        <p:txBody>
          <a:bodyPr anchor="b">
            <a:normAutofit/>
          </a:bodyPr>
          <a:lstStyle/>
          <a:p>
            <a:pPr algn="r" eaLnBrk="1" hangingPunct="1"/>
            <a:r>
              <a:rPr lang="tr-TR" sz="4200">
                <a:solidFill>
                  <a:srgbClr val="FFFFFF"/>
                </a:solidFill>
                <a:ea typeface="ＭＳ Ｐゴシック" pitchFamily="34" charset="-128"/>
              </a:rPr>
              <a:t>Pazar Potansiyelinin Değerlendirilmesi</a:t>
            </a:r>
            <a:endParaRPr lang="en-US" sz="4200">
              <a:solidFill>
                <a:srgbClr val="FFFFFF"/>
              </a:solidFill>
              <a:ea typeface="ＭＳ Ｐゴシック" pitchFamily="34" charset="-128"/>
            </a:endParaRPr>
          </a:p>
        </p:txBody>
      </p:sp>
      <p:sp>
        <p:nvSpPr>
          <p:cNvPr id="48144" name="Rectangle 48143">
            <a:extLst>
              <a:ext uri="{FF2B5EF4-FFF2-40B4-BE49-F238E27FC236}">
                <a16:creationId xmlns:a16="http://schemas.microsoft.com/office/drawing/2014/main" id="{E94F92A3-106C-4644-B506-76132863E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41725" y="6191468"/>
            <a:ext cx="2310214" cy="275942"/>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146" name="Rectangle 48145">
            <a:extLst>
              <a:ext uri="{FF2B5EF4-FFF2-40B4-BE49-F238E27FC236}">
                <a16:creationId xmlns:a16="http://schemas.microsoft.com/office/drawing/2014/main" id="{39D9C4DB-091C-47D0-BDA8-3375FF9989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41725" y="4557357"/>
            <a:ext cx="2307832"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29230252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510240" y="753228"/>
            <a:ext cx="7210396" cy="1080938"/>
          </a:xfrm>
        </p:spPr>
        <p:txBody>
          <a:bodyPr>
            <a:normAutofit/>
          </a:bodyPr>
          <a:lstStyle/>
          <a:p>
            <a:pPr eaLnBrk="1" hangingPunct="1"/>
            <a:r>
              <a:rPr lang="tr-TR">
                <a:ea typeface="ＭＳ Ｐゴシック" pitchFamily="34" charset="-128"/>
              </a:rPr>
              <a:t>Mevcut Pazar Bölümünün Büyüklüğü ve Büyüme Potansiyeli</a:t>
            </a:r>
            <a:endParaRPr lang="en-US">
              <a:ea typeface="ＭＳ Ｐゴシック" pitchFamily="34" charset="-128"/>
            </a:endParaRPr>
          </a:p>
        </p:txBody>
      </p:sp>
      <p:graphicFrame>
        <p:nvGraphicFramePr>
          <p:cNvPr id="50181" name="Rectangle 3">
            <a:extLst>
              <a:ext uri="{FF2B5EF4-FFF2-40B4-BE49-F238E27FC236}">
                <a16:creationId xmlns:a16="http://schemas.microsoft.com/office/drawing/2014/main" id="{B3D8E869-56BF-C77D-3CF5-4B1B696285E9}"/>
              </a:ext>
            </a:extLst>
          </p:cNvPr>
          <p:cNvGraphicFramePr>
            <a:graphicFrameLocks noGrp="1"/>
          </p:cNvGraphicFramePr>
          <p:nvPr>
            <p:ph idx="1"/>
            <p:extLst>
              <p:ext uri="{D42A27DB-BD31-4B8C-83A1-F6EECF244321}">
                <p14:modId xmlns:p14="http://schemas.microsoft.com/office/powerpoint/2010/main" val="1608888089"/>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5942165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52235" name="Group 52234">
            <a:extLst>
              <a:ext uri="{FF2B5EF4-FFF2-40B4-BE49-F238E27FC236}">
                <a16:creationId xmlns:a16="http://schemas.microsoft.com/office/drawing/2014/main" id="{D783944B-0BD8-4FD6-A11A-380B6F3EFC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52236" name="Rectangle 52235">
              <a:extLst>
                <a:ext uri="{FF2B5EF4-FFF2-40B4-BE49-F238E27FC236}">
                  <a16:creationId xmlns:a16="http://schemas.microsoft.com/office/drawing/2014/main" id="{8B18FF6C-F551-4A55-AACB-0ED309AFCA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237" name="Picture 52236">
              <a:extLst>
                <a:ext uri="{FF2B5EF4-FFF2-40B4-BE49-F238E27FC236}">
                  <a16:creationId xmlns:a16="http://schemas.microsoft.com/office/drawing/2014/main" id="{3C15DF1A-7AF9-43AE-9F6E-64912F069A58}"/>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52239" name="Rectangle 52238">
            <a:extLst>
              <a:ext uri="{FF2B5EF4-FFF2-40B4-BE49-F238E27FC236}">
                <a16:creationId xmlns:a16="http://schemas.microsoft.com/office/drawing/2014/main" id="{46E8AE37-5DCE-4B0C-9F72-62A76C25EB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63924"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226" name="Rectangle 2"/>
          <p:cNvSpPr>
            <a:spLocks noGrp="1" noChangeArrowheads="1"/>
          </p:cNvSpPr>
          <p:nvPr>
            <p:ph type="title"/>
          </p:nvPr>
        </p:nvSpPr>
        <p:spPr>
          <a:xfrm>
            <a:off x="510241" y="753228"/>
            <a:ext cx="3147359" cy="1080938"/>
          </a:xfrm>
        </p:spPr>
        <p:txBody>
          <a:bodyPr>
            <a:normAutofit/>
          </a:bodyPr>
          <a:lstStyle/>
          <a:p>
            <a:pPr eaLnBrk="1" hangingPunct="1"/>
            <a:r>
              <a:rPr lang="tr-TR" sz="2800">
                <a:ea typeface="ＭＳ Ｐゴシック" pitchFamily="34" charset="-128"/>
              </a:rPr>
              <a:t>Potansiyel Rekabet</a:t>
            </a:r>
            <a:endParaRPr lang="en-US" sz="2800">
              <a:ea typeface="ＭＳ Ｐゴシック" pitchFamily="34" charset="-128"/>
            </a:endParaRPr>
          </a:p>
        </p:txBody>
      </p:sp>
      <p:pic>
        <p:nvPicPr>
          <p:cNvPr id="52241" name="Picture 52240">
            <a:extLst>
              <a:ext uri="{FF2B5EF4-FFF2-40B4-BE49-F238E27FC236}">
                <a16:creationId xmlns:a16="http://schemas.microsoft.com/office/drawing/2014/main" id="{3DCCA751-5047-4730-8D91-72C39212ED6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3771900" cy="202738"/>
          </a:xfrm>
          <a:prstGeom prst="rect">
            <a:avLst/>
          </a:prstGeom>
        </p:spPr>
      </p:pic>
      <p:sp>
        <p:nvSpPr>
          <p:cNvPr id="52227" name="Rectangle 3"/>
          <p:cNvSpPr>
            <a:spLocks noGrp="1" noChangeArrowheads="1"/>
          </p:cNvSpPr>
          <p:nvPr>
            <p:ph idx="1"/>
          </p:nvPr>
        </p:nvSpPr>
        <p:spPr>
          <a:xfrm>
            <a:off x="510240" y="2336873"/>
            <a:ext cx="3093217" cy="3599316"/>
          </a:xfrm>
        </p:spPr>
        <p:txBody>
          <a:bodyPr>
            <a:normAutofit/>
          </a:bodyPr>
          <a:lstStyle/>
          <a:p>
            <a:pPr eaLnBrk="1" hangingPunct="1"/>
            <a:r>
              <a:rPr lang="tr-TR" sz="1400">
                <a:ea typeface="ＭＳ Ｐゴシック" pitchFamily="34" charset="-128"/>
              </a:rPr>
              <a:t>Bu pazar bölümünde, mevcut rekabet durumu nasıl?</a:t>
            </a:r>
            <a:endParaRPr lang="en-US" sz="1400">
              <a:ea typeface="ＭＳ Ｐゴシック" pitchFamily="34" charset="-128"/>
            </a:endParaRPr>
          </a:p>
          <a:p>
            <a:pPr eaLnBrk="1" hangingPunct="1"/>
            <a:r>
              <a:rPr lang="tr-TR" sz="1400">
                <a:ea typeface="ＭＳ Ｐゴシック" pitchFamily="34" charset="-128"/>
              </a:rPr>
              <a:t>Fiyat ya da kalite durumlarına göre rekabet önemli mi?</a:t>
            </a:r>
            <a:endParaRPr lang="en-US" sz="1400">
              <a:ea typeface="ＭＳ Ｐゴシック" pitchFamily="34" charset="-128"/>
            </a:endParaRPr>
          </a:p>
        </p:txBody>
      </p:sp>
      <p:sp>
        <p:nvSpPr>
          <p:cNvPr id="52243" name="Rectangle 52242">
            <a:extLst>
              <a:ext uri="{FF2B5EF4-FFF2-40B4-BE49-F238E27FC236}">
                <a16:creationId xmlns:a16="http://schemas.microsoft.com/office/drawing/2014/main" id="{E3D07316-46BA-4EBF-8E93-2EDA103F06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86897" y="488844"/>
            <a:ext cx="2533558"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229" name="Picture 5" descr="C:\Documents and Settings\Jill Solomon\My Documents\My Pictures\K &amp; G 6e\orange and black open sign.jp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207455" y="1487036"/>
            <a:ext cx="2292349" cy="151868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45" name="Rectangle 52244">
            <a:extLst>
              <a:ext uri="{FF2B5EF4-FFF2-40B4-BE49-F238E27FC236}">
                <a16:creationId xmlns:a16="http://schemas.microsoft.com/office/drawing/2014/main" id="{901E8F2A-55B5-4931-BEBE-B5D2E22D06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5760" y="488844"/>
            <a:ext cx="2054767" cy="2480872"/>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230" name="Picture 6" descr="C:\Documents and Settings\Jill Solomon\My Documents\My Pictures\K &amp; G 6e\blue and white open sign.jp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833922" y="1142757"/>
            <a:ext cx="1841094" cy="116454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47" name="Rectangle 52246">
            <a:extLst>
              <a:ext uri="{FF2B5EF4-FFF2-40B4-BE49-F238E27FC236}">
                <a16:creationId xmlns:a16="http://schemas.microsoft.com/office/drawing/2014/main" id="{439D3105-89EA-4856-B020-D7696D3ABB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86898" y="4169238"/>
            <a:ext cx="2533558" cy="2209379"/>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249" name="Rectangle 52248">
            <a:extLst>
              <a:ext uri="{FF2B5EF4-FFF2-40B4-BE49-F238E27FC236}">
                <a16:creationId xmlns:a16="http://schemas.microsoft.com/office/drawing/2014/main" id="{D1F7C9A0-2FFC-4138-A93C-A8C383C090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5760" y="3130583"/>
            <a:ext cx="2054767"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228" name="Picture 4" descr="C:\Documents and Settings\Jill Solomon\My Documents\My Pictures\K &amp; G 6e\blue and black open sign.jpg"/>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836304" y="4134846"/>
            <a:ext cx="1838712" cy="122396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277161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54281" name="Group 54280">
            <a:extLst>
              <a:ext uri="{FF2B5EF4-FFF2-40B4-BE49-F238E27FC236}">
                <a16:creationId xmlns:a16="http://schemas.microsoft.com/office/drawing/2014/main" id="{905A9BAA-B344-45D2-838C-73856C4B15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54282" name="Rectangle 54281">
              <a:extLst>
                <a:ext uri="{FF2B5EF4-FFF2-40B4-BE49-F238E27FC236}">
                  <a16:creationId xmlns:a16="http://schemas.microsoft.com/office/drawing/2014/main" id="{390434AA-4632-440E-9AE7-411396A7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283" name="Picture 54282">
              <a:extLst>
                <a:ext uri="{FF2B5EF4-FFF2-40B4-BE49-F238E27FC236}">
                  <a16:creationId xmlns:a16="http://schemas.microsoft.com/office/drawing/2014/main" id="{D462FD1E-E713-4FD4-8746-671C946723B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54277" name="Picture 54276">
            <a:extLst>
              <a:ext uri="{FF2B5EF4-FFF2-40B4-BE49-F238E27FC236}">
                <a16:creationId xmlns:a16="http://schemas.microsoft.com/office/drawing/2014/main" id="{D91540D8-025C-571A-7615-F9CC8E69F406}"/>
              </a:ext>
            </a:extLst>
          </p:cNvPr>
          <p:cNvPicPr>
            <a:picLocks noChangeAspect="1"/>
          </p:cNvPicPr>
          <p:nvPr/>
        </p:nvPicPr>
        <p:blipFill rotWithShape="1">
          <a:blip r:embed="rId4"/>
          <a:srcRect r="44852"/>
          <a:stretch/>
        </p:blipFill>
        <p:spPr>
          <a:xfrm>
            <a:off x="3477006" y="10"/>
            <a:ext cx="5664611" cy="6856310"/>
          </a:xfrm>
          <a:prstGeom prst="rect">
            <a:avLst/>
          </a:prstGeom>
          <a:ln>
            <a:noFill/>
          </a:ln>
          <a:effectLst/>
        </p:spPr>
      </p:pic>
      <p:sp>
        <p:nvSpPr>
          <p:cNvPr id="54285" name="Rectangle 54284">
            <a:extLst>
              <a:ext uri="{FF2B5EF4-FFF2-40B4-BE49-F238E27FC236}">
                <a16:creationId xmlns:a16="http://schemas.microsoft.com/office/drawing/2014/main" id="{78A4CDE5-C7BC-41E1-8A4A-79E024CC0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63924"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274" name="Rectangle 2"/>
          <p:cNvSpPr>
            <a:spLocks noGrp="1" noChangeArrowheads="1"/>
          </p:cNvSpPr>
          <p:nvPr>
            <p:ph type="title"/>
          </p:nvPr>
        </p:nvSpPr>
        <p:spPr>
          <a:xfrm>
            <a:off x="510241" y="753228"/>
            <a:ext cx="2759271" cy="1080938"/>
          </a:xfrm>
        </p:spPr>
        <p:txBody>
          <a:bodyPr>
            <a:normAutofit/>
          </a:bodyPr>
          <a:lstStyle/>
          <a:p>
            <a:pPr eaLnBrk="1" hangingPunct="1"/>
            <a:r>
              <a:rPr lang="tr-TR" sz="2800">
                <a:ea typeface="ＭＳ Ｐゴシック" pitchFamily="34" charset="-128"/>
              </a:rPr>
              <a:t>Uygunluk</a:t>
            </a:r>
            <a:endParaRPr lang="en-US" sz="2800">
              <a:ea typeface="ＭＳ Ｐゴシック" pitchFamily="34" charset="-128"/>
            </a:endParaRPr>
          </a:p>
        </p:txBody>
      </p:sp>
      <p:pic>
        <p:nvPicPr>
          <p:cNvPr id="54287" name="Picture 54286">
            <a:extLst>
              <a:ext uri="{FF2B5EF4-FFF2-40B4-BE49-F238E27FC236}">
                <a16:creationId xmlns:a16="http://schemas.microsoft.com/office/drawing/2014/main" id="{025C7952-5703-489E-8DBD-F2EFAC8EEB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1" y="1970240"/>
            <a:ext cx="3771900" cy="202738"/>
          </a:xfrm>
          <a:prstGeom prst="rect">
            <a:avLst/>
          </a:prstGeom>
        </p:spPr>
      </p:pic>
      <p:sp>
        <p:nvSpPr>
          <p:cNvPr id="54275" name="Rectangle 3"/>
          <p:cNvSpPr>
            <a:spLocks noGrp="1" noChangeArrowheads="1"/>
          </p:cNvSpPr>
          <p:nvPr>
            <p:ph idx="1"/>
          </p:nvPr>
        </p:nvSpPr>
        <p:spPr>
          <a:xfrm>
            <a:off x="510241" y="2336873"/>
            <a:ext cx="2686226" cy="3599316"/>
          </a:xfrm>
        </p:spPr>
        <p:txBody>
          <a:bodyPr>
            <a:normAutofit/>
          </a:bodyPr>
          <a:lstStyle/>
          <a:p>
            <a:pPr eaLnBrk="1" hangingPunct="1"/>
            <a:r>
              <a:rPr lang="tr-TR" sz="1400">
                <a:ea typeface="ＭＳ Ｐゴシック" pitchFamily="34" charset="-128"/>
              </a:rPr>
              <a:t>Adaptasyon gerekli olacak mı</a:t>
            </a:r>
            <a:r>
              <a:rPr lang="en-US" sz="1400">
                <a:ea typeface="ＭＳ Ｐゴシック" pitchFamily="34" charset="-128"/>
              </a:rPr>
              <a:t>? </a:t>
            </a:r>
            <a:r>
              <a:rPr lang="tr-TR" sz="1400">
                <a:ea typeface="ＭＳ Ｐゴシック" pitchFamily="34" charset="-128"/>
              </a:rPr>
              <a:t>Şayet öyleyse</a:t>
            </a:r>
            <a:r>
              <a:rPr lang="en-US" sz="1400">
                <a:ea typeface="ＭＳ Ｐゴシック" pitchFamily="34" charset="-128"/>
              </a:rPr>
              <a:t>, </a:t>
            </a:r>
            <a:r>
              <a:rPr lang="tr-TR" sz="1400">
                <a:ea typeface="ＭＳ Ｐゴシック" pitchFamily="34" charset="-128"/>
              </a:rPr>
              <a:t>beklenen satışlar ekonomik olarak bizi tatmin edecek mi?</a:t>
            </a:r>
            <a:endParaRPr lang="en-US" sz="1400">
              <a:ea typeface="ＭＳ Ｐゴシック" pitchFamily="34" charset="-128"/>
            </a:endParaRPr>
          </a:p>
          <a:p>
            <a:pPr eaLnBrk="1" hangingPunct="1"/>
            <a:r>
              <a:rPr lang="tr-TR" sz="1400">
                <a:ea typeface="ＭＳ Ｐゴシック" pitchFamily="34" charset="-128"/>
              </a:rPr>
              <a:t>İthalat yasakları, yüksek gümrük tarifeleri var mı? Ve bu bizi nasıl etkileyecek?</a:t>
            </a:r>
          </a:p>
          <a:p>
            <a:pPr eaLnBrk="1" hangingPunct="1"/>
            <a:r>
              <a:rPr lang="tr-TR" sz="1400">
                <a:ea typeface="ＭＳ Ｐゴシック" pitchFamily="34" charset="-128"/>
              </a:rPr>
              <a:t>Hedeflenen pazar bölümü, firmanın amaçları, marka imajı ya da rekabet avantajı kaynakları ile uyumlu mu? </a:t>
            </a:r>
            <a:endParaRPr lang="en-US" sz="1400">
              <a:ea typeface="ＭＳ Ｐゴシック" pitchFamily="34" charset="-128"/>
            </a:endParaRPr>
          </a:p>
        </p:txBody>
      </p:sp>
    </p:spTree>
    <p:extLst>
      <p:ext uri="{BB962C8B-B14F-4D97-AF65-F5344CB8AC3E}">
        <p14:creationId xmlns:p14="http://schemas.microsoft.com/office/powerpoint/2010/main" val="409968829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510240" y="753228"/>
            <a:ext cx="7210396" cy="1080938"/>
          </a:xfrm>
        </p:spPr>
        <p:txBody>
          <a:bodyPr>
            <a:normAutofit/>
          </a:bodyPr>
          <a:lstStyle/>
          <a:p>
            <a:pPr eaLnBrk="1" hangingPunct="1"/>
            <a:r>
              <a:rPr lang="tr-TR">
                <a:ea typeface="ＭＳ Ｐゴシック" pitchFamily="34" charset="-128"/>
              </a:rPr>
              <a:t>Hedef Pazarın Seçim Çerçevesi </a:t>
            </a:r>
            <a:endParaRPr lang="en-US">
              <a:ea typeface="ＭＳ Ｐゴシック" pitchFamily="34" charset="-128"/>
            </a:endParaRPr>
          </a:p>
        </p:txBody>
      </p:sp>
      <p:graphicFrame>
        <p:nvGraphicFramePr>
          <p:cNvPr id="56325" name="Rectangle 3">
            <a:extLst>
              <a:ext uri="{FF2B5EF4-FFF2-40B4-BE49-F238E27FC236}">
                <a16:creationId xmlns:a16="http://schemas.microsoft.com/office/drawing/2014/main" id="{0E5FB6F5-1404-E7F8-49B8-B38E56F34B0B}"/>
              </a:ext>
            </a:extLst>
          </p:cNvPr>
          <p:cNvGraphicFramePr>
            <a:graphicFrameLocks noGrp="1"/>
          </p:cNvGraphicFramePr>
          <p:nvPr>
            <p:ph idx="1"/>
            <p:extLst>
              <p:ext uri="{D42A27DB-BD31-4B8C-83A1-F6EECF244321}">
                <p14:modId xmlns:p14="http://schemas.microsoft.com/office/powerpoint/2010/main" val="808418471"/>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6786494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58377" name="Group 58376">
            <a:extLst>
              <a:ext uri="{FF2B5EF4-FFF2-40B4-BE49-F238E27FC236}">
                <a16:creationId xmlns:a16="http://schemas.microsoft.com/office/drawing/2014/main" id="{905A9BAA-B344-45D2-838C-73856C4B15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58378" name="Rectangle 58377">
              <a:extLst>
                <a:ext uri="{FF2B5EF4-FFF2-40B4-BE49-F238E27FC236}">
                  <a16:creationId xmlns:a16="http://schemas.microsoft.com/office/drawing/2014/main" id="{390434AA-4632-440E-9AE7-411396A7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379" name="Picture 58378">
              <a:extLst>
                <a:ext uri="{FF2B5EF4-FFF2-40B4-BE49-F238E27FC236}">
                  <a16:creationId xmlns:a16="http://schemas.microsoft.com/office/drawing/2014/main" id="{D462FD1E-E713-4FD4-8746-671C946723B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58373" name="Picture 58372" descr="Büyük bir mağazadan oluşan bulanık soyut arka plan">
            <a:extLst>
              <a:ext uri="{FF2B5EF4-FFF2-40B4-BE49-F238E27FC236}">
                <a16:creationId xmlns:a16="http://schemas.microsoft.com/office/drawing/2014/main" id="{908A413F-B6F1-24E5-373F-2C297DA2DDE7}"/>
              </a:ext>
            </a:extLst>
          </p:cNvPr>
          <p:cNvPicPr>
            <a:picLocks noChangeAspect="1"/>
          </p:cNvPicPr>
          <p:nvPr/>
        </p:nvPicPr>
        <p:blipFill rotWithShape="1">
          <a:blip r:embed="rId4"/>
          <a:srcRect l="16469" r="28382"/>
          <a:stretch/>
        </p:blipFill>
        <p:spPr>
          <a:xfrm>
            <a:off x="3477006" y="10"/>
            <a:ext cx="5664611" cy="6856310"/>
          </a:xfrm>
          <a:prstGeom prst="rect">
            <a:avLst/>
          </a:prstGeom>
          <a:ln>
            <a:noFill/>
          </a:ln>
          <a:effectLst/>
        </p:spPr>
      </p:pic>
      <p:sp>
        <p:nvSpPr>
          <p:cNvPr id="58381" name="Rectangle 58380">
            <a:extLst>
              <a:ext uri="{FF2B5EF4-FFF2-40B4-BE49-F238E27FC236}">
                <a16:creationId xmlns:a16="http://schemas.microsoft.com/office/drawing/2014/main" id="{78A4CDE5-C7BC-41E1-8A4A-79E024CC0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63924"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370" name="Rectangle 2"/>
          <p:cNvSpPr>
            <a:spLocks noGrp="1" noChangeArrowheads="1"/>
          </p:cNvSpPr>
          <p:nvPr>
            <p:ph type="title"/>
          </p:nvPr>
        </p:nvSpPr>
        <p:spPr>
          <a:xfrm>
            <a:off x="510241" y="753228"/>
            <a:ext cx="2759271" cy="1080938"/>
          </a:xfrm>
        </p:spPr>
        <p:txBody>
          <a:bodyPr>
            <a:normAutofit/>
          </a:bodyPr>
          <a:lstStyle/>
          <a:p>
            <a:pPr eaLnBrk="1" hangingPunct="1"/>
            <a:r>
              <a:rPr lang="tr-TR" sz="2000">
                <a:ea typeface="ＭＳ Ｐゴシック" pitchFamily="34" charset="-128"/>
              </a:rPr>
              <a:t>Ürün-Pazar Profilinin Oluşturulması için 9 Soru</a:t>
            </a:r>
            <a:endParaRPr lang="en-US" sz="2000">
              <a:ea typeface="ＭＳ Ｐゴシック" pitchFamily="34" charset="-128"/>
            </a:endParaRPr>
          </a:p>
        </p:txBody>
      </p:sp>
      <p:pic>
        <p:nvPicPr>
          <p:cNvPr id="58383" name="Picture 58382">
            <a:extLst>
              <a:ext uri="{FF2B5EF4-FFF2-40B4-BE49-F238E27FC236}">
                <a16:creationId xmlns:a16="http://schemas.microsoft.com/office/drawing/2014/main" id="{025C7952-5703-489E-8DBD-F2EFAC8EEB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1" y="1970240"/>
            <a:ext cx="3771900" cy="202738"/>
          </a:xfrm>
          <a:prstGeom prst="rect">
            <a:avLst/>
          </a:prstGeom>
        </p:spPr>
      </p:pic>
      <p:sp>
        <p:nvSpPr>
          <p:cNvPr id="58371" name="Rectangle 3"/>
          <p:cNvSpPr>
            <a:spLocks noGrp="1" noChangeArrowheads="1"/>
          </p:cNvSpPr>
          <p:nvPr>
            <p:ph idx="1"/>
          </p:nvPr>
        </p:nvSpPr>
        <p:spPr>
          <a:xfrm>
            <a:off x="510241" y="2336873"/>
            <a:ext cx="2686226" cy="3599316"/>
          </a:xfrm>
        </p:spPr>
        <p:txBody>
          <a:bodyPr>
            <a:normAutofit/>
          </a:bodyPr>
          <a:lstStyle/>
          <a:p>
            <a:pPr eaLnBrk="1" hangingPunct="1"/>
            <a:r>
              <a:rPr lang="tr-TR" sz="1100">
                <a:ea typeface="ＭＳ Ｐゴシック" pitchFamily="34" charset="-128"/>
              </a:rPr>
              <a:t>Ürünlerimizi kim satın alacak?</a:t>
            </a:r>
            <a:endParaRPr lang="en-US" sz="1100">
              <a:ea typeface="ＭＳ Ｐゴシック" pitchFamily="34" charset="-128"/>
            </a:endParaRPr>
          </a:p>
          <a:p>
            <a:pPr eaLnBrk="1" hangingPunct="1"/>
            <a:r>
              <a:rPr lang="tr-TR" sz="1100">
                <a:ea typeface="ＭＳ Ｐゴシック" pitchFamily="34" charset="-128"/>
              </a:rPr>
              <a:t>Ürünlerimizi kim satın almayacak?</a:t>
            </a:r>
            <a:endParaRPr lang="en-US" sz="1100">
              <a:ea typeface="ＭＳ Ｐゴシック" pitchFamily="34" charset="-128"/>
            </a:endParaRPr>
          </a:p>
          <a:p>
            <a:pPr eaLnBrk="1" hangingPunct="1"/>
            <a:r>
              <a:rPr lang="tr-TR" sz="1100">
                <a:ea typeface="ＭＳ Ｐゴシック" pitchFamily="34" charset="-128"/>
              </a:rPr>
              <a:t>Ürünümüz hangi ihtiyacı karşılayacak?</a:t>
            </a:r>
          </a:p>
          <a:p>
            <a:pPr eaLnBrk="1" hangingPunct="1"/>
            <a:r>
              <a:rPr lang="tr-TR" sz="1100">
                <a:ea typeface="ＭＳ Ｐゴシック" pitchFamily="34" charset="-128"/>
              </a:rPr>
              <a:t>Bu pazar, mevcut ürün ya da markaların ihtiyaçları karşılayamadığı bir pazar mı?</a:t>
            </a:r>
          </a:p>
          <a:p>
            <a:pPr eaLnBrk="1" hangingPunct="1"/>
            <a:r>
              <a:rPr lang="tr-TR" sz="1100">
                <a:ea typeface="ＭＳ Ｐゴシック" pitchFamily="34" charset="-128"/>
              </a:rPr>
              <a:t>Bizim ürünümüz hangi problemi çözecek?</a:t>
            </a:r>
          </a:p>
          <a:p>
            <a:pPr eaLnBrk="1" hangingPunct="1"/>
            <a:r>
              <a:rPr lang="tr-TR" sz="1100">
                <a:ea typeface="ＭＳ Ｐゴシック" pitchFamily="34" charset="-128"/>
              </a:rPr>
              <a:t>Ödeyecekleri fiyat ne olacak?</a:t>
            </a:r>
          </a:p>
          <a:p>
            <a:pPr eaLnBrk="1" hangingPunct="1"/>
            <a:r>
              <a:rPr lang="tr-TR" sz="1100">
                <a:ea typeface="ＭＳ Ｐゴシック" pitchFamily="34" charset="-128"/>
              </a:rPr>
              <a:t>Ürünlerimizden ve bizden nasıl haberdar olacaklar?</a:t>
            </a:r>
            <a:endParaRPr lang="en-US" sz="1100">
              <a:ea typeface="ＭＳ Ｐゴシック" pitchFamily="34" charset="-128"/>
            </a:endParaRPr>
          </a:p>
          <a:p>
            <a:pPr eaLnBrk="1" hangingPunct="1"/>
            <a:r>
              <a:rPr lang="tr-TR" sz="1100">
                <a:ea typeface="ＭＳ Ｐゴシック" pitchFamily="34" charset="-128"/>
              </a:rPr>
              <a:t>Ürünlerimizi ne zaman satın alacaklar?</a:t>
            </a:r>
            <a:endParaRPr lang="en-US" sz="1100">
              <a:ea typeface="ＭＳ Ｐゴシック" pitchFamily="34" charset="-128"/>
            </a:endParaRPr>
          </a:p>
          <a:p>
            <a:pPr eaLnBrk="1" hangingPunct="1"/>
            <a:r>
              <a:rPr lang="tr-TR" sz="1100">
                <a:ea typeface="ＭＳ Ｐゴシック" pitchFamily="34" charset="-128"/>
              </a:rPr>
              <a:t>Ürünlerimizi nereden satın alacaklar?</a:t>
            </a:r>
            <a:endParaRPr lang="en-US" sz="1100">
              <a:ea typeface="ＭＳ Ｐゴシック" pitchFamily="34" charset="-128"/>
            </a:endParaRPr>
          </a:p>
        </p:txBody>
      </p:sp>
    </p:spTree>
    <p:extLst>
      <p:ext uri="{BB962C8B-B14F-4D97-AF65-F5344CB8AC3E}">
        <p14:creationId xmlns:p14="http://schemas.microsoft.com/office/powerpoint/2010/main" val="47329089"/>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60424" name="Rectangle 60423">
            <a:extLst>
              <a:ext uri="{FF2B5EF4-FFF2-40B4-BE49-F238E27FC236}">
                <a16:creationId xmlns:a16="http://schemas.microsoft.com/office/drawing/2014/main" id="{4B0FA309-807F-4C17-98EF-A3BA7388E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426" name="Picture 60425">
            <a:extLst>
              <a:ext uri="{FF2B5EF4-FFF2-40B4-BE49-F238E27FC236}">
                <a16:creationId xmlns:a16="http://schemas.microsoft.com/office/drawing/2014/main" id="{2642A87B-CAE9-4F8F-B293-28388E45D9E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0428" name="Rectangle 60427">
            <a:extLst>
              <a:ext uri="{FF2B5EF4-FFF2-40B4-BE49-F238E27FC236}">
                <a16:creationId xmlns:a16="http://schemas.microsoft.com/office/drawing/2014/main" id="{C8FA1749-B91A-40E7-AD01-0B9C9C6AF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430" name="Picture 60429">
            <a:extLst>
              <a:ext uri="{FF2B5EF4-FFF2-40B4-BE49-F238E27FC236}">
                <a16:creationId xmlns:a16="http://schemas.microsoft.com/office/drawing/2014/main" id="{3B7A934F-FFF7-4353-83D3-4EF66E93EE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60432" name="Rectangle 60431">
            <a:extLst>
              <a:ext uri="{FF2B5EF4-FFF2-40B4-BE49-F238E27FC236}">
                <a16:creationId xmlns:a16="http://schemas.microsoft.com/office/drawing/2014/main" id="{700676C8-6DE8-47DD-9A23-D42063A12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418" name="Rectangle 2"/>
          <p:cNvSpPr>
            <a:spLocks noGrp="1" noChangeArrowheads="1"/>
          </p:cNvSpPr>
          <p:nvPr>
            <p:ph type="title"/>
          </p:nvPr>
        </p:nvSpPr>
        <p:spPr>
          <a:xfrm>
            <a:off x="510240" y="2063262"/>
            <a:ext cx="2804460" cy="2661052"/>
          </a:xfrm>
        </p:spPr>
        <p:txBody>
          <a:bodyPr>
            <a:normAutofit/>
          </a:bodyPr>
          <a:lstStyle/>
          <a:p>
            <a:pPr algn="r" eaLnBrk="1" hangingPunct="1"/>
            <a:r>
              <a:rPr lang="tr-TR" sz="3800">
                <a:solidFill>
                  <a:srgbClr val="FFFFFF"/>
                </a:solidFill>
                <a:ea typeface="ＭＳ Ｐゴシック" pitchFamily="34" charset="-128"/>
              </a:rPr>
              <a:t>Hedef Pazar Stratejileri</a:t>
            </a:r>
            <a:endParaRPr lang="en-US" sz="3800">
              <a:solidFill>
                <a:srgbClr val="FFFFFF"/>
              </a:solidFill>
              <a:ea typeface="ＭＳ Ｐゴシック" pitchFamily="34" charset="-128"/>
            </a:endParaRPr>
          </a:p>
        </p:txBody>
      </p:sp>
      <p:sp>
        <p:nvSpPr>
          <p:cNvPr id="60419" name="Rectangle 3"/>
          <p:cNvSpPr>
            <a:spLocks noGrp="1" noChangeArrowheads="1"/>
          </p:cNvSpPr>
          <p:nvPr>
            <p:ph idx="1"/>
          </p:nvPr>
        </p:nvSpPr>
        <p:spPr>
          <a:xfrm>
            <a:off x="3965996" y="661106"/>
            <a:ext cx="4693021" cy="5503101"/>
          </a:xfrm>
        </p:spPr>
        <p:txBody>
          <a:bodyPr anchor="ctr">
            <a:normAutofit/>
          </a:bodyPr>
          <a:lstStyle/>
          <a:p>
            <a:pPr eaLnBrk="1" hangingPunct="1"/>
            <a:r>
              <a:rPr lang="en-US" sz="1700">
                <a:solidFill>
                  <a:srgbClr val="FFFFFF"/>
                </a:solidFill>
                <a:ea typeface="ＭＳ Ｐゴシック" pitchFamily="34" charset="-128"/>
              </a:rPr>
              <a:t>Standardize</a:t>
            </a:r>
            <a:r>
              <a:rPr lang="tr-TR" sz="1700">
                <a:solidFill>
                  <a:srgbClr val="FFFFFF"/>
                </a:solidFill>
                <a:ea typeface="ＭＳ Ｐゴシック" pitchFamily="34" charset="-128"/>
              </a:rPr>
              <a:t> edilmiş (Farklılaştırılmamış) uluslararası pazarlama stratejisi</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Uluslararası düzeyde kitlesel pazarlama</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Farklılaştırılmamış hedef pazarlar</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Standardize edilmiş pazarlama karması</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Çok düşük ürün adaptasyonları</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Yoğun dağıtım</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Düşük üretim maliyetleri</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Düşük iletişim maliyetleri</a:t>
            </a:r>
            <a:endParaRPr lang="en-US" sz="1700">
              <a:solidFill>
                <a:srgbClr val="FFFFFF"/>
              </a:solidFill>
              <a:ea typeface="ＭＳ Ｐゴシック" pitchFamily="34" charset="-128"/>
            </a:endParaRPr>
          </a:p>
        </p:txBody>
      </p:sp>
    </p:spTree>
    <p:extLst>
      <p:ext uri="{BB962C8B-B14F-4D97-AF65-F5344CB8AC3E}">
        <p14:creationId xmlns:p14="http://schemas.microsoft.com/office/powerpoint/2010/main" val="4165413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510240" y="753228"/>
            <a:ext cx="7210396" cy="1080938"/>
          </a:xfrm>
        </p:spPr>
        <p:txBody>
          <a:bodyPr>
            <a:normAutofit/>
          </a:bodyPr>
          <a:lstStyle/>
          <a:p>
            <a:r>
              <a:rPr lang="tr-TR" dirty="0"/>
              <a:t>Niçin İşletmeler </a:t>
            </a:r>
            <a:r>
              <a:rPr lang="tr-TR" dirty="0" err="1"/>
              <a:t>Uluslararasılaşmak</a:t>
            </a:r>
            <a:r>
              <a:rPr lang="tr-TR" dirty="0"/>
              <a:t> İster?</a:t>
            </a:r>
          </a:p>
        </p:txBody>
      </p:sp>
      <p:graphicFrame>
        <p:nvGraphicFramePr>
          <p:cNvPr id="5" name="İçerik Yer Tutucusu 2">
            <a:extLst>
              <a:ext uri="{FF2B5EF4-FFF2-40B4-BE49-F238E27FC236}">
                <a16:creationId xmlns:a16="http://schemas.microsoft.com/office/drawing/2014/main" id="{5A5E172B-0BAA-890B-791C-D3024EA9CB4D}"/>
              </a:ext>
            </a:extLst>
          </p:cNvPr>
          <p:cNvGraphicFramePr>
            <a:graphicFrameLocks noGrp="1"/>
          </p:cNvGraphicFramePr>
          <p:nvPr>
            <p:ph idx="1"/>
            <p:extLst>
              <p:ext uri="{D42A27DB-BD31-4B8C-83A1-F6EECF244321}">
                <p14:modId xmlns:p14="http://schemas.microsoft.com/office/powerpoint/2010/main" val="1391478294"/>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4833302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35496" y="620688"/>
            <a:ext cx="7391400" cy="1219200"/>
          </a:xfrm>
        </p:spPr>
        <p:txBody>
          <a:bodyPr/>
          <a:lstStyle/>
          <a:p>
            <a:pPr eaLnBrk="1" hangingPunct="1"/>
            <a:r>
              <a:rPr lang="tr-TR" dirty="0">
                <a:ea typeface="ＭＳ Ｐゴシック" pitchFamily="34" charset="-128"/>
              </a:rPr>
              <a:t>Hedef Pazar Stratejileri</a:t>
            </a:r>
            <a:endParaRPr lang="en-US" dirty="0">
              <a:ea typeface="ＭＳ Ｐゴシック" pitchFamily="34" charset="-128"/>
            </a:endParaRPr>
          </a:p>
        </p:txBody>
      </p:sp>
      <p:sp>
        <p:nvSpPr>
          <p:cNvPr id="62467" name="Rectangle 3"/>
          <p:cNvSpPr>
            <a:spLocks noGrp="1" noChangeArrowheads="1"/>
          </p:cNvSpPr>
          <p:nvPr>
            <p:ph sz="half" idx="1"/>
          </p:nvPr>
        </p:nvSpPr>
        <p:spPr>
          <a:xfrm>
            <a:off x="4499992" y="1988840"/>
            <a:ext cx="4644008" cy="4660900"/>
          </a:xfrm>
        </p:spPr>
        <p:txBody>
          <a:bodyPr/>
          <a:lstStyle/>
          <a:p>
            <a:pPr eaLnBrk="1" hangingPunct="1">
              <a:lnSpc>
                <a:spcPct val="90000"/>
              </a:lnSpc>
            </a:pPr>
            <a:r>
              <a:rPr lang="tr-TR" dirty="0">
                <a:ea typeface="ＭＳ Ｐゴシック" pitchFamily="34" charset="-128"/>
              </a:rPr>
              <a:t>Yoğunlaştırılmış uluslararası pazarlama stratejisi</a:t>
            </a:r>
            <a:endParaRPr lang="en-US" dirty="0">
              <a:ea typeface="ＭＳ Ｐゴシック" pitchFamily="34" charset="-128"/>
            </a:endParaRPr>
          </a:p>
          <a:p>
            <a:pPr lvl="1" eaLnBrk="1" hangingPunct="1">
              <a:lnSpc>
                <a:spcPct val="90000"/>
              </a:lnSpc>
            </a:pPr>
            <a:r>
              <a:rPr lang="tr-TR" dirty="0">
                <a:ea typeface="ＭＳ Ｐゴシック" pitchFamily="34" charset="-128"/>
              </a:rPr>
              <a:t>Niş Pazarlama</a:t>
            </a:r>
            <a:endParaRPr lang="en-US" dirty="0">
              <a:ea typeface="ＭＳ Ｐゴシック" pitchFamily="34" charset="-128"/>
            </a:endParaRPr>
          </a:p>
          <a:p>
            <a:pPr lvl="1" eaLnBrk="1" hangingPunct="1">
              <a:lnSpc>
                <a:spcPct val="90000"/>
              </a:lnSpc>
            </a:pPr>
            <a:r>
              <a:rPr lang="tr-TR" dirty="0">
                <a:ea typeface="ＭＳ Ｐゴシック" pitchFamily="34" charset="-128"/>
              </a:rPr>
              <a:t>Tek bir bölüm</a:t>
            </a:r>
            <a:endParaRPr lang="en-US" dirty="0">
              <a:ea typeface="ＭＳ Ｐゴシック" pitchFamily="34" charset="-128"/>
            </a:endParaRPr>
          </a:p>
          <a:p>
            <a:pPr lvl="1" eaLnBrk="1" hangingPunct="1">
              <a:lnSpc>
                <a:spcPct val="90000"/>
              </a:lnSpc>
            </a:pPr>
            <a:r>
              <a:rPr lang="en-US" dirty="0">
                <a:ea typeface="ＭＳ Ｐゴシック" pitchFamily="34" charset="-128"/>
              </a:rPr>
              <a:t>Chanel, Body Shop</a:t>
            </a:r>
            <a:r>
              <a:rPr lang="tr-TR" dirty="0">
                <a:ea typeface="ＭＳ Ｐゴシック" pitchFamily="34" charset="-128"/>
              </a:rPr>
              <a:t> kozmetik mağazaları tek bir bölümü hedeflemişlerdir. İlki, prestijli bölümü diğeri doğal güzellik bölümü.</a:t>
            </a:r>
            <a:endParaRPr lang="en-US" dirty="0">
              <a:ea typeface="ＭＳ Ｐゴシック" pitchFamily="34" charset="-128"/>
            </a:endParaRPr>
          </a:p>
        </p:txBody>
      </p:sp>
      <p:sp>
        <p:nvSpPr>
          <p:cNvPr id="62468" name="Rectangle 4"/>
          <p:cNvSpPr>
            <a:spLocks noGrp="1" noChangeArrowheads="1"/>
          </p:cNvSpPr>
          <p:nvPr>
            <p:ph sz="half" idx="2"/>
          </p:nvPr>
        </p:nvSpPr>
        <p:spPr>
          <a:xfrm>
            <a:off x="11460" y="1988840"/>
            <a:ext cx="4344516" cy="4752528"/>
          </a:xfrm>
        </p:spPr>
        <p:txBody>
          <a:bodyPr/>
          <a:lstStyle/>
          <a:p>
            <a:pPr eaLnBrk="1" hangingPunct="1">
              <a:lnSpc>
                <a:spcPct val="90000"/>
              </a:lnSpc>
            </a:pPr>
            <a:r>
              <a:rPr lang="tr-TR" dirty="0">
                <a:ea typeface="ＭＳ Ｐゴシック" pitchFamily="34" charset="-128"/>
              </a:rPr>
              <a:t>Farklılaştırılmış uluslararası pazarlama stratejisi</a:t>
            </a:r>
            <a:endParaRPr lang="en-US" dirty="0">
              <a:ea typeface="ＭＳ Ｐゴシック" pitchFamily="34" charset="-128"/>
            </a:endParaRPr>
          </a:p>
          <a:p>
            <a:pPr lvl="1" eaLnBrk="1" hangingPunct="1">
              <a:lnSpc>
                <a:spcPct val="90000"/>
              </a:lnSpc>
            </a:pPr>
            <a:r>
              <a:rPr lang="tr-TR" dirty="0">
                <a:ea typeface="ＭＳ Ｐゴシック" pitchFamily="34" charset="-128"/>
              </a:rPr>
              <a:t>Birden fazla bölüm</a:t>
            </a:r>
            <a:endParaRPr lang="en-US" dirty="0">
              <a:ea typeface="ＭＳ Ｐゴシック" pitchFamily="34" charset="-128"/>
            </a:endParaRPr>
          </a:p>
          <a:p>
            <a:pPr lvl="1" eaLnBrk="1" hangingPunct="1">
              <a:lnSpc>
                <a:spcPct val="90000"/>
              </a:lnSpc>
            </a:pPr>
            <a:r>
              <a:rPr lang="tr-TR" dirty="0">
                <a:ea typeface="ＭＳ Ｐゴシック" pitchFamily="34" charset="-128"/>
              </a:rPr>
              <a:t>Geniş azar alanı</a:t>
            </a:r>
            <a:endParaRPr lang="en-US" dirty="0">
              <a:ea typeface="ＭＳ Ｐゴシック" pitchFamily="34" charset="-128"/>
            </a:endParaRPr>
          </a:p>
          <a:p>
            <a:pPr lvl="1" eaLnBrk="1" hangingPunct="1">
              <a:lnSpc>
                <a:spcPct val="90000"/>
              </a:lnSpc>
            </a:pPr>
            <a:r>
              <a:rPr lang="en-US" dirty="0">
                <a:ea typeface="ＭＳ Ｐゴシック" pitchFamily="34" charset="-128"/>
              </a:rPr>
              <a:t>P&amp;G markets Old Spice </a:t>
            </a:r>
            <a:r>
              <a:rPr lang="tr-TR" dirty="0">
                <a:ea typeface="ＭＳ Ｐゴシック" pitchFamily="34" charset="-128"/>
              </a:rPr>
              <a:t>ve</a:t>
            </a:r>
            <a:r>
              <a:rPr lang="en-US" dirty="0">
                <a:ea typeface="ＭＳ Ｐゴシック" pitchFamily="34" charset="-128"/>
              </a:rPr>
              <a:t> Hugo Boss for Men </a:t>
            </a:r>
          </a:p>
          <a:p>
            <a:pPr eaLnBrk="1" hangingPunct="1">
              <a:lnSpc>
                <a:spcPct val="90000"/>
              </a:lnSpc>
            </a:pPr>
            <a:endParaRPr lang="en-US" dirty="0">
              <a:ea typeface="ＭＳ Ｐゴシック" pitchFamily="34" charset="-128"/>
            </a:endParaRPr>
          </a:p>
        </p:txBody>
      </p:sp>
    </p:spTree>
    <p:extLst>
      <p:ext uri="{BB962C8B-B14F-4D97-AF65-F5344CB8AC3E}">
        <p14:creationId xmlns:p14="http://schemas.microsoft.com/office/powerpoint/2010/main" val="3262289677"/>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64521" name="Rectangle 64520">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523" name="Picture 64522">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4525" name="Rectangle 64524">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527" name="Picture 64526">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64529" name="Rectangle 64528">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514" name="Rectangle 2"/>
          <p:cNvSpPr>
            <a:spLocks noGrp="1" noChangeArrowheads="1"/>
          </p:cNvSpPr>
          <p:nvPr>
            <p:ph type="title"/>
          </p:nvPr>
        </p:nvSpPr>
        <p:spPr>
          <a:xfrm>
            <a:off x="510240" y="2063262"/>
            <a:ext cx="2804460" cy="2661052"/>
          </a:xfrm>
        </p:spPr>
        <p:txBody>
          <a:bodyPr>
            <a:normAutofit/>
          </a:bodyPr>
          <a:lstStyle/>
          <a:p>
            <a:pPr algn="r" eaLnBrk="1" hangingPunct="1"/>
            <a:r>
              <a:rPr lang="tr-TR" sz="2900">
                <a:ea typeface="ＭＳ Ｐゴシック" pitchFamily="34" charset="-128"/>
              </a:rPr>
              <a:t>Konumlandırma</a:t>
            </a:r>
            <a:endParaRPr lang="en-US" sz="2900">
              <a:ea typeface="ＭＳ Ｐゴシック" pitchFamily="34" charset="-128"/>
            </a:endParaRPr>
          </a:p>
        </p:txBody>
      </p:sp>
      <p:graphicFrame>
        <p:nvGraphicFramePr>
          <p:cNvPr id="64517" name="Rectangle 3">
            <a:extLst>
              <a:ext uri="{FF2B5EF4-FFF2-40B4-BE49-F238E27FC236}">
                <a16:creationId xmlns:a16="http://schemas.microsoft.com/office/drawing/2014/main" id="{07B49345-73E6-7898-2FFC-EE3F9F5176DA}"/>
              </a:ext>
            </a:extLst>
          </p:cNvPr>
          <p:cNvGraphicFramePr>
            <a:graphicFrameLocks noGrp="1"/>
          </p:cNvGraphicFramePr>
          <p:nvPr>
            <p:ph idx="1"/>
            <p:extLst>
              <p:ext uri="{D42A27DB-BD31-4B8C-83A1-F6EECF244321}">
                <p14:modId xmlns:p14="http://schemas.microsoft.com/office/powerpoint/2010/main" val="310986809"/>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372622646"/>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66569" name="Rectangle 66568">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571" name="Picture 66570">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6573" name="Rectangle 66572">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575" name="Picture 66574">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66577" name="Rectangle 66576">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6562" name="Rectangle 2"/>
          <p:cNvSpPr>
            <a:spLocks noGrp="1" noChangeArrowheads="1"/>
          </p:cNvSpPr>
          <p:nvPr>
            <p:ph type="title"/>
          </p:nvPr>
        </p:nvSpPr>
        <p:spPr>
          <a:xfrm>
            <a:off x="510240" y="2063262"/>
            <a:ext cx="2804460" cy="2661052"/>
          </a:xfrm>
        </p:spPr>
        <p:txBody>
          <a:bodyPr>
            <a:normAutofit/>
          </a:bodyPr>
          <a:lstStyle/>
          <a:p>
            <a:pPr algn="r" eaLnBrk="1" hangingPunct="1"/>
            <a:r>
              <a:rPr lang="tr-TR" sz="2900">
                <a:ea typeface="ＭＳ Ｐゴシック" pitchFamily="34" charset="-128"/>
              </a:rPr>
              <a:t>Konumlandırma Stratejileri</a:t>
            </a:r>
            <a:endParaRPr lang="en-US" sz="2900">
              <a:ea typeface="ＭＳ Ｐゴシック" pitchFamily="34" charset="-128"/>
            </a:endParaRPr>
          </a:p>
        </p:txBody>
      </p:sp>
      <p:graphicFrame>
        <p:nvGraphicFramePr>
          <p:cNvPr id="66565" name="Rectangle 3">
            <a:extLst>
              <a:ext uri="{FF2B5EF4-FFF2-40B4-BE49-F238E27FC236}">
                <a16:creationId xmlns:a16="http://schemas.microsoft.com/office/drawing/2014/main" id="{A2CC6B0F-E36D-BA4D-AD29-4051655B7D9A}"/>
              </a:ext>
            </a:extLst>
          </p:cNvPr>
          <p:cNvGraphicFramePr>
            <a:graphicFrameLocks noGrp="1"/>
          </p:cNvGraphicFramePr>
          <p:nvPr>
            <p:ph idx="1"/>
            <p:extLst>
              <p:ext uri="{D42A27DB-BD31-4B8C-83A1-F6EECF244321}">
                <p14:modId xmlns:p14="http://schemas.microsoft.com/office/powerpoint/2010/main" val="2013404205"/>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43504831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8196" name="Picture 8195" descr="Tıbbi testlere hazır bir dizi numune">
            <a:extLst>
              <a:ext uri="{FF2B5EF4-FFF2-40B4-BE49-F238E27FC236}">
                <a16:creationId xmlns:a16="http://schemas.microsoft.com/office/drawing/2014/main" id="{ECEFACBC-4870-9042-D751-23457449AC8C}"/>
              </a:ext>
            </a:extLst>
          </p:cNvPr>
          <p:cNvPicPr>
            <a:picLocks noChangeAspect="1"/>
          </p:cNvPicPr>
          <p:nvPr/>
        </p:nvPicPr>
        <p:blipFill rotWithShape="1">
          <a:blip r:embed="rId2"/>
          <a:srcRect l="38050"/>
          <a:stretch/>
        </p:blipFill>
        <p:spPr>
          <a:xfrm>
            <a:off x="3483394" y="10"/>
            <a:ext cx="5664709" cy="6857990"/>
          </a:xfrm>
          <a:prstGeom prst="rect">
            <a:avLst/>
          </a:prstGeom>
          <a:ln>
            <a:noFill/>
          </a:ln>
          <a:effectLst/>
        </p:spPr>
      </p:pic>
      <p:pic>
        <p:nvPicPr>
          <p:cNvPr id="8200" name="Picture 8199">
            <a:extLst>
              <a:ext uri="{FF2B5EF4-FFF2-40B4-BE49-F238E27FC236}">
                <a16:creationId xmlns:a16="http://schemas.microsoft.com/office/drawing/2014/main" id="{25D611BD-13D6-4754-93F1-8ABAB811692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8202" name="Rectangle 8201">
            <a:extLst>
              <a:ext uri="{FF2B5EF4-FFF2-40B4-BE49-F238E27FC236}">
                <a16:creationId xmlns:a16="http://schemas.microsoft.com/office/drawing/2014/main" id="{D1564798-5942-49A9-89E9-7BF6D02392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94" name="Rectangle 2"/>
          <p:cNvSpPr>
            <a:spLocks noGrp="1" noChangeArrowheads="1"/>
          </p:cNvSpPr>
          <p:nvPr>
            <p:ph type="ctrTitle"/>
          </p:nvPr>
        </p:nvSpPr>
        <p:spPr>
          <a:xfrm>
            <a:off x="510241" y="2063262"/>
            <a:ext cx="2804459" cy="2661138"/>
          </a:xfrm>
        </p:spPr>
        <p:txBody>
          <a:bodyPr>
            <a:normAutofit/>
          </a:bodyPr>
          <a:lstStyle/>
          <a:p>
            <a:pPr eaLnBrk="1" hangingPunct="1"/>
            <a:r>
              <a:rPr lang="tr-TR" sz="3400" b="0">
                <a:latin typeface="Tahoma" pitchFamily="34" charset="0"/>
                <a:ea typeface="ＭＳ Ｐゴシック" pitchFamily="34" charset="-128"/>
              </a:rPr>
              <a:t>Uluslararası Pazarlamada Markalama ve Ürün Kararları</a:t>
            </a:r>
            <a:endParaRPr lang="en-US" sz="3400" b="0">
              <a:latin typeface="Tahoma" pitchFamily="34" charset="0"/>
              <a:ea typeface="ＭＳ Ｐゴシック" pitchFamily="34" charset="-128"/>
            </a:endParaRPr>
          </a:p>
        </p:txBody>
      </p:sp>
    </p:spTree>
    <p:extLst>
      <p:ext uri="{BB962C8B-B14F-4D97-AF65-F5344CB8AC3E}">
        <p14:creationId xmlns:p14="http://schemas.microsoft.com/office/powerpoint/2010/main" val="2197002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8194"/>
                                        </p:tgtEl>
                                        <p:attrNameLst>
                                          <p:attrName>style.visibility</p:attrName>
                                        </p:attrNameLst>
                                      </p:cBhvr>
                                      <p:to>
                                        <p:strVal val="visible"/>
                                      </p:to>
                                    </p:set>
                                    <p:animEffect transition="in" filter="fade">
                                      <p:cBhvr>
                                        <p:cTn id="7" dur="7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tr-TR">
                <a:ea typeface="ＭＳ Ｐゴシック" pitchFamily="34" charset="-128"/>
              </a:rPr>
              <a:t>Ürün Kararları</a:t>
            </a:r>
            <a:endParaRPr lang="en-US">
              <a:ea typeface="ＭＳ Ｐゴシック" pitchFamily="34" charset="-128"/>
            </a:endParaRPr>
          </a:p>
        </p:txBody>
      </p:sp>
      <p:sp>
        <p:nvSpPr>
          <p:cNvPr id="9219" name="Rectangle 3"/>
          <p:cNvSpPr>
            <a:spLocks noGrp="1" noChangeArrowheads="1"/>
          </p:cNvSpPr>
          <p:nvPr>
            <p:ph idx="1"/>
          </p:nvPr>
        </p:nvSpPr>
        <p:spPr>
          <a:xfrm>
            <a:off x="4139952" y="2276872"/>
            <a:ext cx="5004048" cy="3599316"/>
          </a:xfrm>
        </p:spPr>
        <p:txBody>
          <a:bodyPr>
            <a:normAutofit lnSpcReduction="10000"/>
          </a:bodyPr>
          <a:lstStyle/>
          <a:p>
            <a:pPr marL="533400" indent="-533400" eaLnBrk="1" hangingPunct="1">
              <a:lnSpc>
                <a:spcPct val="90000"/>
              </a:lnSpc>
            </a:pPr>
            <a:r>
              <a:rPr lang="tr-TR" sz="2800" dirty="0">
                <a:ea typeface="ＭＳ Ｐゴシック" pitchFamily="34" charset="-128"/>
              </a:rPr>
              <a:t>Marka ve Ürün Özellikleri</a:t>
            </a:r>
            <a:endParaRPr lang="en-US" sz="2800" dirty="0">
              <a:ea typeface="ＭＳ Ｐゴシック" pitchFamily="34" charset="-128"/>
            </a:endParaRPr>
          </a:p>
          <a:p>
            <a:pPr marL="533400" indent="-533400" eaLnBrk="1" hangingPunct="1">
              <a:lnSpc>
                <a:spcPct val="90000"/>
              </a:lnSpc>
            </a:pPr>
            <a:r>
              <a:rPr lang="tr-TR" sz="2800" dirty="0">
                <a:ea typeface="ＭＳ Ｐゴシック" pitchFamily="34" charset="-128"/>
              </a:rPr>
              <a:t>Yerel ve Uluslararası Markalar</a:t>
            </a:r>
            <a:endParaRPr lang="en-US" sz="2800" dirty="0">
              <a:ea typeface="ＭＳ Ｐゴシック" pitchFamily="34" charset="-128"/>
            </a:endParaRPr>
          </a:p>
          <a:p>
            <a:pPr marL="533400" indent="-533400" eaLnBrk="1" hangingPunct="1">
              <a:lnSpc>
                <a:spcPct val="90000"/>
              </a:lnSpc>
            </a:pPr>
            <a:r>
              <a:rPr lang="tr-TR" sz="2800" dirty="0">
                <a:ea typeface="ＭＳ Ｐゴシック" pitchFamily="34" charset="-128"/>
              </a:rPr>
              <a:t>Ürün tasarımı</a:t>
            </a:r>
            <a:endParaRPr lang="en-US" sz="2800" dirty="0">
              <a:ea typeface="ＭＳ Ｐゴシック" pitchFamily="34" charset="-128"/>
            </a:endParaRPr>
          </a:p>
          <a:p>
            <a:pPr marL="533400" indent="-533400" eaLnBrk="1" hangingPunct="1">
              <a:lnSpc>
                <a:spcPct val="90000"/>
              </a:lnSpc>
            </a:pPr>
            <a:r>
              <a:rPr lang="tr-TR" sz="2800" dirty="0">
                <a:ea typeface="ＭＳ Ｐゴシック" pitchFamily="34" charset="-128"/>
              </a:rPr>
              <a:t>Yabancı Ülkelere Yönelik Tutum</a:t>
            </a:r>
            <a:endParaRPr lang="en-US" sz="2800" dirty="0">
              <a:ea typeface="ＭＳ Ｐゴシック" pitchFamily="34" charset="-128"/>
            </a:endParaRPr>
          </a:p>
          <a:p>
            <a:pPr marL="533400" indent="-533400" eaLnBrk="1" hangingPunct="1">
              <a:lnSpc>
                <a:spcPct val="90000"/>
              </a:lnSpc>
            </a:pPr>
            <a:r>
              <a:rPr lang="tr-TR" sz="2800" dirty="0">
                <a:ea typeface="ＭＳ Ｐゴシック" pitchFamily="34" charset="-128"/>
              </a:rPr>
              <a:t>Stratejik Alternatifler</a:t>
            </a:r>
            <a:endParaRPr lang="en-US" sz="2800" dirty="0">
              <a:ea typeface="ＭＳ Ｐゴシック" pitchFamily="34" charset="-128"/>
            </a:endParaRPr>
          </a:p>
          <a:p>
            <a:pPr marL="533400" indent="-533400" eaLnBrk="1" hangingPunct="1">
              <a:lnSpc>
                <a:spcPct val="90000"/>
              </a:lnSpc>
            </a:pPr>
            <a:r>
              <a:rPr lang="tr-TR" sz="2800" dirty="0">
                <a:ea typeface="ＭＳ Ｐゴシック" pitchFamily="34" charset="-128"/>
              </a:rPr>
              <a:t>Yeni Ürün Kararları</a:t>
            </a:r>
            <a:endParaRPr lang="en-US" sz="2800" dirty="0">
              <a:ea typeface="ＭＳ Ｐゴシック" pitchFamily="34" charset="-128"/>
            </a:endParaRPr>
          </a:p>
        </p:txBody>
      </p:sp>
      <p:pic>
        <p:nvPicPr>
          <p:cNvPr id="9220" name="Picture 5" descr="C:\Documents and Settings\Jill Solomon\My Documents\My Pictures\K &amp; G 6e\flat screen tv with flower pictur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524000"/>
            <a:ext cx="3657600" cy="280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6" descr="C:\Documents and Settings\Jill Solomon\My Documents\My Pictures\K &amp; G 6e\european power plu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2225" y="3920028"/>
            <a:ext cx="1476375" cy="224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8" descr="C:\Documents and Settings\Jill Solomon\My Documents\My Pictures\K &amp; G 6e\north american power plug.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419600"/>
            <a:ext cx="2438400" cy="162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Text Box 9"/>
          <p:cNvSpPr txBox="1">
            <a:spLocks noChangeArrowheads="1"/>
          </p:cNvSpPr>
          <p:nvPr/>
        </p:nvSpPr>
        <p:spPr bwMode="auto">
          <a:xfrm>
            <a:off x="990600" y="6172200"/>
            <a:ext cx="2209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37931725" indent="-37474525">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eaLnBrk="1" hangingPunct="1">
              <a:spcBef>
                <a:spcPct val="50000"/>
              </a:spcBef>
            </a:pPr>
            <a:r>
              <a:rPr lang="en-US" sz="2000" dirty="0">
                <a:latin typeface="Arial Black" pitchFamily="34" charset="0"/>
              </a:rPr>
              <a:t>110v or 220v ?</a:t>
            </a:r>
          </a:p>
        </p:txBody>
      </p:sp>
    </p:spTree>
    <p:extLst>
      <p:ext uri="{BB962C8B-B14F-4D97-AF65-F5344CB8AC3E}">
        <p14:creationId xmlns:p14="http://schemas.microsoft.com/office/powerpoint/2010/main" val="11125356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1273" name="Group 11272">
            <a:extLst>
              <a:ext uri="{FF2B5EF4-FFF2-40B4-BE49-F238E27FC236}">
                <a16:creationId xmlns:a16="http://schemas.microsoft.com/office/drawing/2014/main" id="{905A9BAA-B344-45D2-838C-73856C4B15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11274" name="Rectangle 11273">
              <a:extLst>
                <a:ext uri="{FF2B5EF4-FFF2-40B4-BE49-F238E27FC236}">
                  <a16:creationId xmlns:a16="http://schemas.microsoft.com/office/drawing/2014/main" id="{390434AA-4632-440E-9AE7-411396A7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75" name="Picture 11274">
              <a:extLst>
                <a:ext uri="{FF2B5EF4-FFF2-40B4-BE49-F238E27FC236}">
                  <a16:creationId xmlns:a16="http://schemas.microsoft.com/office/drawing/2014/main" id="{D462FD1E-E713-4FD4-8746-671C946723B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11269" name="Picture 11268" descr="Dergi yazdırma işlemi">
            <a:extLst>
              <a:ext uri="{FF2B5EF4-FFF2-40B4-BE49-F238E27FC236}">
                <a16:creationId xmlns:a16="http://schemas.microsoft.com/office/drawing/2014/main" id="{DDB27F54-F0BB-2BA8-5F26-0EB2BF237425}"/>
              </a:ext>
            </a:extLst>
          </p:cNvPr>
          <p:cNvPicPr>
            <a:picLocks noChangeAspect="1"/>
          </p:cNvPicPr>
          <p:nvPr/>
        </p:nvPicPr>
        <p:blipFill rotWithShape="1">
          <a:blip r:embed="rId3"/>
          <a:srcRect l="29921" r="11626" b="-1"/>
          <a:stretch/>
        </p:blipFill>
        <p:spPr>
          <a:xfrm>
            <a:off x="3477006" y="10"/>
            <a:ext cx="5664611" cy="6856310"/>
          </a:xfrm>
          <a:prstGeom prst="rect">
            <a:avLst/>
          </a:prstGeom>
          <a:ln>
            <a:noFill/>
          </a:ln>
          <a:effectLst/>
        </p:spPr>
      </p:pic>
      <p:sp>
        <p:nvSpPr>
          <p:cNvPr id="11277" name="Rectangle 11276">
            <a:extLst>
              <a:ext uri="{FF2B5EF4-FFF2-40B4-BE49-F238E27FC236}">
                <a16:creationId xmlns:a16="http://schemas.microsoft.com/office/drawing/2014/main" id="{78A4CDE5-C7BC-41E1-8A4A-79E024CC0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63924"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267" name="Rectangle 2"/>
          <p:cNvSpPr>
            <a:spLocks noGrp="1" noChangeArrowheads="1"/>
          </p:cNvSpPr>
          <p:nvPr>
            <p:ph type="title"/>
          </p:nvPr>
        </p:nvSpPr>
        <p:spPr>
          <a:xfrm>
            <a:off x="510241" y="753228"/>
            <a:ext cx="2759271" cy="1080938"/>
          </a:xfrm>
        </p:spPr>
        <p:txBody>
          <a:bodyPr>
            <a:normAutofit/>
          </a:bodyPr>
          <a:lstStyle/>
          <a:p>
            <a:pPr eaLnBrk="1" hangingPunct="1"/>
            <a:r>
              <a:rPr lang="tr-TR" sz="2800">
                <a:ea typeface="ＭＳ Ｐゴシック" pitchFamily="34" charset="-128"/>
              </a:rPr>
              <a:t>Ürün Kararları</a:t>
            </a:r>
            <a:endParaRPr lang="en-US" sz="2800">
              <a:ea typeface="ＭＳ Ｐゴシック" pitchFamily="34" charset="-128"/>
            </a:endParaRPr>
          </a:p>
        </p:txBody>
      </p:sp>
      <p:pic>
        <p:nvPicPr>
          <p:cNvPr id="11279" name="Picture 11278">
            <a:extLst>
              <a:ext uri="{FF2B5EF4-FFF2-40B4-BE49-F238E27FC236}">
                <a16:creationId xmlns:a16="http://schemas.microsoft.com/office/drawing/2014/main" id="{025C7952-5703-489E-8DBD-F2EFAC8EEB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3771900" cy="202738"/>
          </a:xfrm>
          <a:prstGeom prst="rect">
            <a:avLst/>
          </a:prstGeom>
        </p:spPr>
      </p:pic>
      <p:sp>
        <p:nvSpPr>
          <p:cNvPr id="11266" name="Metin Yer Tutucusu 3"/>
          <p:cNvSpPr>
            <a:spLocks noGrp="1"/>
          </p:cNvSpPr>
          <p:nvPr>
            <p:ph idx="1"/>
          </p:nvPr>
        </p:nvSpPr>
        <p:spPr>
          <a:xfrm>
            <a:off x="510241" y="2336873"/>
            <a:ext cx="2686226" cy="3599316"/>
          </a:xfrm>
        </p:spPr>
        <p:txBody>
          <a:bodyPr>
            <a:normAutofit/>
          </a:bodyPr>
          <a:lstStyle/>
          <a:p>
            <a:r>
              <a:rPr lang="tr-TR" sz="1400">
                <a:latin typeface="Times New Roman" pitchFamily="18" charset="0"/>
                <a:ea typeface="ＭＳ Ｐゴシック" pitchFamily="34" charset="-128"/>
                <a:cs typeface="Times New Roman" pitchFamily="18" charset="0"/>
              </a:rPr>
              <a:t>Pazarlama karması elemanlarından Ürün, uluslararası pazarlarda rekabet edebilmek için oldukça önemli bir karar alanıdır. </a:t>
            </a:r>
          </a:p>
          <a:p>
            <a:r>
              <a:rPr lang="tr-TR" sz="1400">
                <a:latin typeface="Times New Roman" pitchFamily="18" charset="0"/>
                <a:ea typeface="ＭＳ Ｐゴシック" pitchFamily="34" charset="-128"/>
                <a:cs typeface="Times New Roman" pitchFamily="18" charset="0"/>
              </a:rPr>
              <a:t>İşletmeler, uluslararası boyutta pazarın isteklerine, ihtiyaçlarına, rekabete, firma amaç ve kaynaklarına duyarlı ürün ve marka politikası geliştirmek zorundadır. </a:t>
            </a:r>
            <a:endParaRPr lang="tr-TR" sz="1400">
              <a:ea typeface="ＭＳ Ｐゴシック" pitchFamily="34" charset="-128"/>
            </a:endParaRPr>
          </a:p>
        </p:txBody>
      </p:sp>
    </p:spTree>
    <p:extLst>
      <p:ext uri="{BB962C8B-B14F-4D97-AF65-F5344CB8AC3E}">
        <p14:creationId xmlns:p14="http://schemas.microsoft.com/office/powerpoint/2010/main" val="299380142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297" name="Picture 12296">
            <a:extLst>
              <a:ext uri="{FF2B5EF4-FFF2-40B4-BE49-F238E27FC236}">
                <a16:creationId xmlns:a16="http://schemas.microsoft.com/office/drawing/2014/main" id="{D8DF5C3E-BDAB-40E6-A40B-8C05D8CD3F5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12299" name="Picture 12298">
            <a:extLst>
              <a:ext uri="{FF2B5EF4-FFF2-40B4-BE49-F238E27FC236}">
                <a16:creationId xmlns:a16="http://schemas.microsoft.com/office/drawing/2014/main" id="{9D90C31A-86E3-472B-B929-496667598EF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2301" name="Rectangle 12300">
            <a:extLst>
              <a:ext uri="{FF2B5EF4-FFF2-40B4-BE49-F238E27FC236}">
                <a16:creationId xmlns:a16="http://schemas.microsoft.com/office/drawing/2014/main" id="{9DD3589A-DB65-424B-ACF1-5C8155F1C3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0" y="0"/>
            <a:ext cx="457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03" name="Rectangle 12302">
            <a:extLst>
              <a:ext uri="{FF2B5EF4-FFF2-40B4-BE49-F238E27FC236}">
                <a16:creationId xmlns:a16="http://schemas.microsoft.com/office/drawing/2014/main" id="{9F784D76-D302-4160-A2D4-C2F4AB76D4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4809647"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290" name="Rectangle 2"/>
          <p:cNvSpPr>
            <a:spLocks noGrp="1" noChangeArrowheads="1"/>
          </p:cNvSpPr>
          <p:nvPr>
            <p:ph type="title"/>
          </p:nvPr>
        </p:nvSpPr>
        <p:spPr>
          <a:xfrm>
            <a:off x="510240" y="753228"/>
            <a:ext cx="4188508" cy="1080938"/>
          </a:xfrm>
        </p:spPr>
        <p:txBody>
          <a:bodyPr>
            <a:normAutofit/>
          </a:bodyPr>
          <a:lstStyle/>
          <a:p>
            <a:pPr eaLnBrk="1" hangingPunct="1"/>
            <a:r>
              <a:rPr lang="tr-TR">
                <a:solidFill>
                  <a:srgbClr val="FFFFFF"/>
                </a:solidFill>
                <a:ea typeface="ＭＳ Ｐゴシック" pitchFamily="34" charset="-128"/>
              </a:rPr>
              <a:t>Ürün Kararları</a:t>
            </a:r>
            <a:endParaRPr lang="en-US">
              <a:solidFill>
                <a:srgbClr val="FFFFFF"/>
              </a:solidFill>
              <a:ea typeface="ＭＳ Ｐゴシック" pitchFamily="34" charset="-128"/>
            </a:endParaRPr>
          </a:p>
        </p:txBody>
      </p:sp>
      <p:pic>
        <p:nvPicPr>
          <p:cNvPr id="12305" name="Picture 12304">
            <a:extLst>
              <a:ext uri="{FF2B5EF4-FFF2-40B4-BE49-F238E27FC236}">
                <a16:creationId xmlns:a16="http://schemas.microsoft.com/office/drawing/2014/main" id="{608D9710-1A5F-4D24-B654-F2081DE601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4807458" cy="258395"/>
          </a:xfrm>
          <a:prstGeom prst="rect">
            <a:avLst/>
          </a:prstGeom>
        </p:spPr>
      </p:pic>
      <p:sp>
        <p:nvSpPr>
          <p:cNvPr id="12291" name="Rectangle 3"/>
          <p:cNvSpPr>
            <a:spLocks noGrp="1" noChangeArrowheads="1"/>
          </p:cNvSpPr>
          <p:nvPr>
            <p:ph idx="1"/>
          </p:nvPr>
        </p:nvSpPr>
        <p:spPr>
          <a:xfrm>
            <a:off x="510240" y="2336873"/>
            <a:ext cx="3828633" cy="3599316"/>
          </a:xfrm>
        </p:spPr>
        <p:txBody>
          <a:bodyPr>
            <a:normAutofit/>
          </a:bodyPr>
          <a:lstStyle/>
          <a:p>
            <a:pPr eaLnBrk="1" hangingPunct="1"/>
            <a:r>
              <a:rPr lang="tr-TR" sz="1700">
                <a:solidFill>
                  <a:srgbClr val="FFFFFF"/>
                </a:solidFill>
                <a:ea typeface="ＭＳ Ｐゴシック" pitchFamily="34" charset="-128"/>
              </a:rPr>
              <a:t>Ürün; tüketicilerin istek ve ihtiyaçlarını karşılamak üzere sunulan fiziksel mal, hizmet ya da fikirdir.</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Somut Katkılar</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Soyut Katkılar</a:t>
            </a:r>
            <a:endParaRPr lang="en-US" sz="1700">
              <a:solidFill>
                <a:srgbClr val="FFFFFF"/>
              </a:solidFill>
              <a:ea typeface="ＭＳ Ｐゴシック" pitchFamily="34" charset="-128"/>
            </a:endParaRPr>
          </a:p>
          <a:p>
            <a:pPr eaLnBrk="1" hangingPunct="1"/>
            <a:r>
              <a:rPr lang="tr-TR" sz="1700">
                <a:solidFill>
                  <a:srgbClr val="FFFFFF"/>
                </a:solidFill>
                <a:ea typeface="ＭＳ Ｐゴシック" pitchFamily="34" charset="-128"/>
              </a:rPr>
              <a:t>Ürün Çeşitleri</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Tüketim Ürünleri</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Endüstriyel Ürünler</a:t>
            </a:r>
            <a:endParaRPr lang="en-US" sz="1700">
              <a:solidFill>
                <a:srgbClr val="FFFFFF"/>
              </a:solidFill>
              <a:ea typeface="ＭＳ Ｐゴシック" pitchFamily="34" charset="-128"/>
            </a:endParaRPr>
          </a:p>
          <a:p>
            <a:pPr eaLnBrk="1" hangingPunct="1"/>
            <a:endParaRPr lang="en-US" sz="1700">
              <a:solidFill>
                <a:srgbClr val="FFFFFF"/>
              </a:solidFill>
              <a:ea typeface="ＭＳ Ｐゴシック" pitchFamily="34" charset="-128"/>
            </a:endParaRPr>
          </a:p>
        </p:txBody>
      </p:sp>
      <p:sp useBgFill="1">
        <p:nvSpPr>
          <p:cNvPr id="12307" name="Rectangle 12306">
            <a:extLst>
              <a:ext uri="{FF2B5EF4-FFF2-40B4-BE49-F238E27FC236}">
                <a16:creationId xmlns:a16="http://schemas.microsoft.com/office/drawing/2014/main" id="{2B57E7D2-A94B-4A8D-B58F-D3E30C235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49872" y="642795"/>
            <a:ext cx="3609304" cy="5575125"/>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2" name="Picture 4" descr="C:\Documents and Settings\Jill Solomon\My Documents\My Pictures\K &amp; G 6e\Plumber fitting pipe.jp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282949" y="1078176"/>
            <a:ext cx="3133815" cy="46948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9352146"/>
      </p:ext>
    </p:extLst>
  </p:cSld>
  <p:clrMapOvr>
    <a:overrideClrMapping bg1="lt1" tx1="dk1" bg2="lt2" tx2="dk2" accent1="accent1" accent2="accent2" accent3="accent3" accent4="accent4" accent5="accent5" accent6="accent6" hlink="hlink" folHlink="folHlink"/>
  </p:clrMapOvr>
</p:sld>
</file>

<file path=ppt/slides/slide1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345" name="Picture 14344">
            <a:extLst>
              <a:ext uri="{FF2B5EF4-FFF2-40B4-BE49-F238E27FC236}">
                <a16:creationId xmlns:a16="http://schemas.microsoft.com/office/drawing/2014/main" id="{B3F9E774-F054-4892-8E69-C76B2C8545F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14347" name="Picture 14346">
            <a:extLst>
              <a:ext uri="{FF2B5EF4-FFF2-40B4-BE49-F238E27FC236}">
                <a16:creationId xmlns:a16="http://schemas.microsoft.com/office/drawing/2014/main" id="{BEF6A099-2A38-4C66-88FF-FDBCB564E5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349" name="Rectangle 14348">
            <a:extLst>
              <a:ext uri="{FF2B5EF4-FFF2-40B4-BE49-F238E27FC236}">
                <a16:creationId xmlns:a16="http://schemas.microsoft.com/office/drawing/2014/main" id="{D0D98427-7B26-46E2-93FE-CB8CD38542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51" name="Rectangle 14350">
            <a:extLst>
              <a:ext uri="{FF2B5EF4-FFF2-40B4-BE49-F238E27FC236}">
                <a16:creationId xmlns:a16="http://schemas.microsoft.com/office/drawing/2014/main" id="{B15A4233-F980-4EF6-B2C0-D7C63E752A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19321"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338" name="Rectangle 2"/>
          <p:cNvSpPr>
            <a:spLocks noGrp="1" noChangeArrowheads="1"/>
          </p:cNvSpPr>
          <p:nvPr>
            <p:ph type="title"/>
          </p:nvPr>
        </p:nvSpPr>
        <p:spPr>
          <a:xfrm>
            <a:off x="510240" y="753228"/>
            <a:ext cx="3102093" cy="1080938"/>
          </a:xfrm>
        </p:spPr>
        <p:txBody>
          <a:bodyPr>
            <a:normAutofit/>
          </a:bodyPr>
          <a:lstStyle/>
          <a:p>
            <a:pPr eaLnBrk="1" hangingPunct="1"/>
            <a:r>
              <a:rPr lang="tr-TR" sz="2100">
                <a:solidFill>
                  <a:srgbClr val="FFFFFF"/>
                </a:solidFill>
                <a:ea typeface="ＭＳ Ｐゴシック" pitchFamily="34" charset="-128"/>
              </a:rPr>
              <a:t>Alıcı Odaklılık</a:t>
            </a:r>
            <a:endParaRPr lang="en-US" sz="2100">
              <a:solidFill>
                <a:srgbClr val="FFFFFF"/>
              </a:solidFill>
              <a:ea typeface="ＭＳ Ｐゴシック" pitchFamily="34" charset="-128"/>
            </a:endParaRPr>
          </a:p>
        </p:txBody>
      </p:sp>
      <p:pic>
        <p:nvPicPr>
          <p:cNvPr id="14353" name="Picture 14352">
            <a:extLst>
              <a:ext uri="{FF2B5EF4-FFF2-40B4-BE49-F238E27FC236}">
                <a16:creationId xmlns:a16="http://schemas.microsoft.com/office/drawing/2014/main" id="{3B7E3E62-AACE-4D18-93B3-B4C452E28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3717036" cy="199787"/>
          </a:xfrm>
          <a:prstGeom prst="rect">
            <a:avLst/>
          </a:prstGeom>
        </p:spPr>
      </p:pic>
      <p:sp>
        <p:nvSpPr>
          <p:cNvPr id="14339" name="Rectangle 3"/>
          <p:cNvSpPr>
            <a:spLocks noGrp="1" noChangeArrowheads="1"/>
          </p:cNvSpPr>
          <p:nvPr>
            <p:ph idx="1"/>
          </p:nvPr>
        </p:nvSpPr>
        <p:spPr>
          <a:xfrm>
            <a:off x="510240" y="2336873"/>
            <a:ext cx="2742217" cy="3599316"/>
          </a:xfrm>
        </p:spPr>
        <p:txBody>
          <a:bodyPr>
            <a:normAutofit/>
          </a:bodyPr>
          <a:lstStyle/>
          <a:p>
            <a:pPr eaLnBrk="1" hangingPunct="1"/>
            <a:r>
              <a:rPr lang="tr-TR" sz="1200">
                <a:solidFill>
                  <a:srgbClr val="FFFFFF"/>
                </a:solidFill>
                <a:ea typeface="ＭＳ Ｐゴシック" pitchFamily="34" charset="-128"/>
              </a:rPr>
              <a:t>Alıcı Odaklılık</a:t>
            </a:r>
            <a:endParaRPr lang="en-US" sz="1200">
              <a:solidFill>
                <a:srgbClr val="FFFFFF"/>
              </a:solidFill>
              <a:ea typeface="ＭＳ Ｐゴシック" pitchFamily="34" charset="-128"/>
            </a:endParaRPr>
          </a:p>
          <a:p>
            <a:pPr lvl="1" eaLnBrk="1" hangingPunct="1"/>
            <a:r>
              <a:rPr lang="tr-TR" sz="1200">
                <a:solidFill>
                  <a:srgbClr val="FFFFFF"/>
                </a:solidFill>
                <a:ea typeface="ＭＳ Ｐゴシック" pitchFamily="34" charset="-128"/>
              </a:rPr>
              <a:t>Tüketici istek ve ihtiyaçlarına göre ürünün tasarlanması</a:t>
            </a:r>
            <a:endParaRPr lang="en-US" sz="1200">
              <a:solidFill>
                <a:srgbClr val="FFFFFF"/>
              </a:solidFill>
              <a:ea typeface="ＭＳ Ｐゴシック" pitchFamily="34" charset="-128"/>
            </a:endParaRPr>
          </a:p>
          <a:p>
            <a:pPr eaLnBrk="1" hangingPunct="1"/>
            <a:r>
              <a:rPr lang="tr-TR" sz="1200">
                <a:solidFill>
                  <a:srgbClr val="FFFFFF"/>
                </a:solidFill>
                <a:ea typeface="ＭＳ Ｐゴシック" pitchFamily="34" charset="-128"/>
              </a:rPr>
              <a:t>Alıcı Odaklılığın Çerçevesi</a:t>
            </a:r>
            <a:endParaRPr lang="en-US" sz="1200">
              <a:solidFill>
                <a:srgbClr val="FFFFFF"/>
              </a:solidFill>
              <a:ea typeface="ＭＳ Ｐゴシック" pitchFamily="34" charset="-128"/>
            </a:endParaRPr>
          </a:p>
          <a:p>
            <a:pPr lvl="1" eaLnBrk="1" hangingPunct="1"/>
            <a:r>
              <a:rPr lang="tr-TR" sz="1200">
                <a:solidFill>
                  <a:srgbClr val="FFFFFF"/>
                </a:solidFill>
                <a:ea typeface="ＭＳ Ｐゴシック" pitchFamily="34" charset="-128"/>
              </a:rPr>
              <a:t>Uygunluk</a:t>
            </a:r>
            <a:endParaRPr lang="en-US" sz="1200">
              <a:solidFill>
                <a:srgbClr val="FFFFFF"/>
              </a:solidFill>
              <a:ea typeface="ＭＳ Ｐゴシック" pitchFamily="34" charset="-128"/>
            </a:endParaRPr>
          </a:p>
          <a:p>
            <a:pPr lvl="1" eaLnBrk="1" hangingPunct="1"/>
            <a:r>
              <a:rPr lang="tr-TR" sz="1200">
                <a:solidFill>
                  <a:srgbClr val="FFFFFF"/>
                </a:solidFill>
                <a:ea typeface="ＭＳ Ｐゴシック" pitchFamily="34" charset="-128"/>
              </a:rPr>
              <a:t>Tercihler</a:t>
            </a:r>
            <a:endParaRPr lang="en-US" sz="1200">
              <a:solidFill>
                <a:srgbClr val="FFFFFF"/>
              </a:solidFill>
              <a:ea typeface="ＭＳ Ｐゴシック" pitchFamily="34" charset="-128"/>
            </a:endParaRPr>
          </a:p>
          <a:p>
            <a:pPr lvl="1" eaLnBrk="1" hangingPunct="1"/>
            <a:r>
              <a:rPr lang="tr-TR" sz="1200">
                <a:solidFill>
                  <a:srgbClr val="FFFFFF"/>
                </a:solidFill>
                <a:ea typeface="ＭＳ Ｐゴシック" pitchFamily="34" charset="-128"/>
              </a:rPr>
              <a:t>Özellik</a:t>
            </a:r>
            <a:endParaRPr lang="en-US" sz="1200">
              <a:solidFill>
                <a:srgbClr val="FFFFFF"/>
              </a:solidFill>
              <a:ea typeface="ＭＳ Ｐゴシック" pitchFamily="34" charset="-128"/>
            </a:endParaRPr>
          </a:p>
          <a:p>
            <a:pPr eaLnBrk="1" hangingPunct="1">
              <a:buFontTx/>
              <a:buNone/>
            </a:pPr>
            <a:endParaRPr lang="en-US" sz="1200">
              <a:solidFill>
                <a:srgbClr val="FFFFFF"/>
              </a:solidFill>
              <a:ea typeface="ＭＳ Ｐゴシック" pitchFamily="34" charset="-128"/>
            </a:endParaRPr>
          </a:p>
        </p:txBody>
      </p:sp>
      <p:sp useBgFill="1">
        <p:nvSpPr>
          <p:cNvPr id="14355" name="Rectangle 14354">
            <a:extLst>
              <a:ext uri="{FF2B5EF4-FFF2-40B4-BE49-F238E27FC236}">
                <a16:creationId xmlns:a16="http://schemas.microsoft.com/office/drawing/2014/main" id="{421B5709-714B-4EA8-8C75-C105D9B4D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7067" y="642795"/>
            <a:ext cx="4704491" cy="5575126"/>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40" name="Picture 4" descr="C:\Documents and Settings\Jill Solomon\My Documents\My Pictures\K &amp; G 6e\Man shopping for washing machine.jp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194813" y="2016527"/>
            <a:ext cx="4221951" cy="28181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2912556"/>
      </p:ext>
    </p:extLst>
  </p:cSld>
  <p:clrMapOvr>
    <a:overrideClrMapping bg1="lt1" tx1="dk1" bg2="lt2" tx2="dk2" accent1="accent1" accent2="accent2" accent3="accent3" accent4="accent4" accent5="accent5" accent6="accent6" hlink="hlink" folHlink="folHlink"/>
  </p:clrMapOvr>
</p:sld>
</file>

<file path=ppt/slides/slide15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6394" name="Rectangle 16393">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96" name="Picture 16395">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6398" name="Rectangle 16397">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400" name="Picture 16399">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16402" name="Rectangle 16401">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86" name="Rectangle 2"/>
          <p:cNvSpPr>
            <a:spLocks noGrp="1" noChangeArrowheads="1"/>
          </p:cNvSpPr>
          <p:nvPr>
            <p:ph type="title"/>
          </p:nvPr>
        </p:nvSpPr>
        <p:spPr>
          <a:xfrm>
            <a:off x="510240" y="2063262"/>
            <a:ext cx="2804460" cy="2661052"/>
          </a:xfrm>
        </p:spPr>
        <p:txBody>
          <a:bodyPr>
            <a:normAutofit/>
          </a:bodyPr>
          <a:lstStyle/>
          <a:p>
            <a:pPr algn="r" eaLnBrk="1" hangingPunct="1"/>
            <a:r>
              <a:rPr lang="tr-TR" sz="3800">
                <a:ea typeface="ＭＳ Ｐゴシック" pitchFamily="34" charset="-128"/>
              </a:rPr>
              <a:t>Marka</a:t>
            </a:r>
            <a:endParaRPr lang="en-US" sz="3800">
              <a:ea typeface="ＭＳ Ｐゴシック" pitchFamily="34" charset="-128"/>
            </a:endParaRPr>
          </a:p>
        </p:txBody>
      </p:sp>
      <p:sp>
        <p:nvSpPr>
          <p:cNvPr id="16388" name="AutoShape 5" descr="data:image/jpeg;base64,/9j/4AAQSkZJRgABAQAAAQABAAD/2wCEAAkGBxQQEhUUEhQWFhUWGBwaGRcYGRgfHBwfHhwaHx0iHSAcHiggGyAlHBwcITEhJSsrLi4uHx8zODMsNygtLisBCgoKDg0OGxAQGzQkICQyLCwsLCwtLCwsLDAsLCwsLC8vLC8sLCwsLCwsLC8sLCwsLCwsLSwsLCwsLCwsLCwsLP/AABEIALcBEwMBEQACEQEDEQH/xAAcAAACAgMBAQAAAAAAAAAAAAAFBgQHAQIDAAj/xABKEAACAQIEBAMFBQQHBQcFAQABAgMEEQAFEiEGEzFBIlFhBzJxgZEUQlKhsSNiotEVM1NygpLBQ5Oy4fAkRHODs9LxFjRUY3QX/8QAGwEAAgMBAQEAAAAAAAAAAAAAAAMBAgQFBgf/xAA+EQABBAAEAggFAwMDAwQDAAABAAIDEQQSITFBUQUTYXGBkaHwIjKxwdEU4fEGI0IVM1IkYqKCkrLSFlNz/9oADAMBAAIRAxEAPwAXQZs7U61HWWiqhJ8Y5jdh8OYtv/MxivS+R+q9fJA0SGLg9teLdvT6I9xLnCzV9VVIbpS0mmNh01ygKvzvKx/w4u51uLuQWPDQFmHZEd3u17hqfp6p+9nGXfZ8up1tu68w/FzqH8JA+WHxtpoC5PSMvWYlx5aeWiHZxxY9JU1iE6wkcHIisLtJJcAC25uRe3ocXWJOFGzFF5gUSWGsKbgNbcDEqF2wIStX+0KhhlaJpSWU2YqjMoI6i4629L4UZmg0uhH0XiZGB4boe0BFcu4kpKjaKoiYn7uoBv8AKbH8sWD2nYrPJhJo/naR9PNEpYlYWZQw8iAf1xZIBI2WlVSJLG0TqDG6lWXsQRYjbpgIvRWa9zXBwOoS7Q8ImmpZ6WCduVIr6Q4F0Lgj3h92/Xa/WxwsR0CAVskxvWStle3UVdca7Ei5hwlW0mVyUyx81nqRI3KJbwBB2sGvrUbW7YUY3Btdq60eNw8uLEpNANrXTW/wofHVGQ2W5auxWNAfLXKwBNviCfniJBs1NwEgImxR4k+Q1RujqGbiJYW/q4FKRJ2VRDcEDzN73+Hliw/3ffJZXtA6NLxu42Tz+JcPZ1mUiT5jHrZIEEkmoWIjZXPQMCBdb7fu4rEd1fpGJhjhdVuNDv09+a6cNceVooamqnCTrE6KpJEZu1gQAiWa11O9u/XEtkcGknVRiejYDiGRR20kHt27yrA4Szv7fSx1Gjl69Xhvf3WK7GwuNsOY7MLXHxeH/TzGO7pGMXWZV/7V4nvSSmMyQRSEyqOh3S2ryBUML+vrjo4Aj4m3RI0XPx4PwuqwDqlLN6mjrXp1y+B4alpQDYWAHmArEbGzXAFgDfGyNssYcZjbaWSQxSFvVCnWrtxwl20r53LTLVJJJI2pLXRRcbXIue256Y6OHbMYS1o0PFedx78E3GNllecza0AvtH8LnPCK2qjkjZWiQKW3sRYk2Knfc7Ys136eBzXCnG/dqkkY6QxrJY3AsbV8xRvY66phzXM4qWJpp5FjjXqzdN9h8STsANzjlr0qg5FxJR5irGmmjmC21KOo8iVYAjp1tgB5IIB3RWohEisjbqwKn4EWOLNcWkEcFV7Q5padik9uCpY4pY4amySfcZBv06sN+nkBjpf6gxz2uezUcb+y456KkZG5kcmh4EfdDH4Tn10sTJeJPfYEEXLkt6+6FHTth4xsWV7gdTt5aeqyno6bNEwj4Rue82fSlyzyrAzJpSl1pwDbpfQBbt05hAv5YvAz/pQ29Xff9lXFSf8AWl9aM18v3Q+qCNA060pQM1ll55NmvvZT4mPXrhzMwkEZfdcMvDv2WaTKYjMI6vZ2bj3blE24kq4YKUFtIkBJlddW2sgX87KAfMgjGf8ASQvkeeXAacPytf67ExRRg8f8jrx/GvNMGX8TNGjtVhQg9yaPdJN7WABPi728r3AtjFJhA5wEW/EHcLoRY5zGl09VwcNj+/vgpOVcYU1Q4RWZWOwDi1/gQSL4pLgZo25iLHYmQdJwTOyg0e1G7q4I8LDoRsfkcZCCN10Gu5FawUyRjSiKqjoFUAbm52HrviFZznONk2qZr+HxQ1UNObBK2kELHtzbAX/3ojb5nGZzcrq5hekZiTPE6Tix1ju/i0Ey6gY0kUFislbVhT56IrLv5eOQ/wCXFQLAHM/Ra5ZR1zpODG34n9h6r6DjjCgKNgAAB6DpjavHE2bKq6unjOa5lXOLpl1OoXyMuhiD8Rcr8TgUIdlFR/R7c3cSRZYaipYk+OWZrxq1za4PfApTHTcT1ESukjhjT0CSSswGrny+4Li1hb08sUecoJTsPF1srWcz/KA8MVSpltQ9RBFPHC6rGroNTO7Xa7bn7wOwvjOx1MN6rvYuIuxbBG4tLhqQdgNvolrO8oljlm1U5jVXF0U61j17opYXG4Ite3wHTFHNNnRb8PiI3MaA+yeJ0Jrco/NUT5XPyFqXOlVJCkhVLC9tLFl2Ft7d8BJYaBWVjI8XH1jmDj4+OhT3kXEjSJqdlYKLttZgO7XB0tbraw2v8DoZJYXIxOCDDTR7996a8OXNWcQhaPGrWuAbG4uAbHzHlgUgkbIbXZBFLOlR4knjBCyJa9iCCCCCrCxPUG3bFS0E3xTmYl7IzHu08CheZ8KBKGop6IKsk/vPITdrnxFiATuuoAWsL9sVdH8JDVoixlzskm1DdgOHJI3E3DdTS5VT0qQvIxleWcxAsARcKDbc7Ef5cKcxwaAuthcXFLjHyudQoAXp7/dWjw3l32Wlgh7xxqD/AHreL6tfD2igAuDiZetlc/mSiWLJCq+d6vNK2qSCrMAp20ogZl1WLAmynfdSSTe1wMdUCKCJpe28y5hMs8jgx1ZVO4DqZkrailqliaWNNXORV1fc2LBQWBDA777H5LxbWGJsjCaPBXwrnCRzHgWOKsFmABJNgNycc4C9lvJAFlV3llZAs8pnXmKxNmtcdTvY+f1x35o5TG0RmqXhcJiMKzEyOxAzAk0avjvXb5pxyOlpwDJTjZ9ibt27Wbpjk4h8xOSXgvVdHw4QNMuGGju/77JT9rGdSQClhBjihqJCs1RLEsiRgabXVwVubk7/AIfmMy6KQ4M50nOq7ncxo4Epo5NCoW5p0BtCjaxQEG3T6CEIjldJX0lZRUdPWycx6PmTLOdcMQIbom3RtgSb3tckEjBSm0zcJccVMmWipkp3qpTOYkFOttY2s7dkW91J6bDYb4NUI5kPG8VQtTzkelko7GdJdJ0AgkEMpIYWB9fTcXFCL0OZ0tah5UsM6kEEKytseoIB2+BxLXEGwVDmBwpwQ2q4IpHBCoYyTfUrG/8AFcW9LY2s6QnabJvvXOk6JwzhQFdx/NqLmHDc6H/s7pJFoCmCbVo2ULcAbX2v2se+GR4uMj+4CDd5hulS4GVp/tEFtAZXbaDglbMeEamCn1HxDXcxpc22tq/027fl0I8dDJJQ07T9FypujcRFDZ112Gvits6zFaySBaaNlWBNyQBpAsSTboFC9fjisMRha4yGy4+f8q2ImbiHsELaDR5fxS5ZRSPNFV1RlePTc+A21sbtYnyvb6jyxaZ7WPjiy338Bsq4eN8kcs+Yju4ndb0Gf14jUIzMvYkAnr5nc4iTDYbMbFFWixmNyDLqEye0vh6Wsp0anF54H1oNgSO4BO17hT/hx5uVhcNF7vo3EshkIk+VwooFwlk9XU16VVXTinjp1bQgBAZ3LFiASTuzsxPT3QMUY1xdmIWvFzwRYcxROzF1WewbfSlZ2NC4aEPllJVwzoEQpUXE2gaS5IG7EWOrSQQ3lY9LYEJazD2bIaSeCGeTmTtEXmqDzSyxEFENtPhAFsChLfFmV1FDS1L1LxyS1lYl3jBC8uOMmMWPum6nw3NvM4TOfhpdfoZmbEEngD+PupGSxq8OV0isrGaZqiUKQbBLsFbyNrC3phba+FvitkxIknmI+UBo8dLRZoWkkhjkUq1XXSVDqwIIig9wEHoCFjO/ni1agHib8vYWYOa1rnNOjGBo73b/AFKzLTrmX2XmgftZp5tQADciPUqjUBezEx7nff0wfPV9p8FDXHCl5ZwDW/8AqNE+Wqj1WWLHPRpHGYWqCRJDr16VDC51XPVNXQ2xUtpwA0TY5nOikc52YN2NVqf3VlY0rhKLmFcsC6m+Q7k4y4zGR4WPO/wHNNhhdK6goC5lKjIZkVUkNha918tWMDcfiY3sOIYA15oVuOV+/wAJ5gjcCIzZHr3IxjsrGtEmViQGBI6gEG2FtlY4kNcCRvRVi1w1IXTDFVZwIUTNa9aaGSZ76Y1LG3U27D1J2xeNhe4NHFVe8MaXHgqRzfMqWqlM0kM9M8h1B42Dqx7tpYJv5lWx3Y45I25QQ4Dnp+VxJJI3uzEFpPEa/hWZ7Psihp4jPFKZ2nsTKRa4BO1iSRve9ze/wxysXM57spFVwXTwsTWNzA3fFMObwNJBIi+8ykD+Xz6YTA8Mka47WpxsTpcO9jdyCk7J8ygiQw1EHi1G5Kgn533FvTHWnhle7PE7TvXlMDjMLBH1GJi1vUkX53qE60MCIgEQATqLeu+OPI5znW/deugjjjjAiFN4eK7ML9d8UTkucT5HTSoefAGhZ1kl0Aq2tdldtFjIANiDfYDCJpXRfERbePMdvdzTYoxJ8I0PDt7O/kotTwss0tXWU895qqm5EbGxSIaQLrpF+oBsb74ax7XjM02FRzXNNOFFKVfwbU0wy2ERSVNJBEwmip5RHqmYsxY6mQspYixvsAel7G1KtobkGYy5PR1k0lHIampqWRInDsAiLcFmPieNCzLq+9tvvcFHgiwoFFPHSZe+YUsyTZjVyin1IulYGkuzKqWFjZLBiOtrbXvCEz0maS5RXy0z1U1TElA1TLzm1lZFufCTuoIt4f3hgpCk8N+0Ord8vSrpUUVobRKj2vpPvCM3IWxXqd7kjywaoTlmvFVLSycqaXS4AZrI7BFPQyMqlYgfNyBgQi0kSupVgCrCxHYg/rtiQ4gggqrmhwII0KGVHDkLQPToDEjtqOg99vxX22G2NDcVIJBIdSOayvwURiMTdAddFyy/ImgjWNHUqvQsm+5ub7+ZOLSYgSOLnDU9qiLCGJgY06DsU2nzaF+kgB8mup+jWvjBFiIpv9twd3EFbXAt+YV3qdhyhYYXHlgUoAOGuWtoJWTYD8IA0sP9np3vob10AH3jgULSaWujDEhXGrUNAB8ICkpckEXswB0sTqHS2BC55rX09Sj09VFqQ6A1rgAtcg+LSyWtse5IAvcXq5tiimxTPieHsNEJLqvZ9CHU0tVJBIyrIqzLYgNq+8tilrWJIO5UX8Qup0PIrsR9NEjLKwEe+BtcGyXOaJ1kAFRoRo1IIkAViCRpazm5A7HFcj2rR+o6PnaWH4bN8vyFDj4wZJmWtgaCJqVqZUiQo0aki5QSfp6L5b1z/wDLu5JpwIMYMD8xDs1k2D3173TJ7P446qtepp4TFTQxiOMEdXPU7bA21XA/EPPF4wC7MBosXSBfDAIpHW9xs9ysom25w4kAWVw0u0R+11Bc+5H7o/T69ceawpPSGNMzvkZsPp+fILpSf9PDlG539+ilcVj9iP74/Rsa+n6/Si/+Q+hSsB/u+CjVde05SGM21KC7fEAkfz+mM+JxkmLczCwmrALj4X/PbomRwtiBkfw2CzmdKlKIpIxYq1j+8CDe/wBD9cTjsPFgBFNEKo0e0He/JRBI6cuY/iPJMAx6Jc9ZwIVX8RcJZgiy6atXgkJLI7lRu2oAB7qN7dCMdWHEwEi20RxC5k2Hno06weaH1ef1sFEaWoo1aLlctZQCQo06Q2pdSMR12Iw1sMLpesY/W7r3RS3TStjyPZpVWrE4Iy801DBG2zaNRHkXJYj5arY5mKfnlc4LoYZmSJrVnimm5iL+3ENiT4msG/1uMNwb8rj8OZYOloTJGKlyUeJoFB8qhneRFkaKeK+5LI9h8/HfGuZ0TWEtBa7xH7Ll4OPFSStZI5sjOOrXfX4kfyTM2n5gaIx6DYX79dunUW/PGHEQtjqnXa7WBxj8QXh8ZblNa++CKYzLoL2BCDVGQgMXp5Ggc7kLuh+K9MYJMCMxfC7IezY+C2MxdjLK3MPXzWENcuxEEg87sp/S2IH61u+U+YUn9Idsw8is1MdQ63dQLDYRSSaiT0/CoF7bm+18TI2dwtw22yl1/YedqGOhaaafMCvufKlHzLhCCqpmhmFncq7yxgK/NUACQED3ha1yOmNkYcGAONmtVlkLS4loocEu5t7NSaWqSCd3q6rSJKipa5KqynT4V2BCgdPLyFr6Kq9VZFLDmlNOYXajoaQRw8sBmMjER7IDq2Rrk2tZb4ELGT5pSxCtgqjepqayVHgG8rq50RaVvfliHSdXQC563wbFCjw5XTz01bV1YLCBpooCWa8EdPdF5ZvdZCyFiw3JIwIXTLM2r5op5DULCtLSQiTVGrXnEPNlJvaws6hh122tY3KRaYctzPMZ4Y5VpqZRIitpknlDi6g7hYWA+Fzta++BCWKzNlhKJIDqYXIXcDt6E7+mPHYL+n5MdHJPhnANaaGfQkDW7Fge9VqxHSkeGe2KYfE4f46/upVJUgrqgleMA28JKi/qjDSfmMXbi+k+j5hA/wCPS6Px2OYI+IDTgR3KeqwuIZ1jDl4X8uvaDp6LrLxRWUwvIkc8Y6sAUb52uPmBj03RvSmBx7uqNxycjqD3HTyOveuZi48XhBnoPZzGhHePwi2S8bRVOq0cilQCfdI3PY3/AFAx1psC+PiEiDpCOW6B0TQpuL4xLetZYlYWYBh5EA9du/pgQodblMcvW6mwAK22ADi1iCvR2HTuPIWEIe+SSoCYpjsG0KSygEtqBbdtVtT323uOhUHEIXOSKrkZEkC6GYhzpRgBsRa9+ysoJHVxceRSkOINhGqCFkXS2jYnToXSNPa4v169NsCCSdSoXElVoi0jq+3y7/y+eON03ieqw+Qbu08OP48VqwUeaSzwXTh+m5cK+beI/Pp+VsO6Iw/U4Vt7u1Pjt6Uq4uTPKezRQ+Ln/Zovm1/oP+eMP9RPAhY3mb8h+6d0ePjJ7FjhSkspkPVth8B1+p/TB0BhssRmO7tB3D9/ojHyW4MHBbcWn9ko/f8A0B/ni39Qn/p2j/u+xUYAf3CexGaf3V+A/THci+QdwWN3zFb4uqqsvafPG1bTRVTSLTCNnJTqWOoeR8lF7GwY+eOpgQ4Rucz5rXMxpBka1+jUD4frjHDQ09NKRNNUl5QjbqtwgD27FQWsfK+HzMtz3vGgFD6pUL8rWMYdSdVdWOIuwkytoGqa2TmhxEgJvb7oG1ja253+uOtHK2HDjJWYrys+Efi8e7rgQxo9ByPadUKyHIzVayraNBFri9yb99rWt1xpxOKENAi7XN6O6MdjMzmuy1VcfxsnrJaR4Ygkj62BO+528rnc4408jXvzNFBewwMEsMIZK7MeanYStiX63jCminFOSxkLhDZTZSSOpNtt+18amYOVzOs4brI/GxMkEZ3ukqUHFVSMyENQ40CRoioUAb3VT59dJ3ONz8JF+mzsGtWuezGyjFZHnS6/CsvHHXbXsCFgtvbvgQs4hC9gQscsXvYX6Xtvb44lCA1fBlJLKZHRyGcSPFzJBC7i1meINoY3AO43tvfAhRq/hQmjqKaOS5qZmeV3uLrJKDIBp7iK6L8B0xKhMhNtgpsOlrfzxClVhmGSLMwcOQQANwGXb0/548vgP6kn6PjOHki0snix2pv+NEzF9ER4p4la/XQcHDT3zXDMcrmkWOJSmhR4tyLn5gm316419G9O9HYeWbFPDusedNAaGmxsC+J25BIxvRuLmZHC0jIN9SLPr4b8yscKxSRmRJFYWta4Nu97X+WJ/q/EYbEthnw7w75gaIvgRfEcd1HQEU8JkilBG1X43Sc+CsrSITyIBaRwLdhpG9v8RP8A0MdTAYrET4KLr7zAHU7kXoT4ee/FBw0UU0hi2J8ufr+EczafRC572sPidsK6Sm6nCveN6oeOi1YdmeQBK9PmkqdHNvI7/rjxcPSuLi2eT36/VdZ+GiduEYoM5kb3kFvMG367fpju4LpqaU09g7wa+unqFimwrG7FFftagXY6f72369fljuHFRtbmecvfp9fssfVuJoa9y7I4IuCCPTDmva8W02qkEbrOLKEsZwedUrGOgsv+rfl+mPI9JH9V0g2AbCh9z6fRdXDf2oC/x/CZwMeuApcpK/FL6pUQbkD82P8AyGPJdPuMmIZE3evUn9l1cCMrC4+6THSwiNFQfdAGPUQRCKNsY4ABcx7s7i48UA4te7RoPIn62A/Q485/UL8z44x2nz0H3XRwAoOcmJVsAPLHp2ihS5pNrOJUJB4amGaT1gqtEkSSaYoWC3XcjUNtQ2UdD1LY6Ew6hjMmhI1KwxHrnOz6gHQLfhKkpI8xqYoKYKYALTcx2O4UFQGvpNywuD2tiMQ+R0LXOdvwpTAyNsrmtbtxTrWVAijdz0VSfjbGONhe4NHFaJ5RFG6Q8ASkSXNat4zPzNKatIA2362AtuB647TYMO13VZbNWvHPx2PfEcTnpt1X4HHxUrKs1qogtoAyObjTHa9/VNr/ABGFTQQPJ+KiO38rRg8bjomt/tW12ujau+7TzCbMzrhBHrKljdVVVtdmZgqgXNhckbnHKjZndXvRerkkDG371SZxHKKousk9RSPHZTFbWjEjVdREdTeEgknYXGOjhx1VENDgeOx5cVzcQetsFxYRpW/bw7EBz7LJa+fnUq8w8tdbKVF2QtGWW53B0XHfbpjVBKyFmSTTXTuOv3WPEQvnkzxC9Ne8afbRRuOFInjqACrSIjN+5KoAZT5EWBt64vgiDGY+V+IKXjwRIJBxA8CFbmV1gnhjlHR0VvqNx8jtjgyMyPLeS9FG/OwOHFSsUV0m8YVumoivbTFpfqhsS2knRq1sfEvQAL18XTG3DMth7dOPfvt74LFiH08dmvDu2398dlCpc6lj5vLq/tNwxRBFqKHUzEMAwYmw0gAm2peg6sdC11W3Lz1pLbM5t5X5uQq697J4y+UvGjNa7C9x0N+hHxFjjA8AOIC3tNgFQaXiSnlZlVzdTY+F9I3t71tNtW172vhjsPI0AkJbcRG4kA7IpHIrX0kGxsbEGx8sJII3TrW2BC9iEKHU0McnvopPnbf69Rix1FHUduqrlG6EVfCiN/VyzRH0bUPo9z+eF/psIT8cDD/6QPpSoRL/AISOHjf1tLWa8GV1v2dQJB5XKH6dPzxvw0fRsRsQNaedA/usGIhx7xQlJHfSdOG8v+zUsURFmVRq/vHdvzJwrESdZK5y24aLqoms5D+VG4nk8KIO5ufl/wDP5Y8r/UU3wMiHE35fyutgW6lxQyioNXW3wv8AyJP5Y4uC6PMpt3l/Fn0WqWfLt7996NRw6BsD9CP1KDHpYoRCz4R6V9SweYWBzsx1Pv1UCrq7XsbfBkH/AAAn88cnGYzLeU13OaP/AIAn/wAlpiivf6H7/hbcNpqkZ/IW79/j6DE/0+wyTvmPAV5/woxpysDUxY9auatDAuoNpGod7C/1wswxl4eWixxrXzVs7qq9FvhiqoUuVo0glN9QIPXY26YwSdHQvnE5vMKPZpt7Ce3EPazJwU3G9ISvW/ta1V7AqPpuf9ceSxR/UdKtZyIHlqfuurF/bwpPO/XRNGPWrlKHm+YpSwyTSX0xrc26nyA9SbD54vGwvcGjiqPeGNLjwVIZjX0VTM0pSekdzquhWRbnq1joYXPkTjuMZKxuXRw8vyuM58T3ZtWlWd7Osqp4acy08jTc5rtKylSSpIsAdwAdXnck745eMke5+VwquC6WFjY1ltN3xRriCvjhhJkXUG8Oj8V/0HrimGifI/4TVa2ldI4qKCAmUWDpXP3zSlHXRVASmeMwqH8JU3sTceLUL7369sdMxSREzA5jXH7LzTcTBiQ3CPYYxelG9e2+/dPdPEI1VF6KAB8ALY4znFzi48V7GOMRsDG7AV5LStpUmQpINSnqNx0NwQRuCCAQR0wMeWGwpewPGVyEDhoRnXTyvHJd7u/7W+sICDrNz7ikb9sP/Ulwp4sababXy71n/TBpzMNHXfXeufcg0XCslPYlftCdGjRtBNkUIxuQDZ+adN/v33IxoOKa/wD7TzOvHX0ryWcYV0fDMOQ04aet8eKgRyT0sJjd2jkOkxxNGHWVpWu3Mcg3IZtHvC2kHe+GkRyPzAWOJuqrkPXZKBkiZlJo8ARd3zPomHIMzMkwiVUSNQ7II9gyarBhtpdWJv4SCp2IxlmiDWZjqdLvn9vHda4Zcz8o0GpFcR9x3bcUzE4xrYkh5m+0a2tpmNkMcerZixNyoB8SRAGzE33tbpvAGShw5n3xPJYSTns8dqHvgOe6g0+qUqoRTqGgIrNaLwKPAdIMTaASA1t13F1AFzTbN/v+deSW23UAP29NNOafcwqkgiZ3YKqj3mNhvsLntuRvjnsaXuoBdB7g1tkqvzCsYKzO66lkju+p9EYe8mlkW1m1D9owBAYHTvv0rLtWjkdNNa03+gXNIaNHHcEa8Beu31KnZVRzTVjO2hPHG8gWRXuUU23vrsdWylRa99WwBpI9jYgBrvWlb+nj6JkbXulJOmouje3r4V4p8xzl0EKrM8jicoVckd1W46eeHNgc4WlOma00qYn9p1cxupjUeQUn/iYnGHrX+wvYN6EwwGtnxRfIvaxIrBaqMFb++l7j4qxN/kR8DiwmP+Q8lmxHQQq4Xa8j+Va+WZhHURrJEwZWFwQf+vX6EGxBGH8LC8+9jmOLHiiFLwKqBZlURc9VeSIOQQiNJGGbTu1gQW2vvbHExUDZpzISKbQ+YCu/4SRv2LXG4tZl59h/IUgSrb3h8nkYfQADFhIwD5h4Oe4eQoKMp5egChVc6/uH15JJ+rnHMxc8e/wk/wD8jfm4rRGx3b/7vwhM8xPf+EL+mPPSyl51PoB6BbmtA/m0y8OQ6Yb92JP+g/THs+goerwgd/yJP2+y5WNfmkrkg9Rnc1XVPS0bBEi/rqiwYg9NKA7XuCLnyPlv6ZsLIoxJLrew/K5BmdJIY49K3P4RZMiAG1RU6vxmZj89J/Z/w2wkz3/iK7vvv6pwhr/I33/bb0UCmzWogqlpZ15yyDUk6LYgf/tUbDfbULDpt1sx0Ub4zIzStwfsfslNlkZII3i72I+4+6ZcZFrXsCFGmoI3vdBdgQSNjYix3HphIw8Qf1gaM3OtVfrHZct6KJm1UKKkkdBcQxkqDfsPCD3te2NUTM7w3mkyvyMLuSR894lhzGigheTly1EgUpFaQoQ3h1qSpAJ0n+dsb4oHwylwFgc9FhkmZNGGk0Ty1UXjfKKiOptDSmeI0op4yFLBO19vdYdidt8Xw0rCz4nUbs9qriI3h/wtsVQ7FYXDVAaakgiYAMkahgLW1W8XTr4r79+uOdM/PIXLfCzIwNUHiakeSSnZV1qjXdbi9rqb27iwIxpwkjWseCasaeq5XSmHkllhc0WGmyOyx+ClvKo3qpFUJ/tjJI/le23p0PxJ9MdCYthaTfCgFwcG2TFyhob/AJl7nfZPmYV0dPG8srBEQXZj2H+p7Ad8cFe2c4AWVU3FPHVdLUmlp1NOdQQL4eaxa2m7HZb3Fgvn1OKrny4mQuyNFLHDuRZhJUItVVVcKsiSh+ZIQ1yt4yWYaJN7aSDuDsRiaURsmLvicRxXTJ/aRNSTtDVOtTEraTMgIYW77gagO4Iv1sT3FLMWWOyv17VbVLULKivGwZGAKsOhB6EYldAGxYWlPQRRszpGiu/vMqqC3xIG++Luke4AE2AqtjY0kgUSuHEEjpTTNF74jbSSQLG3W5IAt1ufLEwhpkAdtaiYkRkt3pKFCJTcOyyRu42ZT40JLKSrXA1WLW30i/TUAux2UbCiPQ+/emuNuY7mwfp7966SeE6dVqLLG9xFHK7t4AGeMA6Re76m1EggKpUWAIxXEOJZZPEjnsft5lTh2gPoA7A8tx9/IUj3ElRZFiBTXLfSri+oINRABFib22JG17EG2M8Ddc3AfdaZnaZeJSlLBzI4lQqyamIj5cXQ8vSVjlQLZSwWws51nqeu4OoknfnZ7eIPHy0WJzcwaBtyodnAj99Ue4ZpJDUSzvpClAoQKoIa41+ZtdQQLn3rdQcZp3NyBg98loga7rC87e7TTjItaCwM/isLjXJ/xtjQ4N9B9EgE/X6r5pxzF9KU7JMplrJlhgXU7fRR3Zj2A8/9cSBZoJM87IWF7zovoTIsmjy+niiQ+6fEx++Tu5P0uB+6BjXG2hlC8Ri8Q6eQyO9hGziCkqj+NoK81f21VkWVJ+TToVB0xFHHMbTcDU7nr079Bjn/AK2Fth7iDqdRl8BYFnsC0dS46geWqCjP3pFAgmnRFIjRlPi5Eb3mlKsdBeSY2UlRYXBJ2wxrsz6Dj3aVZBIboL0Gv3Kgiht7HFNo49RiFlSoRgyo51B0R26KzC1z52BA3x5vFdHzSDMyTNoSA4myBuQOXeQt0crGmi2u4InTZpDK5SOWNnBKlAw1XHUW67Y47sHiGgFzDRqjWmu2vatYkYdirDVOXFZeqpt8QP54+iYeIRsbGNgAFwJHFxLkk+x4g00zHdzN4j3PgW35lvzx1uk/9xo4UuZ0Z/tuPan7HNXSWCbbnbzOBCA0fEwqSxpYZJ41JBlBRUJHUIXYF/iBb1xQPzbLW/CGOutcGk8NSfGhp9exSsnz6KqZ0XUksRtJFILOvxAJBB7MpIPniWuB0S5sO+IBx1B2I2PvkUUxZIXOeFZFZHUMrAhlIuCD1BGJBINhQQCKKrvN/ZaklQrQOIYNPiW7MwbexXVta9trjocdKPpEhlOFlc9+ABfbdAu2V8KZjSTR8ut1wB11hi19N9wFbUu422OKvxEEjTbKKuyCZjhTrCsDHOW5L+c8MieQyrIyObdrjYW23BGN0GNMbchbYXFxvQ4xEpla8td+PKlz4LzF5FkSQ6uWRZr32N9r9+nX1xbHxNYQ5ul8FToPFSStfHIby1r33+EP41zOJZ4Y5uW8cY5pjaeKO738BdXOpkAuRpB36jbHOJC6srhYB27wlGvziPMZXeOniieNlJmBDSNIoZl0vawTTCRcqfu7WvgWdzxIfhFdqYKaom5LNWmoYalaJjHBIhvqKtpKDQAqhidQIva4Nrymgmvj+g/CA8TVcuaQQxx0gMwXmakeyaWAN44ywu7WuQQxABte5IEiUulaAG6pj9lXOp4zS1HhJQTxIb6lRmKkMLeHxAMB18RvbEJ+EzNbld3p/wAStag55TPLCyxlQ91ZdXukoytZv3Tax9DhkTg14J2S5WlzaG6SKV0a55jujkeJyEtEQrOFILFToZbiyIVVQLNYnc4EcKI8deHr3nwWFpB1u/TTc+ncPFe4ezYQyzTNG4LO7T6rEoCupeWdRLJrBA8IB5i7+EXmaLM0NB5V29/bX0UQyZXOcRzvs7uy+zipdbWNWspmVqZb6Uil0NqusniaMgMpvpWxIBU26NcVawRA5Tm5keHFXc8y0XDLyB478Peizz2s7TFfApIL6QUJSJ9LWuYwSDZF5nS5N0GChYDePLjqR49+nqizRLvWtNAaPLu19E0cN0xjgUFVXrYK2oaQbJY2G2mxA6773NzjJO7M+/fatUDcrK99iKYSnITV5OzuWWZ0B30i1h5/U7/PD2zACi20l0RJsGlS3Dns3rKogyL9nj/FIPF/hTr9bDGBsZK9pieloItGnMezbz/Fq5OGuGoMvj0QLuba3O7ufU/oBsMPa0NFBeaxOLkxDszz3DgEC4gz9Za2npIW1FXZ5SOg0xvZfj1J8jYY6EMBbE6R3h5hcmWYGVsbfHyTtjCtqwwvsdxiCARRQDSE5nw1S1AYSwodQsdrXFwbbeoB+IxkOAgsFoyka/Dpr4aeiaJ37E336pWzD2WwM7PFI6EsZApN0EhFten8Q6+WEOwUrWhrH6VWo1I5ZhWnhauJmk2R5c+dKJwz7O2pKyGR9LRwoFQi19W5d27ksdh5A2woRYl0ga9uhdmcQbFD5WgaGrA4b6q5fGGkg61Q8dyrKx11kSImWzZTVSTQxtLSTG7pGLvGb3uF6kC56djY9AT0TIzExhrjThtexXOEbsPIXNFtPLgj8+c0dRGT9oACjUQsrRuLb7gMrg+hxmEUrHfL6WPwtRkie35vWikJ8zq5smrJnldgWEaqQpITUms3tqbZiu56A4t0mxkfwsHetP8AT7nSztdIdLNeA09U88AxquXUoW1jEpNvM7t/ETjFH8gWnHuJxL75pVzicx8RQFNrwftbeQWUm/yCn5DCZHhj8x2As+q6ELc3Rrgf+Wnp+6dMukaoBkYsFvZUUkdO5I3OMGCfJjQZpCQ26a0GvEkanzpc6YNhIYBZ4kr01U0EqKWLRybC+5U9OvcbjriZMQ/CYlkbjbH6C9we/iNRuhsYljLgKI9V1q84iicRliZCL8tFZ3t5lUBIHqbDHbbE5wzDbnssLpGtNHfzXCk4kpZW0rOgcGxR7o9x1Gl7Nf5Ys6CRosjTnuPMKGzRuNA/lKvHUrS19FTQuyO51O6Mytov5g/hVz9MZnakBZsSSZWsaa5p90C2ne1rdST9TuT64uNFtrSkPyPKFpVZVYtqNyTb5DGjEYgzOBIWLA4FmEYWtN2bSh7QIKmSR46YSM7xrpVHcbbhr2jCAWB2eXfsL4zK84cTTffp90t5TkLU45FiZGa0liL6ipi0rvbYSyKD09+QmyqrCSyLKK4+x7804ZvT1VLCGZlkLAxtoMikKwdlRRq07vpiEgAazLtcXxK0OzNb799lpDzzMnp56YQlgQ5ZXUAkgO8a6VPhsQXcL00yqvRRiCskjy1zQFYXDVS9VWc51GqKB4XcEKSWkjZQ0RPMhcaXurXG+xIwLbGS52bsr3yTliU9ewISdnOQ/ZSZqeIyLvqTUp0Kff0IUu/gL2QtpBOyntuim6z4Xmu3n3m9NeNeKwyw9X8TBY5cu4Vrpel+CX48wtqYyNMh2vzYlESAqoZY1dl2fQxZ9tum5xpMfCqPcdTyJocL2WYSbm7HeNBzAs8a3UlZEJUFlsyWMbhP2TPexk5sjOmpWKhUay379MVo0fqL1A5UKNdqvbSRfka0J52bF8gVOyXJZKwPHWRnkqRpBZroy6FCobBbWV7lBbxWufu0kmbEQ6M6/XfU/v8AzaOF0wLZRp9NtB+38PiKAAALAbAY5q6S4rVoW06hq/Cdj9DvhQnjLsmbXlx8lcxuAzVpzXfDVRUePaNXj/aIf/LT+WPQf6fBy9VwB0jN2eSgZjxrXTgq9QwU9QgVPzUA/ni7MHCw2G+eqq/GTPFX5Jz9lnDLR3qZVsWFkB6hdjc+RYgfIfvDGHH4gH4G+/fvZbcDhy343KycctdRewIXsCEPz3OoaGFp6hwka9z1J7BR1JPkMQhbZRVPNEskicsuNQQ9VU+6GPTVbc22BNt7XMoU3AhewIWksKv7yq3xAP64kEjZQQDuuclJG0bRlF5bAhksLEHrsPPEH4t1ZhLCC3SkDynI56FDFTSo8NyY0mVtUdzcgMp8a33sQD64W1pboCtc2IZO7PIKdxI4+HA+6WMq4VETzzyyc2pnBVpNOkKLWCotzZQABuSTYYXLhxJG5pOrgRfeFMmMLg1jRTW7D7lTcgfShibZ0J2PcHuPMY53Q7uriOHfo5pOnZzHMKuLGZ2cbFccwXn1EaruI93I6DcG3x2/PCcY39XjY2R6hmrjwGo079PeqvEeqhc53HZAeCSUzDMEm2mdwy36smp7afMWKfl5Y9diqMMZbt91wsNYlkDt/stI4RLnshjUMiwgTbArqt4Qe2q+j12PkcSTlwgve9EAXijXLVRMjqUlzWurJGtFSoUBPRbeG4+SSf5scu9SSrYZpmxJy68B9ExZTmtVXRCeBIYomvy1mDs7gbXbQwEYJH73nga4uFhdqWGGB/VvJJG9VQ89/RSuFeIlrkfwcuWFzHLHe+lh5HuDY7+hwMfmVMVhjA4a2CLBXDjTL5pIeZSMVqIr6CLXINgwGohRt3IO17bnF6WCUOq27pDyOkmLKA7yTu+rUxN9X7F7tfcAaUkIPuqFBs0ujEUsrAb7f4993emjjPNZOaYlBCRlXFhcsw0spttcK5jCrcan6kKpBlOmcbpKC5fT1tNTyxy/tEkINPZXbSqRoq6SRzLJCrkD37yWAOwhZ8jXtDgfD33K0eG8rNPFZ7aza++rSALKiuVDsi76ddyL2vtiVtjZlGq4ZsDJW0sRNkUSTEfiZNKoPWxfVb0GNEdNic7joPPf6Jclula3hqfLZaUmcok1S00wEeq0QY7BYlRZSP8AzWK+pGJdES1oa3Xj43XohsoDnFx04eFX6ovLVHwMhQxkFnZmIITSSCotvvbrba+EBu4O/DvTi7YjZDsr5NaHkNPy2DizbK5BRWVtSWZSVcXF7i9jh0meKm5r+m/7JMeSWzlr6+9VO/oWDW0nLGpmDNubFh0YrfSWHY2vhfXPqrTOpZd0iGFpi9gQkf2iVfLmpR2fWp+N49J+RP5nCcX0Y3G4WRw+dmrT52PH6qI8ecNiI2n5XWD6UffBNc+aQxnS8sasOoLAHpfv6Y0tieRYCq6VgNEpDm9lUZPhmcDyOlj9dI/THSHSbuIXOPRrOBRbI/Z7TU7B2BkYG4LkG3wFgo+YJ8iMIlx0jxWyfFgo2G903ogAsMYibWxZwIXsCFq7AAkmwG5OBC+X/aDxY+azs9yIFusKdgv4iPxN1PlsO2Kq6v8A4T4vpswhV4pED2GuIkB0PcEHci/RhscTaikdNQv4l+owWopa/a4/xp/mH88CKWDWx/2if5l/ngtFLU5hF/ax/wCdf54LRS0OaQf20X+8T+eCwiitf6Yp/wD8iH/eJ/PBYRRUmWJXHiVWHqAcUkhjkFPaD3i1LXObsaQnPM8jouWgjLyStpjijABY7edgo3G//PGjD4UEEMAa0eACTNiMpGbUnZAeOaKrqqXanRXQhwUkDvpANwPApB72Um9rb414V8UcnzaHsofVZsU2R8dhuo7bPvuUzhnOojlplp4tJjQhokUk8wDyUXbUSDqPY798IxbHskObVXhlaYczBtw7UmZdRN/QVbpN5mfXIt/Gqo6X1DqPCrNv1BxgcPgK2/0/lbO0u4k+dUE3cE0VPV0NO/jbTGI2XnTaQyeE+APpHS/ToRiYwC0LoY58kU726b3sL17atM2XZVBTAiCKOPVbVoUC9r2vbra56+eGAAbLDJNJJ87ie9TMSlqNHl8ayGVVAcgqSO4JBO3S5IFz1NhgVcou0Izfhn7RK0hmKXULZV6ARzKN79dU2u9vuKPXAlvizG796/la5Zk8GXMBDA7c17GQAEgszEarAAKtyNXUAgYENY2PYbpjxCcuNVRpKAJEVrG4uOh6bHqNttsWa9zdiquaHbhRTkFOXDmFCwQItxcKovsq+6vU9BhnXyVV9qp1Ed3XYgs3DM6pIqSJKZKb7OXkJUoAHA0hVIIIbcEg3F7npjQMQwkEiqN6cVnOHeAQDditdK37FrQvVRyxry5kCgMwIRhKxVtd3W6qQ+m1yoCrsDsAPEZaTY9dPDu79UMMgcBR9NfEba92i60XFbNHE7qniUh7NYCXUbJdjYWVXZr7gAbbi8OwoBIB/jn9KUtxVtBI3+vL62isHEELJqJZSFQsmli4LqWC6VBJbSCSouQN+mEmB4Nd+vDTj3JwnYRfdpx1+6I0tQsqK6G6uAynzB3HXCnNLSQdwmNcHAOGxVe+166mlcD3TIb9usdr/THW6Loh47vuuT0rYLCOF/ZAIuDa2uH2ltN5rv42sTc7bW2FunpbGk4yCE9WOGiyjBYib+5z1VyY4C9CvYEIHxBxbSUO08oD/wBmvif6Dp8TYYW6Rrd1qw+Cmn+RunPggtJxzUVPipctnkjPR3dI7/C4Ib5HFRK47NWp+Ajj0klAPIAlMPDmeLWxGRVZCjtG6Pa6uttQ22PUb4Yx2YWseIw5hdlJuxYI4gohUwiRGRujKVPwIscWWdfL3FPBVVl0jJJE7xg+CZFJRl7Eke4bdVNt72uN8VpWtAoaGSbZInk9FRm/QHBRRYRii4AzCbdKGW376LH/AOoVxNIsI/R+xjMHtqWni/vyXI/yIw/PBSi0eovYR/bVagdxHD/qzf6YKRaP0PsSy5P6wzy/3mVR/AoP54lCYKD2b5XD7tFEf/EvJ/xk4FCYqPL4oRaKKOMeSIq/oMClScCEt8WZDJO8FRTsonp2uqv7ri4JBPbp+Z6dRqw8zWBzH7H0WWeFzi17NwpcGdSW8dHULJ+EctlJ9H16bepthZhbejxXj9KTBK6tWm/fFcuD8lakjlMmkSTStKyqbqmrooPew74tiZhIRWwFd6rh4jGDe5No8VBvcddj64zLQlqm4KigkZ6Waem17skTIUP+GRGA/wBO2FiMA2NFudj3yNDZWh1cTd+YITJGmkAXJt3PU/HDFhJsrEkgXzJ7Adf+XxO2BCHVWbFOkV/8QBPpsCL/ADxfJoqZxdIriiuvYELm06gMb7L71t7d9wN+mDKdkWluX2h5cpt9ov8A3UkP5hbY2Do/EH/H1CznFRD/ACXMe0nL/wC1b/dyf+3E/wCm4jl6hR+sh5+hXeH2hZe3/eLfGOUfmVtiD0fiB/j6j8qRi4T/AJInS8S0cuyVMJJ7a1B+hN8Jdhpm7tPkmNmjds4eanVNLHMoDAML6gfI9iCNwfUYW1zmnRWc0O3XGlymKKRpEWzMoX0AF+g7Ek7nvtizpXOblJVWxNa7MFOwtMWGUHY7jAheBGBC1YgC52A74lCqbi/2hy1Mv2TLLnUdPNX3nPlH+Ff3/nsBc5nylxpq9BhOjGRs67E99cB3/hF+FfZ/BRKamvZJJR42LkcuM9bkt7zX+8e/TzNmRBurlnxXSUk56qAUNtNz75IjX8W01XFLHElXJEVKvPTxtZPMhjY3HXYH4HEmQOGlpDMHLE4OcWg8A47+H8Jg4eyuGlgSKnvy7agSbltW5YnuTfDGtDRQWTETPlkLn7oicWSFjAhevgQsYELGBC9gUr2BC9gQvYEL2BQs4ELGBCziELxwKVhGB6EH4YELSpm0KWPYdPM9h9cSBagmlypT4dTEXO7H/roBiToobqua0+twxHhXcep8/gO3md+25elIDdbU7FVZUv7RuLql6mWnR2iijbTpUkF7dSxG5B7Dpa2O/gcJGIw8iyVysViH5i0aALfhXMaeHL5Fap0MBJKEBKypMNkMRHvq6bMD8OhOIxEcjpwQ2xoOYI43yooge1sR+Lme2+FIlPRx0+UzQlEaRIY5ZGIBIknewAPmqrbb0wpr3PxLXXoSQO4flMLWsgLTvV+JXZ/Z7TsYFJaMLGwndWvqlCxkWDXA6yE2/DgHSEgDjvroOzX9kHBsNDbn3pSThQtSiq50aq/MaNHJBZUJB8Xu6yASE77+Rtu/VgS9XlOlWR2/btWT9MSzPfOvBDJsnnVVZom0vHzQQL+D8RtfSNxubYeJmEkA7GvHkkmNwFkdq5UOYywG8Mrxn9xiPrY7/PEviY/5hfehsjm/KaTfk3tNqobCYLOne4Cv8iot9R88YJejInfJofMLXHjnj5tfqrO4b4lgr0LQt4l95G2ZfiO49RcY48+GkgNO8+C6UUzJBbUWlkCqWbYKCSfQdcZwL0TV8y5nU8+aSVhvI7Of8RJ/1x3WjKAOS0CxorN9s/EjRIlHGbGUapSOui9gv+Ig39Bbvjzczv8AFdTobCh7jM7ht3/sifs34Xjy+m+0zACZ01ux/wBmltWkeW27eu3bF42BospHSWMdiJerZ8oNDtPvZAcpL8RVjvMStFTkFYQbaib6dVu5AJJ7DYdb4U3+66zsFrlDejoQGf7juPL3w80WqqWWk+1QUMsP2dtTyiTUq02oDUBItwLi5CWutwenWxBbYbt9Fma9kuR8wObQCtc3LT73rt3CMrzXMc7JihZaWlQ6XliDgkC1lBJDE23sNOx37A1BfJ2BaZYcLghmf8TzsD9fd9in00MeTVLyyNNHTrGUvJKHapclSCiDppF7k2tcdN8SKjNnb6pDi7GRhjQC670FZRruUVPE1c8TVK08FNTqNWqqdw7L2IVB4b9r39L4vndV1Q7Uj9LA1wjLi53/AGgV67qZwrxgK6OSYwtBBGN5ZGXSSB4gPQeeJZJmF1QSsVgjA4MzZnHgPREzxFTCn+0mZRAejm4B9ACLk7dAMWztq0n9NL1nV5fi5JPf2hzVkhiyulMpHWWXZR6kAiw8rsD6YV1znGmBdEdGMhbnxL67Bv78Fpm02Y0q8ypzSmhc7rBylKt6Dw8wjtcA4h2dupciJuFlOWOFxHO/YW2U+079lqqaSoDIbSPFHeMep1EFTbfScSJ9NQiXon46jeNdgTr+6cMh4ipq5S1PKHt7y9GX4qdx8emGte12y50+GlgNSCvoiuLpC9gUL2BC9gUofXVra+VDYva7Md1QHpcfeY9l+Z7XAFBNLSLKIydUl5W/FJ4voPdX4KBibrZRV7rrLlcTfcAPZl8LD4MtiPkcFoy8ly8a+CYc2M9GsNQ8tYHvejKL9Nu+CuSL5rqjwp7qNft4HP5kbYNUaBdBmKd9S+rKwHzNrD64iipsKWpvuOmIUpW4w4HhzDx3MUwFuYBcG3QOO/x2P6Y24XGvg03HL8LNPhmy67FVbnHAVbTXPKMqD70Xi/h94fTHZix0MnGj2+6XMkwkrOF9yARzvFdQzJuNS3I3BuLjvY77415Wu13SMzm6I3HxjVBGRnDhllF2G4MttTC1vENwL3sCdsZ/0UVggVVeib+qkqj2+qnDiiAZe9KsDB3VAfEDHqXrIAd1du9trgfNf6WTrxIXaC+/u7kz9QzqSytfTvR/M8zp5Y2SnmQtUJT0kSC4aNA3j1ggBfeI622GMscUjXAvb8uZxPM8KWh0jCKad6AUjiOigqlaeILqkdaGMEA6WWYjWPXlC4PlikEkkRyO2Hxny281MrGP+Icfh9fwlnjXKKenVWhR0/ayRqxcMsgj8Lk3N1YSAi1gLEY24SaSQkPN6A7VV7eFLNiImMHwjjXfX7op7KciqPtK1JVkhVWFyLczULAAHqL2a/TYYR0lPH1fV7n6JuCifmz8Pqnv2jV/Iy+cg2Lryx/jOk/wkn5Y5GGbmkC67RqqToeH55kEkaEqb2PwJB/MHHTdK1poppICY/bTljpVpUEExSIq37BlvdT5XG489/LHm5hTrXoOhZWuhMfEfdW4DDXU3hOqGeMi6n7rCx+B7ehxp0cO9edOeCXXRzT9Er5L7NYaVmK1FUVb3kWTQreWrl2J+owtsIHErdN0rJKBbW3zq/rahe1fLJRRRQ0cJ5Ie8iRL0AF1uq9RquSfMAnFZ2nKA1N6KlZ15fM7WtCUQ4dzvl0iJSUM4Eab80LEgIF2JYksxJubqpvftizXfD8IScRBmmLpZBqeGp995CSOFM1izCvlrMyljVYV1RxOfCN9goPvaQL2G5Yg4Sxwc7M9dXFQvw+HEOHBObcj3x+ilZlmhzubVK7QZbC4AH35X7Kqi5eRuygHSD5neS7rDZ2So4RgmU0XKR4Ac+wfVPPEmaUuX0A5sK8sqFSlYKbm1wpHiXbqTvb1Nrue5rW7eC5eGhlxGI+F2vF334eCrbIslqeIJ+bUMY6aPwjSLKo28ES9Bta57bXvsMIa0yGyu3PPD0ezJGLcfdlWtUpFldFK0EQCwxswQfeIH3j1Nz1J3xoNMbovPtL8VOA86uNWkbI85po0WaG9dmlQL9CSjHtvtFGhNtrXA7Dolrm1Y1cV1J4JXOLH/BE31/JPvVPnC+UGlg0SNrldmkmf8Uj7sfgNlHoBh7G5QuViZhLJbRQGgHIDZJvGfBDxSrW5cywSKbyDUEQDu9z4QB95TsR26gpkio5m6LpYPHtczqMQMw4cT3fg+xNg41nqQI6KKOZ1AWWpcslMr7e7fxML9BsfIHEiUu0b58Ep2Ajj+KYkA7NGrq+gRLLswq46hxVywchIwXk5ZiUOdwqM7eMBdy3QXA63tcFwPxHRIkjhdGDEDmJ0F3p2gDTsCOZRm0VWrPA2tFYprAOkkAX0k+8BfqNsXa4O2WaWF8RAeKO6711UIY3kboilj62F7fE9MWSkPyeAol33kc6pD5sevyHuj0AGLlL3RNcUVlvgUr2BC1IGBQuTgYsoKgvLyLuP6sbuvYDuw8iOp8xfvbARaAaRgYorrOBCj1mXxTC0sSSD99Vb9Ri7ZHM+U0quY124tA6rgLL5OtMo/uF1/JSBjS3H4hv+XnqkuwkLv8UPl9l9CeglX4P/ADBw0dKTjl5JZwMRXH//ACqj/HP/AJ0/9mLf6rNyHl+6r+gi5n34IhQez+khK6TMdDh1BlYAMOjWWwv2vhL8fK+7rXTbgmswkbdr57pgfLISVYxRkpfSSq+HUbsRtsSdyR1xlErwKs6p+RvJS8UVkNz/ACKGujEc6kqG1CzMpBsRfY77E9b4vHI6M21SCRst8lyiOkhSCO+hL21WJ3JJubDuTge8vdmKCbXSvoo50McyK6N1Vhcf/PripAIoqY5HRuzMNFK9NwJ9mJNDV1FMCb8vwyR3/uuPzNzhQir5TS3u6R60f3mB3bsfMIgMpru+YfSmi/1JxbK7mk9dB/8Aq/8AIrzZVXD3cwBP79NGR/CVxGV3NAmw/GPycf3S1xBxNmmWHVUQwTwHbmRh169A250/Qj1wtz5Gb6hbsPhMJidI3FruRo/ygEFbk2ZJyni+wysQQ4Chb77BraQvowUdO+KXG7Qiitbo8fhjnDs45ft+LT5wlwLTZf40vLLvaR7eG/4ANluO/U+dsOZGGrk4vpCXEaHQch91WPG9S+aZuKdSdKyCBP3bG0jfG+o/ADyxneS99eC7uCa3C4PrDuRm/CfeNM5OU00FLQR/tZLrEoUsVVfea33mJI69SSTe2HSOyANauRg4Bi5XSznQanh/AXqOKto6ikWorPtAqWZHiMai1kZiyEbkLYA7Dr032AHNIs3aHnDzRvMceXLqDfbWvep83E9FTSmGmjMsxPijpYgx62Ooiyix63O3fFusaDQ17kkYSeRueQ03m4/TiilLn8TwySyaoRCSJVlGlkNlbexIN1ZSLE3uO+LB4qykOwzw8Mbre1cfdJGQzcQSFnLQZbEel7GUr5n9T0Xtc7hGsps6BdUhnR7aHxSn09+vcptVRUeaFKOmhZqaC+qeJykaMRsEFisz+ZI2Bvfc4sQ1/wAIGgSmyT4W5pHfE7gRZI7eIHulwi9jtKGu08xX8PgB+tv9MH6ZquenJq0aPVWBluXx00SxQqEjQWVR/wBXJJ3JO5OHgACguRJI6Rxe82ShnF8loUXs80an1AYMR8wpGLtFlKcaC4LVs3oPT+eG5QkZiVKgXFSrBT43OKFMC3MmIpFrhNUgYsGqC5Bs2zzlIWt06DuSegA8ycXy0l5iTQXXK8ieUCStOtjuIb/s09CBs7eZNx+uFF3JODUyKoAsOmKqyW+KON6XLzpkYvL/AGSWLD+9vZfmb+hwt8obot+E6OmxOrRQ5n3qk0+2Xxf/AGfh/wDF3/8ATwrrzyXV/wDx41/ua937pu4X48pa8hFYxynpHJYE/wB0g2b4dfTDGStdouZi+jJ8MMxFjmPvyTThq5y9gQvYEL2BCSParxk2V06ckr9olayBhcBVsXYi+4tZfiw8sCkIZkftO05Z9tr1QM0rRxRw3Bl06bkBm2sdV97C3rbEIUul9rlC6htFSL9uQxt81up+RwITVWUyRLqUshuAApY6iTsNJNiSe+x9QL4uCqr1NUTSXK8saTp0tqubAHcjZbgg2sbXwHRCk0tXqOhl0uO38j3H/XmAEIUrEIXKrpklRo5FDIwIZT0IOIIvQqzXOYQ5pohC34ToSuk0lPb0iQH6gXv64rkbyWgY3EA3nPmVOyrLkpolij1aEuFDMWKi9wATvYdBfoLDEtAAoJMsrpXl7tyqt4nyWTLM0XMEiaWnaQyPoFyhYEPf6lgTYb22xme0sfm4Lv4XENxWFOHJp1UL41t+E2//AF7RyG9KslTORYJHE+qxPRmZQFW/Xf1w3rmn5dVzv9NnbpIQ1vMkUkLiOqrKivWAsEqpQIyqHw06PuUBHVividx1HhG1xhDsxdXH6e+K62HZBHhzJVsGuv8AkRx7r0A8Sm2o4bTK2p3oSv2hVMZiYXapDEFrkbrYgHX7q7XsBh2QMrLv9Vz24p2KD2zfLvfBv57tzw1SXmc1Xm9Q9JAEIEjSSsjHlswsoYsVHhVAiKLb2vvfZJLpDQXTibBg4xM+9gACNa32vcmyfJTc0o+QYqOeZ66osqpRQnlwJtcczTa9ve6Kbbkgb4HCvhOp5cEqJ/WB0zGiNvF51ce6/Lj2I1nNZU5VTLJNVxxyH+qo4IY+Xt1U3Gor5tcWvsSbYY4lgsnwCywxxYqUtYwkcXOJv8XyCceEKqrng5tYkcbObpGoYMq9tepjufLa3ffYNjLiLcudi2QsflhJIG57exG8MWVL3GnuQf8A9C/msg/U4vH8ypJ8q40ow0pARWBcLKaFLUYorrLLgQoFXHi7UtwQSGm5tZAp3VNcpHqoAX6M4PyxaQ6KIxqnLCE9AeN88NFStIgvK5EcQ83bp8bC5t3tikjso03WzA4cTS075Rqe4Klc24Rq1qnh2nl0c12Rr7Em5Ytbe+MhY4Ordesg6Rw5hD/lbdAH9rS1iq6SkZfTSSOBF743HiCkW8iSN8LllbG3M/ZUkc0N+LZXFl3EtTJEquXRkAViyBSxAHi7g39McLGdK4nNTHiv+373rfkvNuwEDXEgXfbt2fypUOdzqb6yfQ2OMsfS+LYbz336qjsHC4fKmTJs6WfwkaX8ux+H8sel6O6UZivgdo7lz7vwuXicIYdRqEWx1ljVGcf5LWVVXWVdTTyLBTwstOuzaz7kdghP32MreQABwISNWZNPoo4XJM039RAduXE7EhnH3TI5ZvRVJPYCFKnycd1FIfs9C6Cmi8EZZAS9vee/776n/wAWJtFL6KzGUI6O+yJdifI6SB8TvYAbksMW4Kq3yiNghZxpaRi5U9VBsFB9QoW/rfAULSuP7eAD3rsx/uBGB+Wp0HzwDZCJYqhV/wAd5NJRwvVZfLLCyHVLGrsUKk+JgjEqCCbmwta+NETg45XBMa69Cpfs8zSrrIEmkqIpEuyyKYtMikdLMr6TcaT7g2OIla1poBDgBwTbT1schZUkRipIYKwJUg2IIB2IO1sJIIVKXfEIWALdMCEoZ17PKepqjVc2eKQkE8tgNwAAQSpKmwHTCnQgm10oek5YouqoEdoUzNcm+zUdR9jRmqHjI1li0rHpu7EsSLkgXtfoMS5tNOXdKin6yZnWn4QdtgPAJF4Npsxy6jqDHRKrkFzLKx1EKuyrGo1MR4iL2FycJYHtaaC62NfhcTMwOk02obd97IPwFxVTUKVVROGkq3Pg296+58X3btuxPYC1+mKRva2zxWnH4OWdzI2aMG/Z4d2yJcHg19T9sntVVLH9nCDaOEAmzyncRqN9K7k9bEm4tH8Tsx1P0SMZWHi6hnwt4ni7sHPtO3DsVyY2LzS9gQgfGkRakdh1jKyD/AwJ/hviWmiquFhQ6BgwBHQ7jD3LO1GYFwopoUtRiquFtbEKVwnS+LBVIQdYuVUxP2OqMny12t/Eqj54s7VqozRyYsKTkje1KuFMKOZ01pHMW0+biNuXf4Nv8jhUrg2iut0XCZusjaaJA8rFpVyriannHKaYwM9PFC8rjd30aXbV0UKocLqI8UxY9Nq9Y02LrgtkuBmip+XNRJocNdO+zqdNgAutbklLJFzfs2tkp2kLRMiRHxairPCpjEix7jazarG+IMbSLA+yiLGTsfkz6F1a2SPA0aJ34ivPr/8ARiaVjgRbrpSUTRu5MrKH2dPdVQwUsFCjbqSbZJ8J1r/gcRWlg8d9tR3nTkrN6Ud80vHUUQKF1sdzxq77l2yDI5I9WpREuhW3n1oAelh76E36W37Xtji4zo6ZwDnOFcSQG1daGvwmS42J1ZTZ14UfwVMlUKbBg3qL2/MAj4HHFmh6p+Wwe0GwpY7MLqu9ehlKMGU2INxisUjo3h7dwh7Q4Fp2KsSnl1qrDowB+ovj6LFIJGNeOIB815l7cri08F0wxVQ7MMjpqhtcsMbPpZQ5UawGUqwDjxC6kjY4EIXQ8BZfCgRKZCovbVdjuSerEk9e5wIXfL6SlqE5lPIX3sJBIzlSLXHjJt2upxIdeoVpInxnK8UVL01Q2vCf3zrH8O9/82J0VF2oaLlkuzF5Gtqci2w6BQPdUXO31JO+IKFMxClaTwq6sjC6sCpB7gixH0wA0hU1wfnJyesq6RlkmUtpjSMamZ1NlsNveQ7ntpGNsjesaHJpFi0y1fBk2ZzLUVSx0duiwWM5/wDEl6X9ADbChKGChr9FXMBoFOizenyqc001RVuWCaOaeaPESBbQDICSCLMN7bYjK54sAIokWmeszDRGsiRSSqbXCBdQUgnUQ7KbdNhvv0woCzSoh+TcY0dXpEM66mNlVgVYm17AMBqNt9r4s6NzdwpLSFPGdU/NMPOjEq9YywDfIHcj1GK5XVdIoqfiqhCs84ep61AlREHCm43KkE9bFSDvirmB26fBiZYDcZpd8oymGkjEdPGsaDsO58yTux9TiWtDRQVZppJnZnmypuLJS9gQtZog6lWFwwII8wdjiEJKyEGIvA/vQsV+I6qfmtsaAbCzkU5NdMMLKY1SgMUV1k4ELhM2LBVKFVzggg9MMaEpxU3Ia1potRG1yFY/fA+98zf42v3wpwAOic0kjVQ+Nsg/pCkeEWD+9GT0Dr0+AIupPkThUjczaW7A4r9NMH8Nj3e9V851VM8TtHIpV1NmU9QcYl7pj2vaHNNgrmshFwCRfrY9bdPpgQWNdqQnrLuIZnivI0r6zcvJEJU1ABSQVs6EqAPz674wTYh4kyuyurWryuHjsuPLgIg74dOwGu3W7uk2UVTfmmYDVMwdmiFrFbhRZjuNJA6i1u+OdJ0jFiGPjlsAmwRRrs4aclhdC5jmmLZoqj75opSVEOkKT4fASrauoBduvguWXTZezd8dCGXBCEszAtGtE66a7EDUngNCFjeycvzVROmm2unDs5reFVCrNywAI+ZqF9OptkSxve17nvcfLFOqhgacR1dENBB1q3CqA1sDnanO+Q9Xm3JHbQ42mnL4ykUanqFUH6DHcwrDHAxh3AA9FzpnB0jiOZUjD0tKOTcYPPUzwGnJ5BfVJGwIspIGzAG5ItYX39MTSxx4rM8ty7cltH7RsvIBMxHoY5Lj6KRiFP66D/l6FV9lPEX9G/0i1I5ng1RmOSW5DSMRqudix069++gHvjIH5A4jZevlw36nqhKMrtbA5e681ceXu7RRtKAJCilwL2DEC4F97A42LzsgaHEN24KRiFRZwKUOzWSqWxpkhkFjqWR3Q37WKow+oxZuX/JSK4qsuG8pqaHMXrK+nk0kSMHiUygO7De0d2A0lxe2NTnNczK0/ZXJBFBPHEvFL08Ounpp5y6Bo3WMmMaumu3jFhuRp9PghkdmiaVQBxSXxJlMtLRLVNNHPephqZJeW6yFug3LEaACAq6VsMOY4OdlqtCFYGzScuOeI4qekqQsqc7l2VAw1gyeFTpvf72r4DCY2EuGmiq1qB8CQ11HRQhKaGaJ15g0zFJfH4vEHXQSAQPeHQYvLkc466qTRK5V04zTNaaCenZEp4pJZYphGQS1lF9LMrLfSevniQMjCQd+SNhoieX8XmYtFllEZoofBr1pFELdAlwbi3YAbWPQg4qYq1eatBHMolHxVy3SOsp5KUuQqOxR4mY9BzEPhJ7agt8V6uxbTajLeyN11dFAuuaRI1/E7BR9ThYBOgUAWhtJxbQytpjq4Gby5i3Pwud8XMTxqQpylGhhaqvA4EIPnGTGRxNEQsoGk39118jboR2P/Qu11Kjm2u9Eko95APmDiS4KA0hTiSO30xTRXXE1SnocWyqpch9dWhQSSAB3OLhqW5yGUVK1cbm60/c7gy+i9wnm3foPPA59aBSxnEpsRQAAAABsAOgwlOWcCEA4m4Ppcw3mSzgWEiGzj59GHoQcUfG1262YXHzYb5DpyOyTm9jceraqfT5ctb/XVb8sK/T9q6g6ffXyC+9Gqb2fQ0sf/Zi7Sdy7e96WFlHobfE45/SXRxni/t/MPXs7Fn/1aSR/92q7Bt90JkQoSrAgjqD1x4+SN0bsrhRXRa4OFhYviilMHDuSFmEjjSvW3QsR0v6d8eh6K6OleQ+WwwagcyNtOS5uMxLGjKzfnyTbj1S46i5nXpTxPLIQFRSdza9h0HqelsA1VJHhjS48FUGRQVEVBU1yVHL1sVZCitzN7X1HdTqdunli+5XGiD2wulDqv192jXCXA8M9JFLLYO4J+RY6f4bYi02DCNdGHO3T5meR09SixzRKyKwdVF1AYdD4SPM4qWg7ruRYiSJxc06nREsSkrx9MQhVRn3E+aZO0a1MlPULJq0nSQ1lte+kLbqPPGZz3sOuq9Dh8Hg8YCYwW177U2cP8YSTNItXSSUnLQuzyH9nYED3iB5+vQ74Y2Qn5hS5+IwLWAGJ4fZqhv5Kdl/GlBObR1Ud72sxKE/DWBf5YsJWHYpUmAxMYtzD9fojqtfcbjF1kQbiPhiCvXTPzOlvBI6i177qDobfe5BxdkhZspBI2WI+GYWiEVSBVadleZIy4HYXVRuB3FjiTIbtuiLXWhyJKaJ46ZpIg3Txs+g/uCUsqj0tb0xBeXGyi0Dy7hWoiq55pJkmFSnLd9JjdFCkDQBqVui393pf0NzI0tAAqlObRDeEKk5LG1LXKUQOWjqVVjE4NveIB5bbfet5drm8g605m+XFSfi1C19oPEtPWUjUlI6VU85RVSLx2sysSSNl6W3Pe/QHBFG5rsztAENBBsoVU5SajOoaauJeOOnQxqxOmQrGNXxvIHJ8wljti4dURLeam9NFZFTw/SyJy3poSn4eWlh8NtvljMHuBsFLSlw1KaDM5cvRy1MYedGrMSYTtdQTvptc2P7vqS1/xx5+KudRaBey9Jq2vqazmSLBrdioYhXZySqkdDpSx8/d8zhk1NYG1qpdoKVuYxpa9gQvYEKDX5Wsu92RvxLbf4ggg/Hr64sHEKpaCh0PCkWoNKzzW6K5Gn6Ab/O4xJeSgMAR8bYorLOBC1VwehBwKaK2wKEEpuKaeSqakBbmqSPdOk2FzYi9rdN7b4e7DPEYk4JAxDDJ1fFG8IT1xmp0k2dVa3mAbfywqSGOXR7Qe8Wrskcz5TS0hy+JDdY0B87C+Fx4OCM21gB7lZ08jhRcVJxpSl7AhcKyjjmUpKiyKfuuAR9DgVXMa4U4Wl7MuBKaWLkoZYU1F9MbnSWIAuVa47Cw2tv54m1mfg43NyiwO9F8pylYIY4mOsxqF1EWuF2Gw8hYYLKayINaAdaU7EpiziFKzgQqj4r/AO25/T0592IoCOxsDM31G3yxkf8AFKB75r0eE/sdHPk4m/8A6hHfbVmHLoVjH+2kAPwXxH+ILi+INNpZehI82Izch9dFNXgihjoVWanQtHDd5FFnJC3Y6hud74t1TA3UJR6RxDpyWOOp0HDySHwrxFPQ5PPIjbmoEUVxcISupyAdum4HS+EMeWx2uvi8LHiMa1rh/jZ7daHvkmQZjnVJT/aZWpqiIIJGB2dVIv8AdCC4B7X+eGXK0WaKw9V0fNL1TA5puuy/X7I6nH9OtFBVzK6LMxTSAG0sNV79Lr4TuN9xt1tfrQGhxWQ9GyGd0LCCW68r2/Ka4ZQ6hh0YAj4HfDVziCDRW2BC9iVC0jiVfdUC/WwAwIQviLh2KuVeZqR4zqjljOmSM+an6bHbpi7HluykGkOGXZmg0pW08g7PLTnX89EgUn5DFrjPD1U2OSHPwzHSRzyTVTNWVoMP2lkOxdTYIie6LLfr90eQGLdZmIAGg4KbJTFwpka0FLHAtiVF3YfeY7sfr09ABhcj87rVSbKL4ooQbN+H/tL6zU1UVlAVYZSiqbm7WAs5Nx7+obCwG9xTaXsyr6/KFaaZxXUabuxCR1Ma+e1o5QP8JxCLThleYR1UMc0Lao5FDKbEXB9DuMCFKwIXsCFXHtkzd4khgRiol1M5BIuF0gDbsSxJ+AwiZ2wXe6Dga9zpHC6qvHiq/wCEFouYxrZZYthyzED13vcqCRba23c4S0MB1XbxpxOUdQ0Hnf7pmzTieoymoVIqlqqBkWQCcEmxLC2qwa/hNj03G2GFxaaBtc6LCQ4yEvezI4Ej4ezs297odwRxXDDUTVk6uWk1WVACbu+pzuQNrAfPHpHsOIgYI9B29mi8BYwuJf1mp7O3VWNHVivaOWKoZYXGygOrC1we1idQIvfHjsfhZji8jpMoHAXe3kV6TCzxmDO1l9pr+Um5nXyw5hIokY2GoNcgnQdO9ut7d8YGucA52YktcW3zra1ix7QyQOaKzAHRWbnebrTQ8y1y2yDzJF9/Id8d2ecRMzeSo9+UWuPDmcNVqzGMKFNrhr3PwtcYphcQ6YEkUojfm4IxjWmKBmucRU2nmsQXJCgAkkjr6Dr3thsUD5by8EmWdkVZjvsof9PO39XSTMPPVAP1kvhv6do+Z49fwlfqSdmH0/K5nP5h/wByl/3kH/vxP6dn/MeR/CP1Lv8AgfMflf/Z"/>
          <p:cNvSpPr>
            <a:spLocks noChangeAspect="1" noChangeArrowheads="1"/>
          </p:cNvSpPr>
          <p:nvPr/>
        </p:nvSpPr>
        <p:spPr bwMode="auto">
          <a:xfrm>
            <a:off x="168275" y="-182563"/>
            <a:ext cx="328613"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p>
        </p:txBody>
      </p:sp>
      <p:graphicFrame>
        <p:nvGraphicFramePr>
          <p:cNvPr id="16390" name="Rectangle 3">
            <a:extLst>
              <a:ext uri="{FF2B5EF4-FFF2-40B4-BE49-F238E27FC236}">
                <a16:creationId xmlns:a16="http://schemas.microsoft.com/office/drawing/2014/main" id="{7E9B209C-2813-6EDA-0C96-6C004BC03954}"/>
              </a:ext>
            </a:extLst>
          </p:cNvPr>
          <p:cNvGraphicFramePr>
            <a:graphicFrameLocks noGrp="1"/>
          </p:cNvGraphicFramePr>
          <p:nvPr>
            <p:ph idx="1"/>
            <p:extLst>
              <p:ext uri="{D42A27DB-BD31-4B8C-83A1-F6EECF244321}">
                <p14:modId xmlns:p14="http://schemas.microsoft.com/office/powerpoint/2010/main" val="3669715357"/>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637218020"/>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8442" name="Rectangle 18441">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444" name="Picture 18443">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8446" name="Rectangle 18445">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448" name="Picture 18447">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18450" name="Rectangle 18449">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434" name="Rectangle 2"/>
          <p:cNvSpPr>
            <a:spLocks noGrp="1" noChangeArrowheads="1"/>
          </p:cNvSpPr>
          <p:nvPr>
            <p:ph type="title"/>
          </p:nvPr>
        </p:nvSpPr>
        <p:spPr>
          <a:xfrm>
            <a:off x="510240" y="2063262"/>
            <a:ext cx="2804460" cy="2661052"/>
          </a:xfrm>
        </p:spPr>
        <p:txBody>
          <a:bodyPr>
            <a:normAutofit/>
          </a:bodyPr>
          <a:lstStyle/>
          <a:p>
            <a:pPr algn="r" eaLnBrk="1" hangingPunct="1"/>
            <a:r>
              <a:rPr lang="tr-TR" sz="3800">
                <a:ea typeface="ＭＳ Ｐゴシック" pitchFamily="34" charset="-128"/>
              </a:rPr>
              <a:t>Marka Değeri (Denkliği)</a:t>
            </a:r>
            <a:endParaRPr lang="en-US" sz="3800">
              <a:ea typeface="ＭＳ Ｐゴシック" pitchFamily="34" charset="-128"/>
            </a:endParaRPr>
          </a:p>
        </p:txBody>
      </p:sp>
      <p:graphicFrame>
        <p:nvGraphicFramePr>
          <p:cNvPr id="18438" name="Rectangle 3">
            <a:extLst>
              <a:ext uri="{FF2B5EF4-FFF2-40B4-BE49-F238E27FC236}">
                <a16:creationId xmlns:a16="http://schemas.microsoft.com/office/drawing/2014/main" id="{A71DC4A6-250C-9326-79B6-299202D38F73}"/>
              </a:ext>
            </a:extLst>
          </p:cNvPr>
          <p:cNvGraphicFramePr>
            <a:graphicFrameLocks noGrp="1"/>
          </p:cNvGraphicFramePr>
          <p:nvPr>
            <p:ph idx="1"/>
            <p:extLst>
              <p:ext uri="{D42A27DB-BD31-4B8C-83A1-F6EECF244321}">
                <p14:modId xmlns:p14="http://schemas.microsoft.com/office/powerpoint/2010/main" val="3912825321"/>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2434937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 name="Rectangle 12">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17" name="Rectangle 16">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2063262"/>
            <a:ext cx="2804460" cy="2661052"/>
          </a:xfrm>
        </p:spPr>
        <p:txBody>
          <a:bodyPr>
            <a:normAutofit/>
          </a:bodyPr>
          <a:lstStyle/>
          <a:p>
            <a:pPr algn="r"/>
            <a:r>
              <a:rPr lang="tr-TR" sz="3800"/>
              <a:t>Uluslararası Pazarlama Türleri</a:t>
            </a:r>
          </a:p>
        </p:txBody>
      </p:sp>
      <p:graphicFrame>
        <p:nvGraphicFramePr>
          <p:cNvPr id="7" name="İçerik Yer Tutucusu 2">
            <a:extLst>
              <a:ext uri="{FF2B5EF4-FFF2-40B4-BE49-F238E27FC236}">
                <a16:creationId xmlns:a16="http://schemas.microsoft.com/office/drawing/2014/main" id="{1A969D0E-4654-60AC-C940-EE7E3305375F}"/>
              </a:ext>
            </a:extLst>
          </p:cNvPr>
          <p:cNvGraphicFramePr>
            <a:graphicFrameLocks noGrp="1"/>
          </p:cNvGraphicFramePr>
          <p:nvPr>
            <p:ph idx="1"/>
            <p:extLst>
              <p:ext uri="{D42A27DB-BD31-4B8C-83A1-F6EECF244321}">
                <p14:modId xmlns:p14="http://schemas.microsoft.com/office/powerpoint/2010/main" val="234807933"/>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6177207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20489" name="Rectangle 20488">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491" name="Picture 20490">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0493" name="Rectangle 20492">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495" name="Picture 20494">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20497" name="Rectangle 20496">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482" name="Rectangle 2"/>
          <p:cNvSpPr>
            <a:spLocks noGrp="1" noChangeArrowheads="1"/>
          </p:cNvSpPr>
          <p:nvPr>
            <p:ph type="title"/>
          </p:nvPr>
        </p:nvSpPr>
        <p:spPr>
          <a:xfrm>
            <a:off x="510240" y="2063262"/>
            <a:ext cx="2804460" cy="2661052"/>
          </a:xfrm>
        </p:spPr>
        <p:txBody>
          <a:bodyPr>
            <a:normAutofit/>
          </a:bodyPr>
          <a:lstStyle/>
          <a:p>
            <a:pPr algn="r" eaLnBrk="1" hangingPunct="1"/>
            <a:r>
              <a:rPr lang="tr-TR" sz="3800">
                <a:ea typeface="ＭＳ Ｐゴシック" pitchFamily="34" charset="-128"/>
              </a:rPr>
              <a:t>Marka Değerinin Faydaları</a:t>
            </a:r>
            <a:endParaRPr lang="en-US" sz="3800">
              <a:ea typeface="ＭＳ Ｐゴシック" pitchFamily="34" charset="-128"/>
            </a:endParaRPr>
          </a:p>
        </p:txBody>
      </p:sp>
      <p:graphicFrame>
        <p:nvGraphicFramePr>
          <p:cNvPr id="20485" name="Rectangle 3">
            <a:extLst>
              <a:ext uri="{FF2B5EF4-FFF2-40B4-BE49-F238E27FC236}">
                <a16:creationId xmlns:a16="http://schemas.microsoft.com/office/drawing/2014/main" id="{DC08E4A8-ACEF-02BD-C0DC-8E23B813A63F}"/>
              </a:ext>
            </a:extLst>
          </p:cNvPr>
          <p:cNvGraphicFramePr>
            <a:graphicFrameLocks noGrp="1"/>
          </p:cNvGraphicFramePr>
          <p:nvPr>
            <p:ph idx="1"/>
            <p:extLst>
              <p:ext uri="{D42A27DB-BD31-4B8C-83A1-F6EECF244321}">
                <p14:modId xmlns:p14="http://schemas.microsoft.com/office/powerpoint/2010/main" val="91893495"/>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8890398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537" name="Picture 22536">
            <a:extLst>
              <a:ext uri="{FF2B5EF4-FFF2-40B4-BE49-F238E27FC236}">
                <a16:creationId xmlns:a16="http://schemas.microsoft.com/office/drawing/2014/main" id="{B3F9E774-F054-4892-8E69-C76B2C8545F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22539" name="Picture 22538">
            <a:extLst>
              <a:ext uri="{FF2B5EF4-FFF2-40B4-BE49-F238E27FC236}">
                <a16:creationId xmlns:a16="http://schemas.microsoft.com/office/drawing/2014/main" id="{BEF6A099-2A38-4C66-88FF-FDBCB564E5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2541" name="Rectangle 22540">
            <a:extLst>
              <a:ext uri="{FF2B5EF4-FFF2-40B4-BE49-F238E27FC236}">
                <a16:creationId xmlns:a16="http://schemas.microsoft.com/office/drawing/2014/main" id="{D0D98427-7B26-46E2-93FE-CB8CD38542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43" name="Rectangle 22542">
            <a:extLst>
              <a:ext uri="{FF2B5EF4-FFF2-40B4-BE49-F238E27FC236}">
                <a16:creationId xmlns:a16="http://schemas.microsoft.com/office/drawing/2014/main" id="{B15A4233-F980-4EF6-B2C0-D7C63E752A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19321"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530" name="Rectangle 2"/>
          <p:cNvSpPr>
            <a:spLocks noGrp="1" noChangeArrowheads="1"/>
          </p:cNvSpPr>
          <p:nvPr>
            <p:ph type="title"/>
          </p:nvPr>
        </p:nvSpPr>
        <p:spPr>
          <a:xfrm>
            <a:off x="510240" y="753228"/>
            <a:ext cx="3102093" cy="1080938"/>
          </a:xfrm>
        </p:spPr>
        <p:txBody>
          <a:bodyPr>
            <a:normAutofit/>
          </a:bodyPr>
          <a:lstStyle/>
          <a:p>
            <a:pPr eaLnBrk="1" hangingPunct="1"/>
            <a:r>
              <a:rPr lang="tr-TR" sz="2100">
                <a:solidFill>
                  <a:srgbClr val="FFFFFF"/>
                </a:solidFill>
                <a:ea typeface="ＭＳ Ｐゴシック" pitchFamily="34" charset="-128"/>
              </a:rPr>
              <a:t>Yerel Ürünler ve Markalar</a:t>
            </a:r>
            <a:endParaRPr lang="en-US" sz="2100">
              <a:solidFill>
                <a:srgbClr val="FFFFFF"/>
              </a:solidFill>
              <a:ea typeface="ＭＳ Ｐゴシック" pitchFamily="34" charset="-128"/>
            </a:endParaRPr>
          </a:p>
        </p:txBody>
      </p:sp>
      <p:pic>
        <p:nvPicPr>
          <p:cNvPr id="22545" name="Picture 22544">
            <a:extLst>
              <a:ext uri="{FF2B5EF4-FFF2-40B4-BE49-F238E27FC236}">
                <a16:creationId xmlns:a16="http://schemas.microsoft.com/office/drawing/2014/main" id="{3B7E3E62-AACE-4D18-93B3-B4C452E28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3717036" cy="199787"/>
          </a:xfrm>
          <a:prstGeom prst="rect">
            <a:avLst/>
          </a:prstGeom>
        </p:spPr>
      </p:pic>
      <p:sp>
        <p:nvSpPr>
          <p:cNvPr id="22531" name="Rectangle 3"/>
          <p:cNvSpPr>
            <a:spLocks noGrp="1" noChangeArrowheads="1"/>
          </p:cNvSpPr>
          <p:nvPr>
            <p:ph idx="1"/>
          </p:nvPr>
        </p:nvSpPr>
        <p:spPr>
          <a:xfrm>
            <a:off x="510240" y="2336873"/>
            <a:ext cx="2742217" cy="3599316"/>
          </a:xfrm>
        </p:spPr>
        <p:txBody>
          <a:bodyPr>
            <a:normAutofit/>
          </a:bodyPr>
          <a:lstStyle/>
          <a:p>
            <a:pPr eaLnBrk="1" hangingPunct="1"/>
            <a:r>
              <a:rPr lang="tr-TR" sz="1200">
                <a:solidFill>
                  <a:srgbClr val="FFFFFF"/>
                </a:solidFill>
                <a:ea typeface="ＭＳ Ｐゴシック" pitchFamily="34" charset="-128"/>
              </a:rPr>
              <a:t>Yerel pazarlarda başarı kazanmış markalar. </a:t>
            </a:r>
          </a:p>
          <a:p>
            <a:pPr eaLnBrk="1" hangingPunct="1"/>
            <a:r>
              <a:rPr lang="tr-TR" sz="1200">
                <a:solidFill>
                  <a:srgbClr val="FFFFFF"/>
                </a:solidFill>
                <a:ea typeface="ＭＳ Ｐゴシック" pitchFamily="34" charset="-128"/>
              </a:rPr>
              <a:t>Sağlam yerel ürün ve markalar, uluslararası firmalar için önemli rakiplerdir. </a:t>
            </a:r>
            <a:endParaRPr lang="en-US" sz="1200">
              <a:solidFill>
                <a:srgbClr val="FFFFFF"/>
              </a:solidFill>
              <a:ea typeface="ＭＳ Ｐゴシック" pitchFamily="34" charset="-128"/>
            </a:endParaRPr>
          </a:p>
        </p:txBody>
      </p:sp>
      <p:sp useBgFill="1">
        <p:nvSpPr>
          <p:cNvPr id="22547" name="Rectangle 22546">
            <a:extLst>
              <a:ext uri="{FF2B5EF4-FFF2-40B4-BE49-F238E27FC236}">
                <a16:creationId xmlns:a16="http://schemas.microsoft.com/office/drawing/2014/main" id="{421B5709-714B-4EA8-8C75-C105D9B4D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7067" y="642795"/>
            <a:ext cx="4704491" cy="5575126"/>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532" name="Picture 7" descr="http://1.bp.blogspot.com/-bTsmnhcZUhM/UL5Qx6hBH6I/AAAAAAAAAFU/ZXBVC6eOv5Y/s1600/coke.jpg"/>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194813" y="1821262"/>
            <a:ext cx="4221951" cy="32086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5838170"/>
      </p:ext>
    </p:extLst>
  </p:cSld>
  <p:clrMapOvr>
    <a:overrideClrMapping bg1="lt1" tx1="dk1" bg2="lt2" tx2="dk2" accent1="accent1" accent2="accent2" accent3="accent3" accent4="accent4" accent5="accent5" accent6="accent6" hlink="hlink" folHlink="folHlink"/>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07504" y="692696"/>
            <a:ext cx="7620000" cy="1143000"/>
          </a:xfrm>
        </p:spPr>
        <p:txBody>
          <a:bodyPr>
            <a:normAutofit/>
          </a:bodyPr>
          <a:lstStyle/>
          <a:p>
            <a:pPr eaLnBrk="1" hangingPunct="1"/>
            <a:r>
              <a:rPr lang="tr-TR" sz="4000" dirty="0">
                <a:ea typeface="ＭＳ Ｐゴシック" pitchFamily="34" charset="-128"/>
              </a:rPr>
              <a:t>Küresel Ürünler ve Markalar</a:t>
            </a:r>
            <a:endParaRPr lang="en-US" sz="4000" dirty="0">
              <a:ea typeface="ＭＳ Ｐゴシック" pitchFamily="34" charset="-128"/>
            </a:endParaRPr>
          </a:p>
        </p:txBody>
      </p:sp>
      <p:sp>
        <p:nvSpPr>
          <p:cNvPr id="24579" name="Rectangle 3"/>
          <p:cNvSpPr>
            <a:spLocks noGrp="1" noChangeArrowheads="1"/>
          </p:cNvSpPr>
          <p:nvPr>
            <p:ph idx="1"/>
          </p:nvPr>
        </p:nvSpPr>
        <p:spPr>
          <a:xfrm>
            <a:off x="412" y="1988840"/>
            <a:ext cx="4723988" cy="4648200"/>
          </a:xfrm>
        </p:spPr>
        <p:txBody>
          <a:bodyPr/>
          <a:lstStyle/>
          <a:p>
            <a:pPr algn="just" eaLnBrk="1" hangingPunct="1">
              <a:lnSpc>
                <a:spcPct val="90000"/>
              </a:lnSpc>
            </a:pPr>
            <a:r>
              <a:rPr lang="tr-TR" dirty="0">
                <a:ea typeface="ＭＳ Ｐゴシック" pitchFamily="34" charset="-128"/>
              </a:rPr>
              <a:t>Çok sayıda pazarlara hitap etmek.</a:t>
            </a:r>
            <a:endParaRPr lang="en-US" dirty="0">
              <a:ea typeface="ＭＳ Ｐゴシック" pitchFamily="34" charset="-128"/>
            </a:endParaRPr>
          </a:p>
          <a:p>
            <a:pPr lvl="1" eaLnBrk="1" hangingPunct="1">
              <a:lnSpc>
                <a:spcPct val="90000"/>
              </a:lnSpc>
            </a:pPr>
            <a:r>
              <a:rPr lang="en-US" dirty="0">
                <a:ea typeface="ＭＳ Ｐゴシック" pitchFamily="34" charset="-128"/>
              </a:rPr>
              <a:t>‘Euro-brands’</a:t>
            </a:r>
          </a:p>
          <a:p>
            <a:pPr lvl="1" algn="just" eaLnBrk="1" hangingPunct="1">
              <a:lnSpc>
                <a:spcPct val="90000"/>
              </a:lnSpc>
            </a:pPr>
            <a:r>
              <a:rPr lang="en-US" dirty="0">
                <a:ea typeface="ＭＳ Ｐゴシック" pitchFamily="34" charset="-128"/>
              </a:rPr>
              <a:t>Honda</a:t>
            </a:r>
            <a:r>
              <a:rPr lang="tr-TR" dirty="0">
                <a:ea typeface="ＭＳ Ｐゴシック" pitchFamily="34" charset="-128"/>
              </a:rPr>
              <a:t>’</a:t>
            </a:r>
            <a:r>
              <a:rPr lang="tr-TR" dirty="0" err="1">
                <a:ea typeface="ＭＳ Ｐゴシック" pitchFamily="34" charset="-128"/>
              </a:rPr>
              <a:t>nın</a:t>
            </a:r>
            <a:r>
              <a:rPr lang="tr-TR" dirty="0">
                <a:ea typeface="ＭＳ Ｐゴシック" pitchFamily="34" charset="-128"/>
              </a:rPr>
              <a:t> 5 kapalı </a:t>
            </a:r>
            <a:r>
              <a:rPr lang="en-US" dirty="0">
                <a:ea typeface="ＭＳ Ｐゴシック" pitchFamily="34" charset="-128"/>
              </a:rPr>
              <a:t>hatchback </a:t>
            </a:r>
            <a:r>
              <a:rPr lang="tr-TR" dirty="0">
                <a:ea typeface="ＭＳ Ｐゴシック" pitchFamily="34" charset="-128"/>
              </a:rPr>
              <a:t>arabası Japon pazarında </a:t>
            </a:r>
            <a:r>
              <a:rPr lang="en-US" dirty="0">
                <a:ea typeface="ＭＳ Ｐゴシック" pitchFamily="34" charset="-128"/>
              </a:rPr>
              <a:t> Fit</a:t>
            </a:r>
            <a:r>
              <a:rPr lang="tr-TR" dirty="0">
                <a:ea typeface="ＭＳ Ｐゴシック" pitchFamily="34" charset="-128"/>
              </a:rPr>
              <a:t>,</a:t>
            </a:r>
            <a:r>
              <a:rPr lang="en-US" dirty="0">
                <a:ea typeface="ＭＳ Ｐゴシック" pitchFamily="34" charset="-128"/>
              </a:rPr>
              <a:t> </a:t>
            </a:r>
            <a:r>
              <a:rPr lang="tr-TR" dirty="0">
                <a:ea typeface="ＭＳ Ｐゴシック" pitchFamily="34" charset="-128"/>
              </a:rPr>
              <a:t>Avrupa pazarında ise </a:t>
            </a:r>
            <a:r>
              <a:rPr lang="en-US" dirty="0">
                <a:ea typeface="ＭＳ Ｐゴシック" pitchFamily="34" charset="-128"/>
              </a:rPr>
              <a:t>Jazz </a:t>
            </a:r>
            <a:r>
              <a:rPr lang="tr-TR" dirty="0">
                <a:ea typeface="ＭＳ Ｐゴシック" pitchFamily="34" charset="-128"/>
              </a:rPr>
              <a:t>olarak bilinmektedir.</a:t>
            </a:r>
            <a:endParaRPr lang="en-US" dirty="0">
              <a:ea typeface="ＭＳ Ｐゴシック" pitchFamily="34" charset="-128"/>
            </a:endParaRPr>
          </a:p>
        </p:txBody>
      </p:sp>
      <p:sp>
        <p:nvSpPr>
          <p:cNvPr id="24580" name="Text Box 4"/>
          <p:cNvSpPr txBox="1">
            <a:spLocks noChangeArrowheads="1"/>
          </p:cNvSpPr>
          <p:nvPr/>
        </p:nvSpPr>
        <p:spPr bwMode="auto">
          <a:xfrm>
            <a:off x="4953000" y="5334000"/>
            <a:ext cx="3810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37931725" indent="-37474525">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algn="just">
              <a:spcBef>
                <a:spcPct val="50000"/>
              </a:spcBef>
            </a:pPr>
            <a:r>
              <a:rPr lang="en-US" sz="1800" dirty="0"/>
              <a:t>The Smart car</a:t>
            </a:r>
            <a:r>
              <a:rPr lang="tr-TR" sz="1800" dirty="0"/>
              <a:t>, </a:t>
            </a:r>
            <a:r>
              <a:rPr lang="en-US" sz="1800" dirty="0"/>
              <a:t>DaimlerChrysler </a:t>
            </a:r>
            <a:r>
              <a:rPr lang="tr-TR" sz="1800" dirty="0"/>
              <a:t>tarafından Avrupa pazarı için tasarlandı ve şimdilerde ABD’de satışı yapılmakta.</a:t>
            </a:r>
            <a:endParaRPr lang="en-US" sz="1800" dirty="0"/>
          </a:p>
        </p:txBody>
      </p:sp>
      <p:pic>
        <p:nvPicPr>
          <p:cNvPr id="24581" name="Picture 5" descr="Smart C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2133600"/>
            <a:ext cx="4191000" cy="29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2341129"/>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tr-TR">
                <a:ea typeface="ＭＳ Ｐゴシック" pitchFamily="34" charset="-128"/>
              </a:rPr>
              <a:t>Küresel Ürünler ve Markalar</a:t>
            </a:r>
            <a:endParaRPr lang="en-US">
              <a:ea typeface="ＭＳ Ｐゴシック" pitchFamily="34" charset="-128"/>
            </a:endParaRPr>
          </a:p>
        </p:txBody>
      </p:sp>
      <p:sp>
        <p:nvSpPr>
          <p:cNvPr id="26627" name="Rectangle 3"/>
          <p:cNvSpPr>
            <a:spLocks noGrp="1" noChangeArrowheads="1"/>
          </p:cNvSpPr>
          <p:nvPr>
            <p:ph idx="1"/>
          </p:nvPr>
        </p:nvSpPr>
        <p:spPr>
          <a:xfrm>
            <a:off x="40" y="1988840"/>
            <a:ext cx="9143960" cy="3200400"/>
          </a:xfrm>
        </p:spPr>
        <p:txBody>
          <a:bodyPr/>
          <a:lstStyle/>
          <a:p>
            <a:pPr algn="just" eaLnBrk="1" hangingPunct="1"/>
            <a:r>
              <a:rPr lang="tr-TR" dirty="0">
                <a:ea typeface="ＭＳ Ｐゴシック" pitchFamily="34" charset="-128"/>
              </a:rPr>
              <a:t>Küresel ürünler, küresel pazarların istek ve ihtiyaçlarını karşılayan ve tüm dünya pazarlarına hitap eden ürünlerdir. </a:t>
            </a:r>
          </a:p>
          <a:p>
            <a:pPr algn="just" eaLnBrk="1" hangingPunct="1"/>
            <a:r>
              <a:rPr lang="tr-TR" dirty="0">
                <a:ea typeface="ＭＳ Ｐゴシック" pitchFamily="34" charset="-128"/>
              </a:rPr>
              <a:t>Küresel markalar, dünya genelinde aynı isme sahip, benzer imaj ve konumlandırması olan markalardır. </a:t>
            </a:r>
            <a:endParaRPr lang="en-US" dirty="0">
              <a:ea typeface="ＭＳ Ｐゴシック" pitchFamily="34" charset="-128"/>
            </a:endParaRPr>
          </a:p>
        </p:txBody>
      </p:sp>
      <p:pic>
        <p:nvPicPr>
          <p:cNvPr id="26628" name="Picture 4" descr="C:\Documents and Settings\Jill Solomon\My Documents\My Pictures\K &amp; G 6e\motorcycle vecto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4302125"/>
            <a:ext cx="335280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Text Box 5"/>
          <p:cNvSpPr txBox="1">
            <a:spLocks noChangeArrowheads="1"/>
          </p:cNvSpPr>
          <p:nvPr/>
        </p:nvSpPr>
        <p:spPr bwMode="auto">
          <a:xfrm>
            <a:off x="4724400" y="5257800"/>
            <a:ext cx="3657600" cy="1016000"/>
          </a:xfrm>
          <a:prstGeom prst="rect">
            <a:avLst/>
          </a:prstGeom>
          <a:solidFill>
            <a:srgbClr val="F3D0C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37931725" indent="-37474525">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algn="just" eaLnBrk="1" hangingPunct="1">
              <a:spcBef>
                <a:spcPct val="50000"/>
              </a:spcBef>
            </a:pPr>
            <a:r>
              <a:rPr lang="en-US" sz="2000" dirty="0">
                <a:latin typeface="Arial Black" pitchFamily="34" charset="0"/>
              </a:rPr>
              <a:t>Harley Davidson</a:t>
            </a:r>
            <a:r>
              <a:rPr lang="tr-TR" sz="2000" dirty="0">
                <a:latin typeface="Arial Black" pitchFamily="34" charset="0"/>
              </a:rPr>
              <a:t>, </a:t>
            </a:r>
            <a:r>
              <a:rPr lang="en-US" sz="2000" dirty="0">
                <a:latin typeface="Arial Black" pitchFamily="34" charset="0"/>
              </a:rPr>
              <a:t>60</a:t>
            </a:r>
            <a:r>
              <a:rPr lang="tr-TR" sz="2000" dirty="0">
                <a:latin typeface="Arial Black" pitchFamily="34" charset="0"/>
              </a:rPr>
              <a:t>’</a:t>
            </a:r>
            <a:r>
              <a:rPr lang="tr-TR" sz="2000" dirty="0" err="1">
                <a:latin typeface="Arial Black" pitchFamily="34" charset="0"/>
              </a:rPr>
              <a:t>ın</a:t>
            </a:r>
            <a:r>
              <a:rPr lang="tr-TR" sz="2000" dirty="0">
                <a:latin typeface="Arial Black" pitchFamily="34" charset="0"/>
              </a:rPr>
              <a:t> üzerindeki ülkede satılmaktadır.</a:t>
            </a:r>
            <a:r>
              <a:rPr lang="en-US" sz="2000" dirty="0">
                <a:latin typeface="Arial Black" pitchFamily="34" charset="0"/>
              </a:rPr>
              <a:t> </a:t>
            </a:r>
          </a:p>
        </p:txBody>
      </p:sp>
    </p:spTree>
    <p:extLst>
      <p:ext uri="{BB962C8B-B14F-4D97-AF65-F5344CB8AC3E}">
        <p14:creationId xmlns:p14="http://schemas.microsoft.com/office/powerpoint/2010/main" val="4105703753"/>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28681" name="Rectangle 28680">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683" name="Picture 28682">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8685" name="Rectangle 28684">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687" name="Picture 28686">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28689" name="Rectangle 28688">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675" name="Rectangle 2"/>
          <p:cNvSpPr>
            <a:spLocks noGrp="1" noChangeArrowheads="1"/>
          </p:cNvSpPr>
          <p:nvPr>
            <p:ph type="title"/>
          </p:nvPr>
        </p:nvSpPr>
        <p:spPr>
          <a:xfrm>
            <a:off x="510240" y="2063262"/>
            <a:ext cx="2804460" cy="2661052"/>
          </a:xfrm>
        </p:spPr>
        <p:txBody>
          <a:bodyPr>
            <a:normAutofit/>
          </a:bodyPr>
          <a:lstStyle/>
          <a:p>
            <a:pPr algn="r" eaLnBrk="1" hangingPunct="1"/>
            <a:r>
              <a:rPr lang="tr-TR" sz="3800">
                <a:ea typeface="ＭＳ Ｐゴシック" pitchFamily="34" charset="-128"/>
              </a:rPr>
              <a:t>Küresel Ürünler ve Markalar</a:t>
            </a:r>
            <a:endParaRPr lang="en-US" sz="3800">
              <a:ea typeface="ＭＳ Ｐゴシック" pitchFamily="34" charset="-128"/>
            </a:endParaRPr>
          </a:p>
        </p:txBody>
      </p:sp>
      <p:graphicFrame>
        <p:nvGraphicFramePr>
          <p:cNvPr id="28677" name="Rectangle 3">
            <a:extLst>
              <a:ext uri="{FF2B5EF4-FFF2-40B4-BE49-F238E27FC236}">
                <a16:creationId xmlns:a16="http://schemas.microsoft.com/office/drawing/2014/main" id="{69E989DB-5DCA-C6A5-26F2-6FC76F1A5E67}"/>
              </a:ext>
            </a:extLst>
          </p:cNvPr>
          <p:cNvGraphicFramePr>
            <a:graphicFrameLocks noGrp="1"/>
          </p:cNvGraphicFramePr>
          <p:nvPr>
            <p:ph idx="1"/>
            <p:extLst>
              <p:ext uri="{D42A27DB-BD31-4B8C-83A1-F6EECF244321}">
                <p14:modId xmlns:p14="http://schemas.microsoft.com/office/powerpoint/2010/main" val="2226107084"/>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77908228"/>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tr-TR">
                <a:ea typeface="ＭＳ Ｐゴシック" pitchFamily="34" charset="-128"/>
              </a:rPr>
              <a:t>Küresel Marka Özellikleri</a:t>
            </a:r>
            <a:endParaRPr lang="en-US">
              <a:ea typeface="ＭＳ Ｐゴシック" pitchFamily="34" charset="-128"/>
            </a:endParaRPr>
          </a:p>
        </p:txBody>
      </p:sp>
      <p:sp>
        <p:nvSpPr>
          <p:cNvPr id="30723" name="Rectangle 3"/>
          <p:cNvSpPr>
            <a:spLocks noGrp="1" noChangeArrowheads="1"/>
          </p:cNvSpPr>
          <p:nvPr>
            <p:ph idx="1"/>
          </p:nvPr>
        </p:nvSpPr>
        <p:spPr>
          <a:xfrm>
            <a:off x="0" y="1988840"/>
            <a:ext cx="8305800" cy="1219200"/>
          </a:xfrm>
        </p:spPr>
        <p:txBody>
          <a:bodyPr/>
          <a:lstStyle/>
          <a:p>
            <a:pPr algn="just" eaLnBrk="1" hangingPunct="1">
              <a:lnSpc>
                <a:spcPct val="90000"/>
              </a:lnSpc>
            </a:pPr>
            <a:r>
              <a:rPr lang="tr-TR" dirty="0">
                <a:ea typeface="ＭＳ Ｐゴシック" pitchFamily="34" charset="-128"/>
              </a:rPr>
              <a:t>Kalite sinyalleri- Yüksek rekabetçi pazarlarda, firmaya özel fiyat oluşturma konusunda avantaj sağlar. </a:t>
            </a:r>
          </a:p>
        </p:txBody>
      </p:sp>
      <p:sp>
        <p:nvSpPr>
          <p:cNvPr id="30724" name="Dikdörtgen 1"/>
          <p:cNvSpPr>
            <a:spLocks noChangeArrowheads="1"/>
          </p:cNvSpPr>
          <p:nvPr/>
        </p:nvSpPr>
        <p:spPr bwMode="auto">
          <a:xfrm>
            <a:off x="990600" y="5445224"/>
            <a:ext cx="8077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1" eaLnBrk="1" hangingPunct="1"/>
            <a:r>
              <a:rPr lang="en-US" b="1" dirty="0"/>
              <a:t>iPod = </a:t>
            </a:r>
            <a:r>
              <a:rPr lang="tr-TR" b="1" dirty="0"/>
              <a:t>marka</a:t>
            </a:r>
            <a:endParaRPr lang="en-US" b="1" dirty="0"/>
          </a:p>
          <a:p>
            <a:pPr lvl="1" eaLnBrk="1" hangingPunct="1"/>
            <a:r>
              <a:rPr lang="en-US" b="1" dirty="0"/>
              <a:t>mp3 player= </a:t>
            </a:r>
            <a:r>
              <a:rPr lang="tr-TR" b="1" dirty="0"/>
              <a:t>ürün</a:t>
            </a:r>
            <a:endParaRPr lang="en-US" b="1" dirty="0"/>
          </a:p>
        </p:txBody>
      </p:sp>
      <p:pic>
        <p:nvPicPr>
          <p:cNvPr id="30725" name="Picture 4" descr="Asian man with iPod_000002202354Medi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870200"/>
            <a:ext cx="3962400" cy="398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7916455"/>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4825" name="Picture 34824">
            <a:extLst>
              <a:ext uri="{FF2B5EF4-FFF2-40B4-BE49-F238E27FC236}">
                <a16:creationId xmlns:a16="http://schemas.microsoft.com/office/drawing/2014/main" id="{B3F9E774-F054-4892-8E69-C76B2C8545F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34827" name="Picture 34826">
            <a:extLst>
              <a:ext uri="{FF2B5EF4-FFF2-40B4-BE49-F238E27FC236}">
                <a16:creationId xmlns:a16="http://schemas.microsoft.com/office/drawing/2014/main" id="{BEF6A099-2A38-4C66-88FF-FDBCB564E5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4829" name="Rectangle 34828">
            <a:extLst>
              <a:ext uri="{FF2B5EF4-FFF2-40B4-BE49-F238E27FC236}">
                <a16:creationId xmlns:a16="http://schemas.microsoft.com/office/drawing/2014/main" id="{D0D98427-7B26-46E2-93FE-CB8CD38542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31" name="Rectangle 34830">
            <a:extLst>
              <a:ext uri="{FF2B5EF4-FFF2-40B4-BE49-F238E27FC236}">
                <a16:creationId xmlns:a16="http://schemas.microsoft.com/office/drawing/2014/main" id="{B15A4233-F980-4EF6-B2C0-D7C63E752A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19321"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770" name="Rectangle 2"/>
          <p:cNvSpPr>
            <a:spLocks noGrp="1" noChangeArrowheads="1"/>
          </p:cNvSpPr>
          <p:nvPr>
            <p:ph type="title"/>
          </p:nvPr>
        </p:nvSpPr>
        <p:spPr>
          <a:xfrm>
            <a:off x="510240" y="753228"/>
            <a:ext cx="3102093" cy="1080938"/>
          </a:xfrm>
        </p:spPr>
        <p:txBody>
          <a:bodyPr>
            <a:normAutofit/>
          </a:bodyPr>
          <a:lstStyle/>
          <a:p>
            <a:pPr eaLnBrk="1" hangingPunct="1"/>
            <a:r>
              <a:rPr lang="tr-TR" sz="2100">
                <a:solidFill>
                  <a:srgbClr val="FFFFFF"/>
                </a:solidFill>
                <a:ea typeface="ＭＳ Ｐゴシック" pitchFamily="34" charset="-128"/>
              </a:rPr>
              <a:t>Markalama Stratejileri</a:t>
            </a:r>
            <a:endParaRPr lang="en-US" sz="2100">
              <a:solidFill>
                <a:srgbClr val="FFFFFF"/>
              </a:solidFill>
              <a:ea typeface="ＭＳ Ｐゴシック" pitchFamily="34" charset="-128"/>
            </a:endParaRPr>
          </a:p>
        </p:txBody>
      </p:sp>
      <p:pic>
        <p:nvPicPr>
          <p:cNvPr id="34833" name="Picture 34832">
            <a:extLst>
              <a:ext uri="{FF2B5EF4-FFF2-40B4-BE49-F238E27FC236}">
                <a16:creationId xmlns:a16="http://schemas.microsoft.com/office/drawing/2014/main" id="{3B7E3E62-AACE-4D18-93B3-B4C452E28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3717036" cy="199787"/>
          </a:xfrm>
          <a:prstGeom prst="rect">
            <a:avLst/>
          </a:prstGeom>
        </p:spPr>
      </p:pic>
      <p:sp>
        <p:nvSpPr>
          <p:cNvPr id="34820" name="Rectangle 3"/>
          <p:cNvSpPr>
            <a:spLocks noGrp="1" noChangeArrowheads="1"/>
          </p:cNvSpPr>
          <p:nvPr>
            <p:ph idx="1"/>
          </p:nvPr>
        </p:nvSpPr>
        <p:spPr>
          <a:xfrm>
            <a:off x="510240" y="2336873"/>
            <a:ext cx="2742217" cy="3599316"/>
          </a:xfrm>
        </p:spPr>
        <p:txBody>
          <a:bodyPr>
            <a:normAutofit/>
          </a:bodyPr>
          <a:lstStyle/>
          <a:p>
            <a:pPr eaLnBrk="1" hangingPunct="1">
              <a:defRPr/>
            </a:pPr>
            <a:r>
              <a:rPr lang="tr-TR" sz="1200">
                <a:solidFill>
                  <a:srgbClr val="FFFFFF"/>
                </a:solidFill>
                <a:ea typeface="ＭＳ Ｐゴシック" panose="020B0600070205080204" pitchFamily="34" charset="-128"/>
              </a:rPr>
              <a:t>Güçlü markalar, işletme yöneticilerine yeni ürünlerin başarısında firma ününü kullanma avantajı vermektedir. Bu kaldıraç etkisi sunmaktadır.</a:t>
            </a:r>
            <a:r>
              <a:rPr lang="en-US" sz="1200">
                <a:solidFill>
                  <a:srgbClr val="FFFFFF"/>
                </a:solidFill>
                <a:ea typeface="ＭＳ Ｐゴシック" panose="020B0600070205080204" pitchFamily="34" charset="-128"/>
              </a:rPr>
              <a:t> Sony Walkman</a:t>
            </a:r>
            <a:endParaRPr lang="tr-TR" sz="1200">
              <a:solidFill>
                <a:srgbClr val="FFFFFF"/>
              </a:solidFill>
              <a:ea typeface="ＭＳ Ｐゴシック" panose="020B0600070205080204" pitchFamily="34" charset="-128"/>
            </a:endParaRPr>
          </a:p>
          <a:p>
            <a:pPr marL="342900" lvl="2" indent="-342900" eaLnBrk="1" hangingPunct="1">
              <a:buClr>
                <a:srgbClr val="FF6600"/>
              </a:buClr>
              <a:defRPr/>
            </a:pPr>
            <a:r>
              <a:rPr lang="tr-TR" sz="1200">
                <a:solidFill>
                  <a:srgbClr val="FFFFFF"/>
                </a:solidFill>
                <a:ea typeface="ＭＳ Ｐゴシック" panose="020B0600070205080204" pitchFamily="34" charset="-128"/>
              </a:rPr>
              <a:t>Marka genişletme; mevcut markanı yeni ürünlerde kullanılmasıdır.</a:t>
            </a:r>
            <a:r>
              <a:rPr lang="en-US" sz="1200">
                <a:solidFill>
                  <a:srgbClr val="FFFFFF"/>
                </a:solidFill>
                <a:ea typeface="ＭＳ Ｐゴシック" panose="020B0600070205080204" pitchFamily="34" charset="-128"/>
              </a:rPr>
              <a:t> Virgin America Airways, Virgin Holidays, Virgin Galactic</a:t>
            </a:r>
            <a:r>
              <a:rPr lang="tr-TR" sz="1200">
                <a:solidFill>
                  <a:srgbClr val="FFFFFF"/>
                </a:solidFill>
                <a:ea typeface="ＭＳ Ｐゴシック" panose="020B0600070205080204" pitchFamily="34" charset="-128"/>
              </a:rPr>
              <a:t>, Virgin Radio.</a:t>
            </a:r>
            <a:endParaRPr lang="en-US" sz="1200">
              <a:solidFill>
                <a:srgbClr val="FFFFFF"/>
              </a:solidFill>
              <a:ea typeface="ＭＳ Ｐゴシック" panose="020B0600070205080204" pitchFamily="34" charset="-128"/>
            </a:endParaRPr>
          </a:p>
          <a:p>
            <a:pPr eaLnBrk="1" hangingPunct="1">
              <a:defRPr/>
            </a:pPr>
            <a:endParaRPr lang="tr-TR" sz="1200">
              <a:solidFill>
                <a:srgbClr val="FFFFFF"/>
              </a:solidFill>
              <a:ea typeface="ＭＳ Ｐゴシック" panose="020B0600070205080204" pitchFamily="34" charset="-128"/>
            </a:endParaRPr>
          </a:p>
          <a:p>
            <a:pPr marL="0" indent="0" eaLnBrk="1" hangingPunct="1">
              <a:buFontTx/>
              <a:buNone/>
              <a:defRPr/>
            </a:pPr>
            <a:endParaRPr lang="en-US" sz="1200">
              <a:solidFill>
                <a:srgbClr val="FFFFFF"/>
              </a:solidFill>
              <a:ea typeface="ＭＳ Ｐゴシック" panose="020B0600070205080204" pitchFamily="34" charset="-128"/>
            </a:endParaRPr>
          </a:p>
        </p:txBody>
      </p:sp>
      <p:sp useBgFill="1">
        <p:nvSpPr>
          <p:cNvPr id="34835" name="Rectangle 34834">
            <a:extLst>
              <a:ext uri="{FF2B5EF4-FFF2-40B4-BE49-F238E27FC236}">
                <a16:creationId xmlns:a16="http://schemas.microsoft.com/office/drawing/2014/main" id="{421B5709-714B-4EA8-8C75-C105D9B4D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7067" y="642795"/>
            <a:ext cx="4704491" cy="5575126"/>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772" name="Picture 4" descr="C:\Documents and Settings\Jill Solomon\My Documents\My Pictures\K &amp; G 6e\CPU.jp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194813" y="1943937"/>
            <a:ext cx="4221951" cy="2963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1184131"/>
      </p:ext>
    </p:extLst>
  </p:cSld>
  <p:clrMapOvr>
    <a:overrideClrMapping bg1="lt1" tx1="dk1" bg2="lt2" tx2="dk2" accent1="accent1" accent2="accent2" accent3="accent3" accent4="accent4" accent5="accent5" accent6="accent6" hlink="hlink" folHlink="folHlink"/>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5496" y="764704"/>
            <a:ext cx="7772400" cy="1143000"/>
          </a:xfrm>
        </p:spPr>
        <p:txBody>
          <a:bodyPr/>
          <a:lstStyle/>
          <a:p>
            <a:pPr eaLnBrk="1" hangingPunct="1"/>
            <a:r>
              <a:rPr lang="tr-TR" dirty="0">
                <a:ea typeface="ＭＳ Ｐゴシック" pitchFamily="34" charset="-128"/>
              </a:rPr>
              <a:t>Küresel Marka Geliştirme</a:t>
            </a:r>
            <a:endParaRPr lang="en-US" dirty="0">
              <a:ea typeface="ＭＳ Ｐゴシック" pitchFamily="34" charset="-128"/>
            </a:endParaRPr>
          </a:p>
        </p:txBody>
      </p:sp>
      <p:sp>
        <p:nvSpPr>
          <p:cNvPr id="36867" name="Rectangle 3"/>
          <p:cNvSpPr>
            <a:spLocks noGrp="1" noChangeArrowheads="1"/>
          </p:cNvSpPr>
          <p:nvPr>
            <p:ph idx="1"/>
          </p:nvPr>
        </p:nvSpPr>
        <p:spPr>
          <a:xfrm>
            <a:off x="0" y="1988840"/>
            <a:ext cx="8229600" cy="2025650"/>
          </a:xfrm>
        </p:spPr>
        <p:txBody>
          <a:bodyPr>
            <a:normAutofit/>
          </a:bodyPr>
          <a:lstStyle/>
          <a:p>
            <a:pPr lvl="1" algn="just" eaLnBrk="1" hangingPunct="1"/>
            <a:r>
              <a:rPr lang="tr-TR" sz="2400" dirty="0">
                <a:ea typeface="ＭＳ Ｐゴシック" pitchFamily="34" charset="-128"/>
              </a:rPr>
              <a:t>Bu süreç firmamız ve pazarımın için uygun mu?</a:t>
            </a:r>
          </a:p>
          <a:p>
            <a:pPr lvl="1" algn="just" eaLnBrk="1" hangingPunct="1"/>
            <a:r>
              <a:rPr lang="tr-TR" sz="2400" dirty="0">
                <a:ea typeface="ＭＳ Ｐゴシック" pitchFamily="34" charset="-128"/>
              </a:rPr>
              <a:t>Ölçek ekonomisinden yararlanabilecek miyiz?</a:t>
            </a:r>
            <a:endParaRPr lang="en-US" sz="2400" dirty="0">
              <a:ea typeface="ＭＳ Ｐゴシック" pitchFamily="34" charset="-128"/>
            </a:endParaRPr>
          </a:p>
          <a:p>
            <a:pPr lvl="1" algn="just" eaLnBrk="1" hangingPunct="1"/>
            <a:r>
              <a:rPr lang="tr-TR" sz="2400" dirty="0">
                <a:ea typeface="ＭＳ Ｐゴシック" pitchFamily="34" charset="-128"/>
              </a:rPr>
              <a:t>Küresel marka geliştirme ekibi kurmanın zorluğu ve maliyeti ne? </a:t>
            </a:r>
          </a:p>
          <a:p>
            <a:pPr lvl="1" algn="just" eaLnBrk="1" hangingPunct="1"/>
            <a:r>
              <a:rPr lang="tr-TR" sz="2400" dirty="0">
                <a:ea typeface="ＭＳ Ｐゴシック" pitchFamily="34" charset="-128"/>
              </a:rPr>
              <a:t>Tek bir marka, tüm pazarlarda başarılı olabilir mi? </a:t>
            </a:r>
            <a:endParaRPr lang="en-US" sz="2400" dirty="0">
              <a:ea typeface="ＭＳ Ｐゴシック" pitchFamily="34" charset="-128"/>
            </a:endParaRPr>
          </a:p>
        </p:txBody>
      </p:sp>
      <p:sp>
        <p:nvSpPr>
          <p:cNvPr id="36868" name="Dikdörtgen 1"/>
          <p:cNvSpPr>
            <a:spLocks noChangeArrowheads="1"/>
          </p:cNvSpPr>
          <p:nvPr/>
        </p:nvSpPr>
        <p:spPr bwMode="auto">
          <a:xfrm>
            <a:off x="179512" y="4437112"/>
            <a:ext cx="796766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tr-TR" dirty="0"/>
              <a:t>Küresel Marka Liderliği</a:t>
            </a:r>
            <a:endParaRPr lang="en-US" dirty="0"/>
          </a:p>
          <a:p>
            <a:pPr lvl="1" algn="just" eaLnBrk="1" hangingPunct="1"/>
            <a:r>
              <a:rPr lang="tr-TR" dirty="0" err="1"/>
              <a:t>Organizasyonel</a:t>
            </a:r>
            <a:r>
              <a:rPr lang="tr-TR" dirty="0"/>
              <a:t> yapı, süreç ve kültürün kullanılarak, küresel anlamda marka oluşturmak, küresel sinerjiler elde etmektir.</a:t>
            </a:r>
            <a:endParaRPr lang="en-US" dirty="0"/>
          </a:p>
        </p:txBody>
      </p:sp>
    </p:spTree>
    <p:extLst>
      <p:ext uri="{BB962C8B-B14F-4D97-AF65-F5344CB8AC3E}">
        <p14:creationId xmlns:p14="http://schemas.microsoft.com/office/powerpoint/2010/main" val="312342613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38921" name="Rectangle 38920">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923" name="Picture 38922">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8925" name="Rectangle 38924">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927" name="Picture 38926">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38929" name="Rectangle 38928">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8915" name="Rectangle 2"/>
          <p:cNvSpPr>
            <a:spLocks noGrp="1" noChangeArrowheads="1"/>
          </p:cNvSpPr>
          <p:nvPr>
            <p:ph type="title"/>
          </p:nvPr>
        </p:nvSpPr>
        <p:spPr>
          <a:xfrm>
            <a:off x="510240" y="2063262"/>
            <a:ext cx="2804460" cy="2661052"/>
          </a:xfrm>
        </p:spPr>
        <p:txBody>
          <a:bodyPr>
            <a:normAutofit/>
          </a:bodyPr>
          <a:lstStyle/>
          <a:p>
            <a:pPr algn="r" eaLnBrk="1" hangingPunct="1"/>
            <a:r>
              <a:rPr lang="tr-TR" sz="3800">
                <a:ea typeface="ＭＳ Ｐゴシック" pitchFamily="34" charset="-128"/>
              </a:rPr>
              <a:t>Küresel Marka Geliştirme</a:t>
            </a:r>
            <a:endParaRPr lang="en-US" sz="3800">
              <a:ea typeface="ＭＳ Ｐゴシック" pitchFamily="34" charset="-128"/>
            </a:endParaRPr>
          </a:p>
        </p:txBody>
      </p:sp>
      <p:graphicFrame>
        <p:nvGraphicFramePr>
          <p:cNvPr id="38917" name="Rectangle 3">
            <a:extLst>
              <a:ext uri="{FF2B5EF4-FFF2-40B4-BE49-F238E27FC236}">
                <a16:creationId xmlns:a16="http://schemas.microsoft.com/office/drawing/2014/main" id="{72CEE74B-5185-8777-FAAF-C4BBAAB6A4C0}"/>
              </a:ext>
            </a:extLst>
          </p:cNvPr>
          <p:cNvGraphicFramePr>
            <a:graphicFrameLocks noGrp="1"/>
          </p:cNvGraphicFramePr>
          <p:nvPr>
            <p:ph idx="1"/>
            <p:extLst>
              <p:ext uri="{D42A27DB-BD31-4B8C-83A1-F6EECF244321}">
                <p14:modId xmlns:p14="http://schemas.microsoft.com/office/powerpoint/2010/main" val="1907542603"/>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674880399"/>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fontScale="90000"/>
          </a:bodyPr>
          <a:lstStyle/>
          <a:p>
            <a:pPr eaLnBrk="1" hangingPunct="1"/>
            <a:r>
              <a:rPr lang="tr-TR" sz="4000">
                <a:ea typeface="ＭＳ Ｐゴシック" pitchFamily="34" charset="-128"/>
              </a:rPr>
              <a:t>Marka Elemanı Olarak Ülke Menşei (</a:t>
            </a:r>
            <a:r>
              <a:rPr lang="en-US" sz="4000">
                <a:ea typeface="ＭＳ Ｐゴシック" pitchFamily="34" charset="-128"/>
              </a:rPr>
              <a:t>Country of Origin</a:t>
            </a:r>
            <a:r>
              <a:rPr lang="tr-TR" sz="4000">
                <a:ea typeface="ＭＳ Ｐゴシック" pitchFamily="34" charset="-128"/>
              </a:rPr>
              <a:t>)</a:t>
            </a:r>
            <a:r>
              <a:rPr lang="en-US" sz="4000">
                <a:ea typeface="ＭＳ Ｐゴシック" pitchFamily="34" charset="-128"/>
              </a:rPr>
              <a:t> </a:t>
            </a:r>
          </a:p>
        </p:txBody>
      </p:sp>
      <p:sp>
        <p:nvSpPr>
          <p:cNvPr id="40963" name="Rectangle 3"/>
          <p:cNvSpPr>
            <a:spLocks noGrp="1" noChangeArrowheads="1"/>
          </p:cNvSpPr>
          <p:nvPr>
            <p:ph idx="1"/>
          </p:nvPr>
        </p:nvSpPr>
        <p:spPr>
          <a:xfrm>
            <a:off x="-36512" y="1988840"/>
            <a:ext cx="7772400" cy="4114800"/>
          </a:xfrm>
        </p:spPr>
        <p:txBody>
          <a:bodyPr/>
          <a:lstStyle/>
          <a:p>
            <a:pPr algn="just" eaLnBrk="1" hangingPunct="1"/>
            <a:r>
              <a:rPr lang="tr-TR" dirty="0">
                <a:ea typeface="ＭＳ Ｐゴシック" pitchFamily="34" charset="-128"/>
              </a:rPr>
              <a:t>Bazı ülkelere karşı olan algılamalar, çoğu zaman ürünler veya markaların bilinirliğinden daha önemli olabilir. </a:t>
            </a:r>
            <a:endParaRPr lang="en-US" dirty="0">
              <a:ea typeface="ＭＳ Ｐゴシック" pitchFamily="34" charset="-128"/>
            </a:endParaRPr>
          </a:p>
          <a:p>
            <a:pPr lvl="1" eaLnBrk="1" hangingPunct="1"/>
            <a:r>
              <a:rPr lang="en-US" dirty="0">
                <a:ea typeface="ＭＳ Ｐゴシック" pitchFamily="34" charset="-128"/>
              </a:rPr>
              <a:t>Jap</a:t>
            </a:r>
            <a:r>
              <a:rPr lang="tr-TR" dirty="0">
                <a:ea typeface="ＭＳ Ｐゴシック" pitchFamily="34" charset="-128"/>
              </a:rPr>
              <a:t>on</a:t>
            </a:r>
            <a:endParaRPr lang="en-US" dirty="0">
              <a:ea typeface="ＭＳ Ｐゴシック" pitchFamily="34" charset="-128"/>
            </a:endParaRPr>
          </a:p>
          <a:p>
            <a:pPr lvl="1" eaLnBrk="1" hangingPunct="1"/>
            <a:r>
              <a:rPr lang="tr-TR" dirty="0">
                <a:ea typeface="ＭＳ Ｐゴシック" pitchFamily="34" charset="-128"/>
              </a:rPr>
              <a:t>Alman</a:t>
            </a:r>
            <a:endParaRPr lang="en-US" dirty="0">
              <a:ea typeface="ＭＳ Ｐゴシック" pitchFamily="34" charset="-128"/>
            </a:endParaRPr>
          </a:p>
          <a:p>
            <a:pPr lvl="1" eaLnBrk="1" hangingPunct="1"/>
            <a:r>
              <a:rPr lang="tr-TR" dirty="0">
                <a:ea typeface="ＭＳ Ｐゴシック" pitchFamily="34" charset="-128"/>
              </a:rPr>
              <a:t>Fransız</a:t>
            </a:r>
            <a:endParaRPr lang="en-US" dirty="0">
              <a:ea typeface="ＭＳ Ｐゴシック" pitchFamily="34" charset="-128"/>
            </a:endParaRPr>
          </a:p>
          <a:p>
            <a:pPr lvl="1" eaLnBrk="1" hangingPunct="1"/>
            <a:r>
              <a:rPr lang="tr-TR" dirty="0">
                <a:ea typeface="ＭＳ Ｐゴシック" pitchFamily="34" charset="-128"/>
              </a:rPr>
              <a:t>İtalyan</a:t>
            </a:r>
            <a:endParaRPr lang="en-US" dirty="0">
              <a:ea typeface="ＭＳ Ｐゴシック" pitchFamily="34" charset="-128"/>
            </a:endParaRPr>
          </a:p>
        </p:txBody>
      </p:sp>
      <p:pic>
        <p:nvPicPr>
          <p:cNvPr id="40964" name="Picture 4" descr="Cosmetics, perfume_000000594702Medi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2963863"/>
            <a:ext cx="4037013" cy="268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Text Box 5"/>
          <p:cNvSpPr txBox="1">
            <a:spLocks noChangeArrowheads="1"/>
          </p:cNvSpPr>
          <p:nvPr/>
        </p:nvSpPr>
        <p:spPr bwMode="auto">
          <a:xfrm>
            <a:off x="5257800" y="5681663"/>
            <a:ext cx="2133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37931725" indent="-37474525">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a:spcBef>
                <a:spcPct val="50000"/>
              </a:spcBef>
            </a:pPr>
            <a:r>
              <a:rPr lang="en-US" sz="1800" i="1">
                <a:solidFill>
                  <a:schemeClr val="tx2"/>
                </a:solidFill>
              </a:rPr>
              <a:t>French perfume</a:t>
            </a:r>
          </a:p>
        </p:txBody>
      </p:sp>
    </p:spTree>
    <p:extLst>
      <p:ext uri="{BB962C8B-B14F-4D97-AF65-F5344CB8AC3E}">
        <p14:creationId xmlns:p14="http://schemas.microsoft.com/office/powerpoint/2010/main" val="32852523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 name="Rectangle 12">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17" name="Rectangle 16">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2063262"/>
            <a:ext cx="2804460" cy="2661052"/>
          </a:xfrm>
        </p:spPr>
        <p:txBody>
          <a:bodyPr>
            <a:normAutofit/>
          </a:bodyPr>
          <a:lstStyle/>
          <a:p>
            <a:pPr algn="r"/>
            <a:r>
              <a:rPr lang="tr-TR" sz="3800"/>
              <a:t>Uluslararası Pazarlama Türleri</a:t>
            </a:r>
          </a:p>
        </p:txBody>
      </p:sp>
      <p:graphicFrame>
        <p:nvGraphicFramePr>
          <p:cNvPr id="5" name="İçerik Yer Tutucusu 2">
            <a:extLst>
              <a:ext uri="{FF2B5EF4-FFF2-40B4-BE49-F238E27FC236}">
                <a16:creationId xmlns:a16="http://schemas.microsoft.com/office/drawing/2014/main" id="{2CD0E141-85BD-7D9C-CD5F-CA3B0ED50E37}"/>
              </a:ext>
            </a:extLst>
          </p:cNvPr>
          <p:cNvGraphicFramePr>
            <a:graphicFrameLocks noGrp="1"/>
          </p:cNvGraphicFramePr>
          <p:nvPr>
            <p:ph idx="1"/>
            <p:extLst>
              <p:ext uri="{D42A27DB-BD31-4B8C-83A1-F6EECF244321}">
                <p14:modId xmlns:p14="http://schemas.microsoft.com/office/powerpoint/2010/main" val="1210603880"/>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806112166"/>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43017" name="Rectangle 43016">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019" name="Picture 43018">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3021" name="Rectangle 43020">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023" name="Picture 43022">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43025" name="Rectangle 43024">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010" name="Rectangle 2"/>
          <p:cNvSpPr>
            <a:spLocks noGrp="1" noChangeArrowheads="1"/>
          </p:cNvSpPr>
          <p:nvPr>
            <p:ph type="title"/>
          </p:nvPr>
        </p:nvSpPr>
        <p:spPr>
          <a:xfrm>
            <a:off x="510240" y="2063262"/>
            <a:ext cx="2804460" cy="2661052"/>
          </a:xfrm>
        </p:spPr>
        <p:txBody>
          <a:bodyPr>
            <a:normAutofit/>
          </a:bodyPr>
          <a:lstStyle/>
          <a:p>
            <a:pPr algn="r" eaLnBrk="1" hangingPunct="1"/>
            <a:r>
              <a:rPr lang="tr-TR" sz="3500">
                <a:ea typeface="ＭＳ Ｐゴシック" pitchFamily="34" charset="-128"/>
              </a:rPr>
              <a:t>Ambalajlama</a:t>
            </a:r>
            <a:endParaRPr lang="en-US" sz="3500">
              <a:ea typeface="ＭＳ Ｐゴシック" pitchFamily="34" charset="-128"/>
            </a:endParaRPr>
          </a:p>
        </p:txBody>
      </p:sp>
      <p:graphicFrame>
        <p:nvGraphicFramePr>
          <p:cNvPr id="43013" name="Rectangle 3">
            <a:extLst>
              <a:ext uri="{FF2B5EF4-FFF2-40B4-BE49-F238E27FC236}">
                <a16:creationId xmlns:a16="http://schemas.microsoft.com/office/drawing/2014/main" id="{D33D9DE7-6926-8AEA-D66B-FF396F8A7395}"/>
              </a:ext>
            </a:extLst>
          </p:cNvPr>
          <p:cNvGraphicFramePr>
            <a:graphicFrameLocks noGrp="1"/>
          </p:cNvGraphicFramePr>
          <p:nvPr>
            <p:ph idx="1"/>
            <p:extLst>
              <p:ext uri="{D42A27DB-BD31-4B8C-83A1-F6EECF244321}">
                <p14:modId xmlns:p14="http://schemas.microsoft.com/office/powerpoint/2010/main" val="942526766"/>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084158655"/>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Oval 25"/>
          <p:cNvSpPr>
            <a:spLocks noChangeArrowheads="1"/>
          </p:cNvSpPr>
          <p:nvPr/>
        </p:nvSpPr>
        <p:spPr bwMode="auto">
          <a:xfrm>
            <a:off x="3741738" y="2667000"/>
            <a:ext cx="1809750" cy="1524000"/>
          </a:xfrm>
          <a:prstGeom prst="ellipse">
            <a:avLst/>
          </a:prstGeom>
          <a:solidFill>
            <a:schemeClr val="accent1">
              <a:alpha val="50195"/>
            </a:schemeClr>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tr-TR" sz="2000" b="1"/>
              <a:t>Temel </a:t>
            </a:r>
          </a:p>
          <a:p>
            <a:pPr algn="ctr"/>
            <a:r>
              <a:rPr lang="tr-TR" sz="2000" b="1"/>
              <a:t>Ambalajlama </a:t>
            </a:r>
          </a:p>
          <a:p>
            <a:pPr algn="ctr"/>
            <a:r>
              <a:rPr lang="tr-TR" sz="2000" b="1"/>
              <a:t>Kararı</a:t>
            </a:r>
            <a:endParaRPr lang="en-US" sz="2000" b="1"/>
          </a:p>
        </p:txBody>
      </p:sp>
      <p:sp>
        <p:nvSpPr>
          <p:cNvPr id="6" name="Rectangle 26"/>
          <p:cNvSpPr>
            <a:spLocks noChangeArrowheads="1"/>
          </p:cNvSpPr>
          <p:nvPr/>
        </p:nvSpPr>
        <p:spPr bwMode="auto">
          <a:xfrm>
            <a:off x="1489075" y="1905000"/>
            <a:ext cx="1885950" cy="1085850"/>
          </a:xfrm>
          <a:prstGeom prst="rect">
            <a:avLst/>
          </a:prstGeom>
          <a:solidFill>
            <a:schemeClr val="accent2">
              <a:alpha val="50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tr-TR" sz="2000" b="1" dirty="0">
                <a:solidFill>
                  <a:srgbClr val="FF9900"/>
                </a:solidFill>
                <a:effectLst>
                  <a:outerShdw blurRad="38100" dist="38100" dir="2700000" algn="tl">
                    <a:srgbClr val="000000"/>
                  </a:outerShdw>
                </a:effectLst>
                <a:cs typeface="Times New Roman" panose="02020603050405020304" pitchFamily="18" charset="0"/>
              </a:rPr>
              <a:t>Koruma</a:t>
            </a:r>
            <a:endParaRPr lang="en-US" sz="2000" b="1" dirty="0">
              <a:solidFill>
                <a:srgbClr val="FF9900"/>
              </a:solidFill>
              <a:effectLst>
                <a:outerShdw blurRad="38100" dist="38100" dir="2700000" algn="tl">
                  <a:srgbClr val="000000"/>
                </a:outerShdw>
              </a:effectLst>
              <a:cs typeface="Times New Roman" panose="02020603050405020304" pitchFamily="18" charset="0"/>
            </a:endParaRPr>
          </a:p>
        </p:txBody>
      </p:sp>
      <p:sp>
        <p:nvSpPr>
          <p:cNvPr id="7" name="Rectangle 34"/>
          <p:cNvSpPr>
            <a:spLocks noChangeArrowheads="1"/>
          </p:cNvSpPr>
          <p:nvPr/>
        </p:nvSpPr>
        <p:spPr bwMode="auto">
          <a:xfrm>
            <a:off x="1477963" y="3829050"/>
            <a:ext cx="1885950" cy="1085850"/>
          </a:xfrm>
          <a:prstGeom prst="rect">
            <a:avLst/>
          </a:prstGeom>
          <a:solidFill>
            <a:schemeClr val="accent2">
              <a:alpha val="50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tr-TR" sz="2000" b="1" dirty="0">
                <a:solidFill>
                  <a:srgbClr val="FF9900"/>
                </a:solidFill>
                <a:effectLst>
                  <a:outerShdw blurRad="38100" dist="38100" dir="2700000" algn="tl">
                    <a:srgbClr val="000000"/>
                  </a:outerShdw>
                </a:effectLst>
                <a:cs typeface="Times New Roman" panose="02020603050405020304" pitchFamily="18" charset="0"/>
              </a:rPr>
              <a:t>Kullanım </a:t>
            </a:r>
          </a:p>
          <a:p>
            <a:pPr>
              <a:defRPr/>
            </a:pPr>
            <a:r>
              <a:rPr lang="tr-TR" sz="2000" b="1" dirty="0">
                <a:solidFill>
                  <a:srgbClr val="FF9900"/>
                </a:solidFill>
                <a:effectLst>
                  <a:outerShdw blurRad="38100" dist="38100" dir="2700000" algn="tl">
                    <a:srgbClr val="000000"/>
                  </a:outerShdw>
                </a:effectLst>
                <a:cs typeface="Times New Roman" panose="02020603050405020304" pitchFamily="18" charset="0"/>
              </a:rPr>
              <a:t>Kolaylığı</a:t>
            </a:r>
            <a:endParaRPr lang="en-US" sz="2000" b="1" dirty="0">
              <a:solidFill>
                <a:srgbClr val="FF9900"/>
              </a:solidFill>
              <a:effectLst>
                <a:outerShdw blurRad="38100" dist="38100" dir="2700000" algn="tl">
                  <a:srgbClr val="000000"/>
                </a:outerShdw>
              </a:effectLst>
              <a:cs typeface="Times New Roman" panose="02020603050405020304" pitchFamily="18" charset="0"/>
            </a:endParaRPr>
          </a:p>
        </p:txBody>
      </p:sp>
      <p:sp>
        <p:nvSpPr>
          <p:cNvPr id="8" name="Rectangle 31"/>
          <p:cNvSpPr>
            <a:spLocks noChangeArrowheads="1"/>
          </p:cNvSpPr>
          <p:nvPr/>
        </p:nvSpPr>
        <p:spPr bwMode="auto">
          <a:xfrm>
            <a:off x="5562600" y="1939925"/>
            <a:ext cx="1885950" cy="1085850"/>
          </a:xfrm>
          <a:prstGeom prst="rect">
            <a:avLst/>
          </a:prstGeom>
          <a:solidFill>
            <a:schemeClr val="accent2">
              <a:alpha val="50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tr-TR" sz="2000" b="1" dirty="0">
                <a:solidFill>
                  <a:srgbClr val="FF9900"/>
                </a:solidFill>
                <a:effectLst>
                  <a:outerShdw blurRad="38100" dist="38100" dir="2700000" algn="tl">
                    <a:srgbClr val="000000"/>
                  </a:outerShdw>
                </a:effectLst>
                <a:cs typeface="Times New Roman" panose="02020603050405020304" pitchFamily="18" charset="0"/>
              </a:rPr>
              <a:t>Konumlandırma</a:t>
            </a:r>
            <a:endParaRPr lang="en-US" sz="2000" b="1" dirty="0">
              <a:solidFill>
                <a:srgbClr val="FF9900"/>
              </a:solidFill>
              <a:effectLst>
                <a:outerShdw blurRad="38100" dist="38100" dir="2700000" algn="tl">
                  <a:srgbClr val="000000"/>
                </a:outerShdw>
              </a:effectLst>
              <a:cs typeface="Times New Roman" panose="02020603050405020304" pitchFamily="18" charset="0"/>
            </a:endParaRPr>
          </a:p>
        </p:txBody>
      </p:sp>
      <p:sp>
        <p:nvSpPr>
          <p:cNvPr id="9" name="Rectangle 31"/>
          <p:cNvSpPr>
            <a:spLocks noChangeArrowheads="1"/>
          </p:cNvSpPr>
          <p:nvPr/>
        </p:nvSpPr>
        <p:spPr bwMode="auto">
          <a:xfrm>
            <a:off x="5562600" y="3829050"/>
            <a:ext cx="1885950" cy="1085850"/>
          </a:xfrm>
          <a:prstGeom prst="rect">
            <a:avLst/>
          </a:prstGeom>
          <a:solidFill>
            <a:schemeClr val="accent2">
              <a:alpha val="50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tr-TR" sz="2000" b="1" dirty="0">
                <a:solidFill>
                  <a:srgbClr val="FF9900"/>
                </a:solidFill>
                <a:effectLst>
                  <a:outerShdw blurRad="38100" dist="38100" dir="2700000" algn="tl">
                    <a:srgbClr val="000000"/>
                  </a:outerShdw>
                </a:effectLst>
                <a:cs typeface="Times New Roman" panose="02020603050405020304" pitchFamily="18" charset="0"/>
              </a:rPr>
              <a:t>İletişim</a:t>
            </a:r>
            <a:endParaRPr lang="en-US" sz="2000" b="1" dirty="0">
              <a:solidFill>
                <a:srgbClr val="FF9900"/>
              </a:solidFill>
              <a:effectLst>
                <a:outerShdw blurRad="38100" dist="38100" dir="2700000" algn="tl">
                  <a:srgbClr val="000000"/>
                </a:outerShdw>
              </a:effectLst>
              <a:cs typeface="Times New Roman" panose="02020603050405020304" pitchFamily="18" charset="0"/>
            </a:endParaRPr>
          </a:p>
        </p:txBody>
      </p:sp>
    </p:spTree>
    <p:extLst>
      <p:ext uri="{BB962C8B-B14F-4D97-AF65-F5344CB8AC3E}">
        <p14:creationId xmlns:p14="http://schemas.microsoft.com/office/powerpoint/2010/main" val="429574116"/>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090" name="Picture 46089">
            <a:extLst>
              <a:ext uri="{FF2B5EF4-FFF2-40B4-BE49-F238E27FC236}">
                <a16:creationId xmlns:a16="http://schemas.microsoft.com/office/drawing/2014/main" id="{D8DF5C3E-BDAB-40E6-A40B-8C05D8CD3F5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46092" name="Picture 46091">
            <a:extLst>
              <a:ext uri="{FF2B5EF4-FFF2-40B4-BE49-F238E27FC236}">
                <a16:creationId xmlns:a16="http://schemas.microsoft.com/office/drawing/2014/main" id="{9D90C31A-86E3-472B-B929-496667598EF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6094" name="Rectangle 46093">
            <a:extLst>
              <a:ext uri="{FF2B5EF4-FFF2-40B4-BE49-F238E27FC236}">
                <a16:creationId xmlns:a16="http://schemas.microsoft.com/office/drawing/2014/main" id="{9DD3589A-DB65-424B-ACF1-5C8155F1C3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0" y="0"/>
            <a:ext cx="457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096" name="Rectangle 46095">
            <a:extLst>
              <a:ext uri="{FF2B5EF4-FFF2-40B4-BE49-F238E27FC236}">
                <a16:creationId xmlns:a16="http://schemas.microsoft.com/office/drawing/2014/main" id="{9F784D76-D302-4160-A2D4-C2F4AB76D4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4809647"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083" name="Rectangle 2"/>
          <p:cNvSpPr>
            <a:spLocks noGrp="1" noChangeArrowheads="1"/>
          </p:cNvSpPr>
          <p:nvPr>
            <p:ph type="title"/>
          </p:nvPr>
        </p:nvSpPr>
        <p:spPr>
          <a:xfrm>
            <a:off x="510240" y="753228"/>
            <a:ext cx="4188508" cy="1080938"/>
          </a:xfrm>
        </p:spPr>
        <p:txBody>
          <a:bodyPr>
            <a:normAutofit/>
          </a:bodyPr>
          <a:lstStyle/>
          <a:p>
            <a:pPr eaLnBrk="1" hangingPunct="1"/>
            <a:r>
              <a:rPr lang="tr-TR">
                <a:solidFill>
                  <a:srgbClr val="FFFFFF"/>
                </a:solidFill>
                <a:ea typeface="ＭＳ Ｐゴシック" pitchFamily="34" charset="-128"/>
              </a:rPr>
              <a:t>Etiketleme ve Ürün Garantileri</a:t>
            </a:r>
            <a:endParaRPr lang="en-US">
              <a:solidFill>
                <a:srgbClr val="FFFFFF"/>
              </a:solidFill>
              <a:ea typeface="ＭＳ Ｐゴシック" pitchFamily="34" charset="-128"/>
            </a:endParaRPr>
          </a:p>
        </p:txBody>
      </p:sp>
      <p:pic>
        <p:nvPicPr>
          <p:cNvPr id="46098" name="Picture 46097">
            <a:extLst>
              <a:ext uri="{FF2B5EF4-FFF2-40B4-BE49-F238E27FC236}">
                <a16:creationId xmlns:a16="http://schemas.microsoft.com/office/drawing/2014/main" id="{608D9710-1A5F-4D24-B654-F2081DE601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4807458" cy="258395"/>
          </a:xfrm>
          <a:prstGeom prst="rect">
            <a:avLst/>
          </a:prstGeom>
        </p:spPr>
      </p:pic>
      <p:sp>
        <p:nvSpPr>
          <p:cNvPr id="46084" name="Rectangle 3"/>
          <p:cNvSpPr>
            <a:spLocks noGrp="1" noChangeArrowheads="1"/>
          </p:cNvSpPr>
          <p:nvPr>
            <p:ph idx="1"/>
          </p:nvPr>
        </p:nvSpPr>
        <p:spPr>
          <a:xfrm>
            <a:off x="510240" y="2336873"/>
            <a:ext cx="3828633" cy="3599316"/>
          </a:xfrm>
        </p:spPr>
        <p:txBody>
          <a:bodyPr>
            <a:normAutofit/>
          </a:bodyPr>
          <a:lstStyle/>
          <a:p>
            <a:pPr eaLnBrk="1" hangingPunct="1"/>
            <a:r>
              <a:rPr lang="tr-TR" sz="1600">
                <a:solidFill>
                  <a:srgbClr val="FFFFFF"/>
                </a:solidFill>
                <a:ea typeface="ＭＳ Ｐゴシック" pitchFamily="34" charset="-128"/>
              </a:rPr>
              <a:t>Tüketicilere çeşitli bilgilerin sunumudur. </a:t>
            </a:r>
            <a:endParaRPr lang="en-US" sz="1600">
              <a:solidFill>
                <a:srgbClr val="FFFFFF"/>
              </a:solidFill>
              <a:ea typeface="ＭＳ Ｐゴシック" pitchFamily="34" charset="-128"/>
            </a:endParaRPr>
          </a:p>
          <a:p>
            <a:pPr eaLnBrk="1" hangingPunct="1"/>
            <a:r>
              <a:rPr lang="tr-TR" sz="1600">
                <a:solidFill>
                  <a:srgbClr val="FFFFFF"/>
                </a:solidFill>
                <a:ea typeface="ＭＳ Ｐゴシック" pitchFamily="34" charset="-128"/>
              </a:rPr>
              <a:t>Ürünler arasında, ülkeler arasındaki kurallar farklılık gösterebilir. </a:t>
            </a:r>
          </a:p>
          <a:p>
            <a:pPr lvl="1" eaLnBrk="1" hangingPunct="1"/>
            <a:r>
              <a:rPr lang="tr-TR" sz="1600">
                <a:solidFill>
                  <a:srgbClr val="FFFFFF"/>
                </a:solidFill>
                <a:ea typeface="ＭＳ Ｐゴシック" pitchFamily="34" charset="-128"/>
              </a:rPr>
              <a:t>Tütün ürünlerinde sağlık uyarıları</a:t>
            </a:r>
            <a:endParaRPr lang="en-US" sz="1600">
              <a:solidFill>
                <a:srgbClr val="FFFFFF"/>
              </a:solidFill>
              <a:ea typeface="ＭＳ Ｐゴシック" pitchFamily="34" charset="-128"/>
            </a:endParaRPr>
          </a:p>
          <a:p>
            <a:pPr lvl="1" eaLnBrk="1" hangingPunct="1"/>
            <a:r>
              <a:rPr lang="tr-TR" sz="1600">
                <a:solidFill>
                  <a:srgbClr val="FFFFFF"/>
                </a:solidFill>
                <a:ea typeface="ＭＳ Ｐゴシック" pitchFamily="34" charset="-128"/>
              </a:rPr>
              <a:t>Avrupa Birliği, tüm yiyecek ürünlerinin etiketlerinde, genetik olarak değiştirilmiş ürünlerin ifade edilmesini zorunlu kılmaktadır.</a:t>
            </a:r>
          </a:p>
          <a:p>
            <a:pPr lvl="1" eaLnBrk="1" hangingPunct="1"/>
            <a:r>
              <a:rPr lang="tr-TR" sz="1600">
                <a:solidFill>
                  <a:srgbClr val="FFFFFF"/>
                </a:solidFill>
                <a:ea typeface="ＭＳ Ｐゴシック" pitchFamily="34" charset="-128"/>
              </a:rPr>
              <a:t>Nestle, ABD pazarında İspanyolca etiketler kullanmaktadır.</a:t>
            </a:r>
            <a:endParaRPr lang="en-US" sz="1600">
              <a:solidFill>
                <a:srgbClr val="FFFFFF"/>
              </a:solidFill>
              <a:ea typeface="ＭＳ Ｐゴシック" pitchFamily="34" charset="-128"/>
            </a:endParaRPr>
          </a:p>
        </p:txBody>
      </p:sp>
      <p:sp useBgFill="1">
        <p:nvSpPr>
          <p:cNvPr id="46100" name="Rectangle 46099">
            <a:extLst>
              <a:ext uri="{FF2B5EF4-FFF2-40B4-BE49-F238E27FC236}">
                <a16:creationId xmlns:a16="http://schemas.microsoft.com/office/drawing/2014/main" id="{2B57E7D2-A94B-4A8D-B58F-D3E30C235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49872" y="642795"/>
            <a:ext cx="3609304" cy="5575125"/>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085" name="Picture 5" descr="C:\Documents and Settings\Jill Solomon\My Documents\My Pictures\K &amp; G 6e\Cigarette label warning.jp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293749" y="955591"/>
            <a:ext cx="3112215" cy="4940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1507228"/>
      </p:ext>
    </p:extLst>
  </p:cSld>
  <p:clrMapOvr>
    <a:overrideClrMapping bg1="lt1" tx1="dk1" bg2="lt2" tx2="dk2" accent1="accent1" accent2="accent2" accent3="accent3" accent4="accent4" accent5="accent5" accent6="accent6" hlink="hlink" folHlink="folHlink"/>
  </p:clrMapOvr>
</p:sld>
</file>

<file path=ppt/slides/slide17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48137" name="Rectangle 48136">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139" name="Picture 48138">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8141" name="Rectangle 48140">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143" name="Picture 48142">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48145" name="Rectangle 48144">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8130" name="Rectangle 2"/>
          <p:cNvSpPr>
            <a:spLocks noGrp="1" noChangeArrowheads="1"/>
          </p:cNvSpPr>
          <p:nvPr>
            <p:ph type="title"/>
          </p:nvPr>
        </p:nvSpPr>
        <p:spPr>
          <a:xfrm>
            <a:off x="510240" y="2063262"/>
            <a:ext cx="2804460" cy="2661052"/>
          </a:xfrm>
        </p:spPr>
        <p:txBody>
          <a:bodyPr>
            <a:normAutofit/>
          </a:bodyPr>
          <a:lstStyle/>
          <a:p>
            <a:pPr algn="r" eaLnBrk="1" hangingPunct="1"/>
            <a:r>
              <a:rPr lang="tr-TR" sz="3800">
                <a:ea typeface="ＭＳ Ｐゴシック" pitchFamily="34" charset="-128"/>
              </a:rPr>
              <a:t>Estetik</a:t>
            </a:r>
            <a:endParaRPr lang="en-US" sz="3800">
              <a:ea typeface="ＭＳ Ｐゴシック" pitchFamily="34" charset="-128"/>
            </a:endParaRPr>
          </a:p>
        </p:txBody>
      </p:sp>
      <p:graphicFrame>
        <p:nvGraphicFramePr>
          <p:cNvPr id="48133" name="Rectangle 3">
            <a:extLst>
              <a:ext uri="{FF2B5EF4-FFF2-40B4-BE49-F238E27FC236}">
                <a16:creationId xmlns:a16="http://schemas.microsoft.com/office/drawing/2014/main" id="{B601F788-D1C5-D0FB-83FE-7BC123C54FCE}"/>
              </a:ext>
            </a:extLst>
          </p:cNvPr>
          <p:cNvGraphicFramePr>
            <a:graphicFrameLocks noGrp="1"/>
          </p:cNvGraphicFramePr>
          <p:nvPr>
            <p:ph idx="1"/>
            <p:extLst>
              <p:ext uri="{D42A27DB-BD31-4B8C-83A1-F6EECF244321}">
                <p14:modId xmlns:p14="http://schemas.microsoft.com/office/powerpoint/2010/main" val="2651912761"/>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39736213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510240" y="753228"/>
            <a:ext cx="7210396" cy="1080938"/>
          </a:xfrm>
        </p:spPr>
        <p:txBody>
          <a:bodyPr>
            <a:normAutofit/>
          </a:bodyPr>
          <a:lstStyle/>
          <a:p>
            <a:pPr eaLnBrk="1" hangingPunct="1"/>
            <a:r>
              <a:rPr lang="tr-TR">
                <a:ea typeface="ＭＳ Ｐゴシック" pitchFamily="34" charset="-128"/>
              </a:rPr>
              <a:t>Uluslararası Pazarlamada Stratejiler</a:t>
            </a:r>
            <a:endParaRPr lang="en-US">
              <a:ea typeface="ＭＳ Ｐゴシック" pitchFamily="34" charset="-128"/>
            </a:endParaRPr>
          </a:p>
        </p:txBody>
      </p:sp>
      <p:graphicFrame>
        <p:nvGraphicFramePr>
          <p:cNvPr id="50181" name="Rectangle 3">
            <a:extLst>
              <a:ext uri="{FF2B5EF4-FFF2-40B4-BE49-F238E27FC236}">
                <a16:creationId xmlns:a16="http://schemas.microsoft.com/office/drawing/2014/main" id="{CCF9911C-654D-FDC7-165E-51582E664E5E}"/>
              </a:ext>
            </a:extLst>
          </p:cNvPr>
          <p:cNvGraphicFramePr>
            <a:graphicFrameLocks noGrp="1"/>
          </p:cNvGraphicFramePr>
          <p:nvPr>
            <p:ph idx="1"/>
            <p:extLst>
              <p:ext uri="{D42A27DB-BD31-4B8C-83A1-F6EECF244321}">
                <p14:modId xmlns:p14="http://schemas.microsoft.com/office/powerpoint/2010/main" val="4149630328"/>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78784054"/>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52228" name="Picture 52227" descr="Not defteri üzerine kişi yazma">
            <a:extLst>
              <a:ext uri="{FF2B5EF4-FFF2-40B4-BE49-F238E27FC236}">
                <a16:creationId xmlns:a16="http://schemas.microsoft.com/office/drawing/2014/main" id="{76EDB357-30D8-D339-C652-1C75E9CA1540}"/>
              </a:ext>
            </a:extLst>
          </p:cNvPr>
          <p:cNvPicPr>
            <a:picLocks noChangeAspect="1"/>
          </p:cNvPicPr>
          <p:nvPr/>
        </p:nvPicPr>
        <p:blipFill rotWithShape="1">
          <a:blip r:embed="rId2"/>
          <a:srcRect l="20962" r="13577"/>
          <a:stretch/>
        </p:blipFill>
        <p:spPr>
          <a:xfrm>
            <a:off x="3483394" y="10"/>
            <a:ext cx="5664709" cy="6857990"/>
          </a:xfrm>
          <a:prstGeom prst="rect">
            <a:avLst/>
          </a:prstGeom>
          <a:ln>
            <a:noFill/>
          </a:ln>
          <a:effectLst/>
        </p:spPr>
      </p:pic>
      <p:pic>
        <p:nvPicPr>
          <p:cNvPr id="52232" name="Picture 52231">
            <a:extLst>
              <a:ext uri="{FF2B5EF4-FFF2-40B4-BE49-F238E27FC236}">
                <a16:creationId xmlns:a16="http://schemas.microsoft.com/office/drawing/2014/main" id="{25D611BD-13D6-4754-93F1-8ABAB811692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52234" name="Rectangle 52233">
            <a:extLst>
              <a:ext uri="{FF2B5EF4-FFF2-40B4-BE49-F238E27FC236}">
                <a16:creationId xmlns:a16="http://schemas.microsoft.com/office/drawing/2014/main" id="{D1564798-5942-49A9-89E9-7BF6D02392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226" name="Rectangle 2"/>
          <p:cNvSpPr>
            <a:spLocks noGrp="1" noChangeArrowheads="1"/>
          </p:cNvSpPr>
          <p:nvPr>
            <p:ph type="ctrTitle"/>
          </p:nvPr>
        </p:nvSpPr>
        <p:spPr>
          <a:xfrm>
            <a:off x="510241" y="2063262"/>
            <a:ext cx="2804459" cy="2661138"/>
          </a:xfrm>
        </p:spPr>
        <p:txBody>
          <a:bodyPr>
            <a:normAutofit/>
          </a:bodyPr>
          <a:lstStyle/>
          <a:p>
            <a:pPr eaLnBrk="1" hangingPunct="1"/>
            <a:br>
              <a:rPr lang="en-US" altLang="tr-TR" b="0">
                <a:latin typeface="Tahoma" pitchFamily="34" charset="0"/>
                <a:ea typeface="ＭＳ Ｐゴシック" pitchFamily="34" charset="-128"/>
              </a:rPr>
            </a:br>
            <a:r>
              <a:rPr lang="tr-TR" altLang="tr-TR" b="0">
                <a:latin typeface="Tahoma" pitchFamily="34" charset="0"/>
                <a:ea typeface="ＭＳ Ｐゴシック" pitchFamily="34" charset="-128"/>
              </a:rPr>
              <a:t>Fiyat Kararları</a:t>
            </a:r>
            <a:endParaRPr lang="en-US" altLang="tr-TR" b="0">
              <a:latin typeface="Tahoma" pitchFamily="34" charset="0"/>
              <a:ea typeface="ＭＳ Ｐゴシック" pitchFamily="34" charset="-128"/>
            </a:endParaRPr>
          </a:p>
        </p:txBody>
      </p:sp>
    </p:spTree>
    <p:extLst>
      <p:ext uri="{BB962C8B-B14F-4D97-AF65-F5344CB8AC3E}">
        <p14:creationId xmlns:p14="http://schemas.microsoft.com/office/powerpoint/2010/main" val="1267566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52226"/>
                                        </p:tgtEl>
                                        <p:attrNameLst>
                                          <p:attrName>style.visibility</p:attrName>
                                        </p:attrNameLst>
                                      </p:cBhvr>
                                      <p:to>
                                        <p:strVal val="visible"/>
                                      </p:to>
                                    </p:set>
                                    <p:animEffect transition="in" filter="fade">
                                      <p:cBhvr>
                                        <p:cTn id="7" dur="7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Lst>
  </p:timing>
</p:sld>
</file>

<file path=ppt/slides/slide1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5305" name="Picture 55304">
            <a:extLst>
              <a:ext uri="{FF2B5EF4-FFF2-40B4-BE49-F238E27FC236}">
                <a16:creationId xmlns:a16="http://schemas.microsoft.com/office/drawing/2014/main" id="{5321D838-2C7E-4177-9DD3-DAC78324A2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5307" name="Picture 55306">
            <a:extLst>
              <a:ext uri="{FF2B5EF4-FFF2-40B4-BE49-F238E27FC236}">
                <a16:creationId xmlns:a16="http://schemas.microsoft.com/office/drawing/2014/main" id="{224C28B3-E902-49D1-98A0-582D277A0E0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1970240"/>
            <a:ext cx="7828359" cy="321164"/>
          </a:xfrm>
          <a:prstGeom prst="rect">
            <a:avLst/>
          </a:prstGeom>
        </p:spPr>
      </p:pic>
      <p:pic>
        <p:nvPicPr>
          <p:cNvPr id="55309" name="Picture 55308">
            <a:extLst>
              <a:ext uri="{FF2B5EF4-FFF2-40B4-BE49-F238E27FC236}">
                <a16:creationId xmlns:a16="http://schemas.microsoft.com/office/drawing/2014/main" id="{F3A6C14C-E755-4A02-821B-6EA2D4C9F20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cstate="print">
            <a:extLst>
              <a:ext uri="{28A0092B-C50C-407E-A947-70E740481C1C}">
                <a14:useLocalDpi xmlns:a14="http://schemas.microsoft.com/office/drawing/2010/main" val="0"/>
              </a:ext>
            </a:extLst>
          </a:blip>
          <a:stretch>
            <a:fillRect/>
          </a:stretch>
        </p:blipFill>
        <p:spPr>
          <a:xfrm>
            <a:off x="7939369" y="1971234"/>
            <a:ext cx="1202248" cy="144270"/>
          </a:xfrm>
          <a:prstGeom prst="rect">
            <a:avLst/>
          </a:prstGeom>
        </p:spPr>
      </p:pic>
      <p:sp>
        <p:nvSpPr>
          <p:cNvPr id="55311" name="Rectangle 55310">
            <a:extLst>
              <a:ext uri="{FF2B5EF4-FFF2-40B4-BE49-F238E27FC236}">
                <a16:creationId xmlns:a16="http://schemas.microsoft.com/office/drawing/2014/main" id="{6478287C-E119-4E9C-95B0-518478BD9D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9600"/>
            <a:ext cx="7828359"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313" name="Rectangle 55312">
            <a:extLst>
              <a:ext uri="{FF2B5EF4-FFF2-40B4-BE49-F238E27FC236}">
                <a16:creationId xmlns:a16="http://schemas.microsoft.com/office/drawing/2014/main" id="{EA4A294F-6D36-425B-8632-27FD6A284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9370" y="609600"/>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5315" name="Picture 55314">
            <a:extLst>
              <a:ext uri="{FF2B5EF4-FFF2-40B4-BE49-F238E27FC236}">
                <a16:creationId xmlns:a16="http://schemas.microsoft.com/office/drawing/2014/main" id="{D8DF5C3E-BDAB-40E6-A40B-8C05D8CD3F5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55317" name="Picture 55316">
            <a:extLst>
              <a:ext uri="{FF2B5EF4-FFF2-40B4-BE49-F238E27FC236}">
                <a16:creationId xmlns:a16="http://schemas.microsoft.com/office/drawing/2014/main" id="{9D90C31A-86E3-472B-B929-496667598EF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5319" name="Rectangle 55318">
            <a:extLst>
              <a:ext uri="{FF2B5EF4-FFF2-40B4-BE49-F238E27FC236}">
                <a16:creationId xmlns:a16="http://schemas.microsoft.com/office/drawing/2014/main" id="{9DD3589A-DB65-424B-ACF1-5C8155F1C3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0" y="0"/>
            <a:ext cx="457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321" name="Rectangle 55320">
            <a:extLst>
              <a:ext uri="{FF2B5EF4-FFF2-40B4-BE49-F238E27FC236}">
                <a16:creationId xmlns:a16="http://schemas.microsoft.com/office/drawing/2014/main" id="{9F784D76-D302-4160-A2D4-C2F4AB76D4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4809647"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298" name="Rectangle 2"/>
          <p:cNvSpPr>
            <a:spLocks noGrp="1" noChangeArrowheads="1"/>
          </p:cNvSpPr>
          <p:nvPr>
            <p:ph type="title"/>
          </p:nvPr>
        </p:nvSpPr>
        <p:spPr>
          <a:xfrm>
            <a:off x="510240" y="753228"/>
            <a:ext cx="4188508" cy="1080938"/>
          </a:xfrm>
        </p:spPr>
        <p:txBody>
          <a:bodyPr vert="horz" lIns="91440" tIns="45720" rIns="91440" bIns="45720" rtlCol="0" anchor="ctr">
            <a:normAutofit/>
          </a:bodyPr>
          <a:lstStyle/>
          <a:p>
            <a:r>
              <a:rPr lang="en-US" altLang="tr-TR">
                <a:solidFill>
                  <a:srgbClr val="FFFFFF"/>
                </a:solidFill>
              </a:rPr>
              <a:t>Fiyatlandırma</a:t>
            </a:r>
          </a:p>
        </p:txBody>
      </p:sp>
      <p:pic>
        <p:nvPicPr>
          <p:cNvPr id="55323" name="Picture 55322">
            <a:extLst>
              <a:ext uri="{FF2B5EF4-FFF2-40B4-BE49-F238E27FC236}">
                <a16:creationId xmlns:a16="http://schemas.microsoft.com/office/drawing/2014/main" id="{608D9710-1A5F-4D24-B654-F2081DE601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4807458" cy="258395"/>
          </a:xfrm>
          <a:prstGeom prst="rect">
            <a:avLst/>
          </a:prstGeom>
        </p:spPr>
      </p:pic>
      <p:sp>
        <p:nvSpPr>
          <p:cNvPr id="55299" name="Rectangle 3"/>
          <p:cNvSpPr>
            <a:spLocks noGrp="1" noChangeArrowheads="1"/>
          </p:cNvSpPr>
          <p:nvPr>
            <p:ph sz="half" idx="1"/>
          </p:nvPr>
        </p:nvSpPr>
        <p:spPr>
          <a:xfrm>
            <a:off x="510240" y="2336873"/>
            <a:ext cx="3828633" cy="3599316"/>
          </a:xfrm>
        </p:spPr>
        <p:txBody>
          <a:bodyPr vert="horz" lIns="91440" tIns="45720" rIns="91440" bIns="45720" rtlCol="0">
            <a:normAutofit/>
          </a:bodyPr>
          <a:lstStyle/>
          <a:p>
            <a:r>
              <a:rPr lang="en-US" altLang="tr-TR" sz="1700">
                <a:solidFill>
                  <a:srgbClr val="FFFFFF"/>
                </a:solidFill>
              </a:rPr>
              <a:t>Tek fiyat kuralı</a:t>
            </a:r>
          </a:p>
          <a:p>
            <a:r>
              <a:rPr lang="en-US" altLang="tr-TR" sz="1700">
                <a:solidFill>
                  <a:srgbClr val="FFFFFF"/>
                </a:solidFill>
              </a:rPr>
              <a:t>Optimum fiyat</a:t>
            </a:r>
          </a:p>
          <a:p>
            <a:r>
              <a:rPr lang="en-US" altLang="tr-TR" sz="1700">
                <a:solidFill>
                  <a:srgbClr val="FFFFFF"/>
                </a:solidFill>
              </a:rPr>
              <a:t>Hedef maliyetleme</a:t>
            </a:r>
          </a:p>
          <a:p>
            <a:r>
              <a:rPr lang="en-US" altLang="tr-TR" sz="1700">
                <a:solidFill>
                  <a:srgbClr val="FFFFFF"/>
                </a:solidFill>
              </a:rPr>
              <a:t>Fiyat elastikiyeti</a:t>
            </a:r>
          </a:p>
          <a:p>
            <a:r>
              <a:rPr lang="en-US" altLang="tr-TR" sz="1700">
                <a:solidFill>
                  <a:srgbClr val="FFFFFF"/>
                </a:solidFill>
              </a:rPr>
              <a:t>Çevresel konular</a:t>
            </a:r>
          </a:p>
          <a:p>
            <a:r>
              <a:rPr lang="en-US" altLang="tr-TR" sz="1700">
                <a:solidFill>
                  <a:srgbClr val="FFFFFF"/>
                </a:solidFill>
              </a:rPr>
              <a:t>Kampanyalar</a:t>
            </a:r>
          </a:p>
          <a:p>
            <a:r>
              <a:rPr lang="en-US" altLang="tr-TR" sz="1700">
                <a:solidFill>
                  <a:srgbClr val="FFFFFF"/>
                </a:solidFill>
              </a:rPr>
              <a:t>Ticaret anlaşmaları</a:t>
            </a:r>
          </a:p>
          <a:p>
            <a:endParaRPr lang="en-US" altLang="tr-TR" sz="1700">
              <a:solidFill>
                <a:srgbClr val="FFFFFF"/>
              </a:solidFill>
            </a:endParaRPr>
          </a:p>
        </p:txBody>
      </p:sp>
      <p:sp useBgFill="1">
        <p:nvSpPr>
          <p:cNvPr id="55325" name="Rectangle 55324">
            <a:extLst>
              <a:ext uri="{FF2B5EF4-FFF2-40B4-BE49-F238E27FC236}">
                <a16:creationId xmlns:a16="http://schemas.microsoft.com/office/drawing/2014/main" id="{2B57E7D2-A94B-4A8D-B58F-D3E30C235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49872" y="642795"/>
            <a:ext cx="3609304" cy="5575125"/>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300" name="Picture 4" descr="C:\Documents and Settings\Jill Solomon\My Documents\My Pictures\Keegan &amp; Green 5e\Price tag on jeans_000003209852Medium.jp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282949" y="1078176"/>
            <a:ext cx="3133815" cy="46948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9604111"/>
      </p:ext>
    </p:extLst>
  </p:cSld>
  <p:clrMapOvr>
    <a:overrideClrMapping bg1="lt1" tx1="dk1" bg2="lt2" tx2="dk2" accent1="accent1" accent2="accent2" accent3="accent3" accent4="accent4" accent5="accent5" accent6="accent6" hlink="hlink" folHlink="folHlink"/>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348" name="İçerik Yer Tutucusu 2">
            <a:extLst>
              <a:ext uri="{FF2B5EF4-FFF2-40B4-BE49-F238E27FC236}">
                <a16:creationId xmlns:a16="http://schemas.microsoft.com/office/drawing/2014/main" id="{4EE314D4-3407-525D-F9AD-6C7EBCC689C9}"/>
              </a:ext>
            </a:extLst>
          </p:cNvPr>
          <p:cNvGraphicFramePr>
            <a:graphicFrameLocks noGrp="1"/>
          </p:cNvGraphicFramePr>
          <p:nvPr>
            <p:ph sz="half" idx="1"/>
          </p:nvPr>
        </p:nvGraphicFramePr>
        <p:xfrm>
          <a:off x="685800" y="1981200"/>
          <a:ext cx="80010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11525845"/>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ChangeArrowheads="1"/>
          </p:cNvSpPr>
          <p:nvPr>
            <p:ph type="title"/>
          </p:nvPr>
        </p:nvSpPr>
        <p:spPr/>
        <p:txBody>
          <a:bodyPr/>
          <a:lstStyle/>
          <a:p>
            <a:pPr eaLnBrk="1" hangingPunct="1"/>
            <a:r>
              <a:rPr lang="tr-TR" altLang="tr-TR">
                <a:ea typeface="ＭＳ Ｐゴシック" pitchFamily="34" charset="-128"/>
              </a:rPr>
              <a:t>Temel Fiyatlandırma Kararları</a:t>
            </a:r>
            <a:endParaRPr lang="en-US" altLang="tr-TR">
              <a:ea typeface="ＭＳ Ｐゴシック" pitchFamily="34" charset="-128"/>
            </a:endParaRPr>
          </a:p>
        </p:txBody>
      </p:sp>
      <p:sp>
        <p:nvSpPr>
          <p:cNvPr id="58372" name="Rectangle 3"/>
          <p:cNvSpPr>
            <a:spLocks noGrp="1" noChangeArrowheads="1"/>
          </p:cNvSpPr>
          <p:nvPr>
            <p:ph sz="half" idx="1"/>
          </p:nvPr>
        </p:nvSpPr>
        <p:spPr>
          <a:xfrm>
            <a:off x="0" y="1988840"/>
            <a:ext cx="3810000" cy="4114800"/>
          </a:xfrm>
        </p:spPr>
        <p:txBody>
          <a:bodyPr/>
          <a:lstStyle/>
          <a:p>
            <a:pPr eaLnBrk="1" hangingPunct="1">
              <a:lnSpc>
                <a:spcPct val="90000"/>
              </a:lnSpc>
            </a:pPr>
            <a:endParaRPr lang="tr-TR" altLang="tr-TR" dirty="0">
              <a:ea typeface="ＭＳ Ｐゴシック" pitchFamily="34" charset="-128"/>
            </a:endParaRPr>
          </a:p>
          <a:p>
            <a:pPr eaLnBrk="1" hangingPunct="1">
              <a:lnSpc>
                <a:spcPct val="90000"/>
              </a:lnSpc>
            </a:pPr>
            <a:r>
              <a:rPr lang="tr-TR" altLang="tr-TR" dirty="0">
                <a:ea typeface="ＭＳ Ｐゴシック" pitchFamily="34" charset="-128"/>
              </a:rPr>
              <a:t>Tek fiyat kuralı</a:t>
            </a:r>
            <a:endParaRPr lang="en-US" altLang="tr-TR" dirty="0">
              <a:ea typeface="ＭＳ Ｐゴシック" pitchFamily="34" charset="-128"/>
            </a:endParaRPr>
          </a:p>
          <a:p>
            <a:pPr lvl="1" eaLnBrk="1" hangingPunct="1">
              <a:lnSpc>
                <a:spcPct val="90000"/>
              </a:lnSpc>
            </a:pPr>
            <a:r>
              <a:rPr lang="tr-TR" altLang="tr-TR" dirty="0">
                <a:ea typeface="ＭＳ Ｐゴシック" pitchFamily="34" charset="-128"/>
              </a:rPr>
              <a:t>Pazardaki tüm müşterilerin en iyi ürünü en iyi fiyattan almasıdır. </a:t>
            </a:r>
            <a:endParaRPr lang="en-US" altLang="tr-TR" dirty="0">
              <a:ea typeface="ＭＳ Ｐゴシック" pitchFamily="34" charset="-128"/>
            </a:endParaRPr>
          </a:p>
          <a:p>
            <a:pPr lvl="1" eaLnBrk="1" hangingPunct="1">
              <a:lnSpc>
                <a:spcPct val="90000"/>
              </a:lnSpc>
            </a:pPr>
            <a:endParaRPr lang="en-US" altLang="tr-TR" dirty="0">
              <a:ea typeface="ＭＳ Ｐゴシック" pitchFamily="34" charset="-128"/>
            </a:endParaRPr>
          </a:p>
          <a:p>
            <a:pPr eaLnBrk="1" hangingPunct="1">
              <a:lnSpc>
                <a:spcPct val="90000"/>
              </a:lnSpc>
              <a:buFontTx/>
              <a:buNone/>
            </a:pPr>
            <a:endParaRPr lang="en-US" altLang="tr-TR" dirty="0">
              <a:ea typeface="ＭＳ Ｐゴシック" pitchFamily="34" charset="-128"/>
            </a:endParaRPr>
          </a:p>
        </p:txBody>
      </p:sp>
      <p:sp>
        <p:nvSpPr>
          <p:cNvPr id="58373" name="Rectangle 4"/>
          <p:cNvSpPr>
            <a:spLocks noGrp="1" noChangeArrowheads="1"/>
          </p:cNvSpPr>
          <p:nvPr>
            <p:ph sz="half" idx="2"/>
          </p:nvPr>
        </p:nvSpPr>
        <p:spPr>
          <a:xfrm>
            <a:off x="4572000" y="2060848"/>
            <a:ext cx="3810000" cy="2362200"/>
          </a:xfrm>
        </p:spPr>
        <p:txBody>
          <a:bodyPr/>
          <a:lstStyle/>
          <a:p>
            <a:pPr eaLnBrk="1" hangingPunct="1"/>
            <a:endParaRPr lang="tr-TR" altLang="tr-TR" dirty="0">
              <a:ea typeface="ＭＳ Ｐゴシック" pitchFamily="34" charset="-128"/>
            </a:endParaRPr>
          </a:p>
          <a:p>
            <a:pPr eaLnBrk="1" hangingPunct="1"/>
            <a:r>
              <a:rPr lang="tr-TR" altLang="tr-TR" dirty="0">
                <a:ea typeface="ＭＳ Ｐゴシック" pitchFamily="34" charset="-128"/>
              </a:rPr>
              <a:t>Ulusal pazarlar</a:t>
            </a:r>
            <a:endParaRPr lang="en-US" altLang="tr-TR" dirty="0">
              <a:ea typeface="ＭＳ Ｐゴシック" pitchFamily="34" charset="-128"/>
            </a:endParaRPr>
          </a:p>
          <a:p>
            <a:pPr lvl="1" eaLnBrk="1" hangingPunct="1"/>
            <a:r>
              <a:rPr lang="tr-TR" altLang="tr-TR" dirty="0">
                <a:ea typeface="ＭＳ Ｐゴシック" pitchFamily="34" charset="-128"/>
              </a:rPr>
              <a:t>Maliyetler</a:t>
            </a:r>
            <a:endParaRPr lang="en-US" altLang="tr-TR" dirty="0">
              <a:ea typeface="ＭＳ Ｐゴシック" pitchFamily="34" charset="-128"/>
            </a:endParaRPr>
          </a:p>
          <a:p>
            <a:pPr lvl="1" eaLnBrk="1" hangingPunct="1"/>
            <a:r>
              <a:rPr lang="tr-TR" altLang="tr-TR" dirty="0">
                <a:ea typeface="ＭＳ Ｐゴシック" pitchFamily="34" charset="-128"/>
              </a:rPr>
              <a:t>Rekabet</a:t>
            </a:r>
            <a:endParaRPr lang="en-US" altLang="tr-TR" dirty="0">
              <a:ea typeface="ＭＳ Ｐゴシック" pitchFamily="34" charset="-128"/>
            </a:endParaRPr>
          </a:p>
          <a:p>
            <a:pPr lvl="1" eaLnBrk="1" hangingPunct="1"/>
            <a:r>
              <a:rPr lang="tr-TR" altLang="tr-TR" dirty="0">
                <a:ea typeface="ＭＳ Ｐゴシック" pitchFamily="34" charset="-128"/>
              </a:rPr>
              <a:t>Düzenlemeler</a:t>
            </a:r>
            <a:endParaRPr lang="en-US" altLang="tr-TR" dirty="0">
              <a:ea typeface="ＭＳ Ｐゴシック" pitchFamily="34" charset="-128"/>
            </a:endParaRPr>
          </a:p>
        </p:txBody>
      </p:sp>
      <p:sp>
        <p:nvSpPr>
          <p:cNvPr id="58375" name="Text Box 7"/>
          <p:cNvSpPr txBox="1">
            <a:spLocks noChangeArrowheads="1"/>
          </p:cNvSpPr>
          <p:nvPr/>
        </p:nvSpPr>
        <p:spPr bwMode="auto">
          <a:xfrm>
            <a:off x="304800" y="5373216"/>
            <a:ext cx="7772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37931725" indent="-37474525">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eaLnBrk="1" hangingPunct="1">
              <a:spcBef>
                <a:spcPct val="50000"/>
              </a:spcBef>
            </a:pPr>
            <a:r>
              <a:rPr lang="en-US" altLang="tr-TR" sz="2000" dirty="0"/>
              <a:t>Heineken’s Jap</a:t>
            </a:r>
            <a:r>
              <a:rPr lang="tr-TR" altLang="tr-TR" sz="2000" dirty="0" err="1"/>
              <a:t>onya’daki</a:t>
            </a:r>
            <a:r>
              <a:rPr lang="tr-TR" altLang="tr-TR" sz="2000" dirty="0"/>
              <a:t> fiyatı rekabetten çok etkilenmektedir. </a:t>
            </a:r>
            <a:endParaRPr lang="en-US" altLang="tr-TR" sz="2000" dirty="0"/>
          </a:p>
        </p:txBody>
      </p:sp>
    </p:spTree>
    <p:extLst>
      <p:ext uri="{BB962C8B-B14F-4D97-AF65-F5344CB8AC3E}">
        <p14:creationId xmlns:p14="http://schemas.microsoft.com/office/powerpoint/2010/main" val="65276378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9402" name="Picture 59401">
            <a:extLst>
              <a:ext uri="{FF2B5EF4-FFF2-40B4-BE49-F238E27FC236}">
                <a16:creationId xmlns:a16="http://schemas.microsoft.com/office/drawing/2014/main" id="{B3F9E774-F054-4892-8E69-C76B2C8545F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59404" name="Picture 59403">
            <a:extLst>
              <a:ext uri="{FF2B5EF4-FFF2-40B4-BE49-F238E27FC236}">
                <a16:creationId xmlns:a16="http://schemas.microsoft.com/office/drawing/2014/main" id="{BEF6A099-2A38-4C66-88FF-FDBCB564E5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9406" name="Rectangle 59405">
            <a:extLst>
              <a:ext uri="{FF2B5EF4-FFF2-40B4-BE49-F238E27FC236}">
                <a16:creationId xmlns:a16="http://schemas.microsoft.com/office/drawing/2014/main" id="{D0D98427-7B26-46E2-93FE-CB8CD38542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408" name="Rectangle 59407">
            <a:extLst>
              <a:ext uri="{FF2B5EF4-FFF2-40B4-BE49-F238E27FC236}">
                <a16:creationId xmlns:a16="http://schemas.microsoft.com/office/drawing/2014/main" id="{B15A4233-F980-4EF6-B2C0-D7C63E752A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19321"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395" name="Rectangle 2"/>
          <p:cNvSpPr>
            <a:spLocks noGrp="1" noChangeArrowheads="1"/>
          </p:cNvSpPr>
          <p:nvPr>
            <p:ph type="title"/>
          </p:nvPr>
        </p:nvSpPr>
        <p:spPr>
          <a:xfrm>
            <a:off x="510240" y="753228"/>
            <a:ext cx="3102093" cy="1080938"/>
          </a:xfrm>
        </p:spPr>
        <p:txBody>
          <a:bodyPr>
            <a:normAutofit/>
          </a:bodyPr>
          <a:lstStyle/>
          <a:p>
            <a:pPr eaLnBrk="1" hangingPunct="1"/>
            <a:r>
              <a:rPr lang="tr-TR" altLang="tr-TR" sz="2100">
                <a:solidFill>
                  <a:srgbClr val="FFFFFF"/>
                </a:solidFill>
                <a:ea typeface="ＭＳ Ｐゴシック" pitchFamily="34" charset="-128"/>
              </a:rPr>
              <a:t>Uluslararası Fiyat Amaçları ve Stratejileri</a:t>
            </a:r>
            <a:endParaRPr lang="en-US" altLang="tr-TR" sz="2100">
              <a:solidFill>
                <a:srgbClr val="FFFFFF"/>
              </a:solidFill>
              <a:ea typeface="ＭＳ Ｐゴシック" pitchFamily="34" charset="-128"/>
            </a:endParaRPr>
          </a:p>
        </p:txBody>
      </p:sp>
      <p:pic>
        <p:nvPicPr>
          <p:cNvPr id="59410" name="Picture 59409">
            <a:extLst>
              <a:ext uri="{FF2B5EF4-FFF2-40B4-BE49-F238E27FC236}">
                <a16:creationId xmlns:a16="http://schemas.microsoft.com/office/drawing/2014/main" id="{3B7E3E62-AACE-4D18-93B3-B4C452E28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3717036" cy="199787"/>
          </a:xfrm>
          <a:prstGeom prst="rect">
            <a:avLst/>
          </a:prstGeom>
        </p:spPr>
      </p:pic>
      <p:sp>
        <p:nvSpPr>
          <p:cNvPr id="59396" name="Rectangle 3"/>
          <p:cNvSpPr>
            <a:spLocks noGrp="1" noChangeArrowheads="1"/>
          </p:cNvSpPr>
          <p:nvPr>
            <p:ph idx="1"/>
          </p:nvPr>
        </p:nvSpPr>
        <p:spPr>
          <a:xfrm>
            <a:off x="510240" y="2336873"/>
            <a:ext cx="2742217" cy="3599316"/>
          </a:xfrm>
        </p:spPr>
        <p:txBody>
          <a:bodyPr>
            <a:normAutofit/>
          </a:bodyPr>
          <a:lstStyle/>
          <a:p>
            <a:pPr eaLnBrk="1" hangingPunct="1"/>
            <a:r>
              <a:rPr lang="tr-TR" altLang="tr-TR" sz="1200">
                <a:solidFill>
                  <a:srgbClr val="FFFFFF"/>
                </a:solidFill>
                <a:ea typeface="ＭＳ Ｐゴシック" pitchFamily="34" charset="-128"/>
              </a:rPr>
              <a:t>Pazarlama yöneticileri mutlaka;</a:t>
            </a:r>
            <a:endParaRPr lang="en-US" altLang="tr-TR" sz="1200">
              <a:solidFill>
                <a:srgbClr val="FFFFFF"/>
              </a:solidFill>
              <a:ea typeface="ＭＳ Ｐゴシック" pitchFamily="34" charset="-128"/>
            </a:endParaRPr>
          </a:p>
          <a:p>
            <a:pPr lvl="1" eaLnBrk="1" hangingPunct="1"/>
            <a:r>
              <a:rPr lang="tr-TR" altLang="tr-TR" sz="1200">
                <a:solidFill>
                  <a:srgbClr val="FFFFFF"/>
                </a:solidFill>
                <a:ea typeface="ＭＳ Ｐゴシック" pitchFamily="34" charset="-128"/>
              </a:rPr>
              <a:t>Taban fiyat yani minimum fiyat</a:t>
            </a:r>
            <a:endParaRPr lang="en-US" altLang="tr-TR" sz="1200">
              <a:solidFill>
                <a:srgbClr val="FFFFFF"/>
              </a:solidFill>
              <a:ea typeface="ＭＳ Ｐゴシック" pitchFamily="34" charset="-128"/>
            </a:endParaRPr>
          </a:p>
          <a:p>
            <a:pPr lvl="1" eaLnBrk="1" hangingPunct="1"/>
            <a:r>
              <a:rPr lang="tr-TR" altLang="tr-TR" sz="1200">
                <a:solidFill>
                  <a:srgbClr val="FFFFFF"/>
                </a:solidFill>
                <a:ea typeface="ＭＳ Ｐゴシック" pitchFamily="34" charset="-128"/>
              </a:rPr>
              <a:t>Tavan fiyat yani </a:t>
            </a:r>
            <a:r>
              <a:rPr lang="en-US" altLang="tr-TR" sz="1200">
                <a:solidFill>
                  <a:srgbClr val="FFFFFF"/>
                </a:solidFill>
                <a:ea typeface="ＭＳ Ｐゴシック" pitchFamily="34" charset="-128"/>
              </a:rPr>
              <a:t>maximum </a:t>
            </a:r>
            <a:r>
              <a:rPr lang="tr-TR" altLang="tr-TR" sz="1200">
                <a:solidFill>
                  <a:srgbClr val="FFFFFF"/>
                </a:solidFill>
                <a:ea typeface="ＭＳ Ｐゴシック" pitchFamily="34" charset="-128"/>
              </a:rPr>
              <a:t>fiyat</a:t>
            </a:r>
            <a:endParaRPr lang="en-US" altLang="tr-TR" sz="1200">
              <a:solidFill>
                <a:srgbClr val="FFFFFF"/>
              </a:solidFill>
              <a:ea typeface="ＭＳ Ｐゴシック" pitchFamily="34" charset="-128"/>
            </a:endParaRPr>
          </a:p>
          <a:p>
            <a:pPr lvl="1" eaLnBrk="1" hangingPunct="1"/>
            <a:r>
              <a:rPr lang="en-US" altLang="tr-TR" sz="1200">
                <a:solidFill>
                  <a:srgbClr val="FFFFFF"/>
                </a:solidFill>
                <a:ea typeface="ＭＳ Ｐゴシック" pitchFamily="34" charset="-128"/>
              </a:rPr>
              <a:t>Optimum </a:t>
            </a:r>
            <a:r>
              <a:rPr lang="tr-TR" altLang="tr-TR" sz="1200">
                <a:solidFill>
                  <a:srgbClr val="FFFFFF"/>
                </a:solidFill>
                <a:ea typeface="ＭＳ Ｐゴシック" pitchFamily="34" charset="-128"/>
              </a:rPr>
              <a:t>fiyat</a:t>
            </a:r>
            <a:r>
              <a:rPr lang="en-US" altLang="tr-TR" sz="1200">
                <a:solidFill>
                  <a:srgbClr val="FFFFFF"/>
                </a:solidFill>
                <a:ea typeface="ＭＳ Ｐゴシック" pitchFamily="34" charset="-128"/>
              </a:rPr>
              <a:t>: </a:t>
            </a:r>
            <a:r>
              <a:rPr lang="tr-TR" altLang="tr-TR" sz="1200">
                <a:solidFill>
                  <a:srgbClr val="FFFFFF"/>
                </a:solidFill>
                <a:ea typeface="ＭＳ Ｐゴシック" pitchFamily="34" charset="-128"/>
              </a:rPr>
              <a:t>talep fonksiyonu</a:t>
            </a:r>
            <a:endParaRPr lang="en-US" altLang="tr-TR" sz="1200">
              <a:solidFill>
                <a:srgbClr val="FFFFFF"/>
              </a:solidFill>
              <a:ea typeface="ＭＳ Ｐゴシック" pitchFamily="34" charset="-128"/>
            </a:endParaRPr>
          </a:p>
          <a:p>
            <a:pPr eaLnBrk="1" hangingPunct="1"/>
            <a:r>
              <a:rPr lang="tr-TR" altLang="tr-TR" sz="1200">
                <a:solidFill>
                  <a:srgbClr val="FFFFFF"/>
                </a:solidFill>
                <a:ea typeface="ＭＳ Ｐゴシック" pitchFamily="34" charset="-128"/>
              </a:rPr>
              <a:t>Uluslararası fırsatlar ve kısıtlar belirlenmelidir.</a:t>
            </a:r>
          </a:p>
        </p:txBody>
      </p:sp>
      <p:sp useBgFill="1">
        <p:nvSpPr>
          <p:cNvPr id="59412" name="Rectangle 59411">
            <a:extLst>
              <a:ext uri="{FF2B5EF4-FFF2-40B4-BE49-F238E27FC236}">
                <a16:creationId xmlns:a16="http://schemas.microsoft.com/office/drawing/2014/main" id="{421B5709-714B-4EA8-8C75-C105D9B4D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7067" y="642795"/>
            <a:ext cx="4704491" cy="5575126"/>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397" name="Picture 4" descr="C:\Documents and Settings\Jill Solomon\My Documents\My Pictures\K &amp; G 6e\3 D Percent signs.jp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194813" y="1842371"/>
            <a:ext cx="4221951" cy="3166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1082865"/>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510240" y="753228"/>
            <a:ext cx="7210396" cy="1080938"/>
          </a:xfrm>
        </p:spPr>
        <p:txBody>
          <a:bodyPr>
            <a:normAutofit/>
          </a:bodyPr>
          <a:lstStyle/>
          <a:p>
            <a:r>
              <a:rPr lang="tr-TR"/>
              <a:t>Uluslararası Pazarlama Türleri</a:t>
            </a:r>
            <a:endParaRPr lang="tr-TR" dirty="0"/>
          </a:p>
        </p:txBody>
      </p:sp>
      <p:graphicFrame>
        <p:nvGraphicFramePr>
          <p:cNvPr id="19" name="İçerik Yer Tutucusu 2">
            <a:extLst>
              <a:ext uri="{FF2B5EF4-FFF2-40B4-BE49-F238E27FC236}">
                <a16:creationId xmlns:a16="http://schemas.microsoft.com/office/drawing/2014/main" id="{6EF95CD5-4166-71B7-01C1-CA1AEEAF0BF8}"/>
              </a:ext>
            </a:extLst>
          </p:cNvPr>
          <p:cNvGraphicFramePr>
            <a:graphicFrameLocks noGrp="1"/>
          </p:cNvGraphicFramePr>
          <p:nvPr>
            <p:ph idx="1"/>
            <p:extLst>
              <p:ext uri="{D42A27DB-BD31-4B8C-83A1-F6EECF244321}">
                <p14:modId xmlns:p14="http://schemas.microsoft.com/office/powerpoint/2010/main" val="2439091219"/>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920199"/>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510240" y="753228"/>
            <a:ext cx="7210396" cy="1080938"/>
          </a:xfrm>
        </p:spPr>
        <p:txBody>
          <a:bodyPr>
            <a:normAutofit/>
          </a:bodyPr>
          <a:lstStyle/>
          <a:p>
            <a:pPr eaLnBrk="1" hangingPunct="1"/>
            <a:r>
              <a:rPr lang="tr-TR" altLang="tr-TR">
                <a:ea typeface="ＭＳ Ｐゴシック" pitchFamily="34" charset="-128"/>
              </a:rPr>
              <a:t>Uluslararası Fiyat Amaçları ve Stratejileri</a:t>
            </a:r>
            <a:endParaRPr lang="en-US" altLang="tr-TR">
              <a:ea typeface="ＭＳ Ｐゴシック" pitchFamily="34" charset="-128"/>
            </a:endParaRPr>
          </a:p>
        </p:txBody>
      </p:sp>
      <p:graphicFrame>
        <p:nvGraphicFramePr>
          <p:cNvPr id="61459" name="Rectangle 3">
            <a:extLst>
              <a:ext uri="{FF2B5EF4-FFF2-40B4-BE49-F238E27FC236}">
                <a16:creationId xmlns:a16="http://schemas.microsoft.com/office/drawing/2014/main" id="{9759337B-A03A-846D-EE29-5BC72F91DEDE}"/>
              </a:ext>
            </a:extLst>
          </p:cNvPr>
          <p:cNvGraphicFramePr>
            <a:graphicFrameLocks noGrp="1"/>
          </p:cNvGraphicFramePr>
          <p:nvPr>
            <p:ph idx="1"/>
            <p:extLst>
              <p:ext uri="{D42A27DB-BD31-4B8C-83A1-F6EECF244321}">
                <p14:modId xmlns:p14="http://schemas.microsoft.com/office/powerpoint/2010/main" val="1905481849"/>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25531537"/>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63498" name="Group 63497">
            <a:extLst>
              <a:ext uri="{FF2B5EF4-FFF2-40B4-BE49-F238E27FC236}">
                <a16:creationId xmlns:a16="http://schemas.microsoft.com/office/drawing/2014/main" id="{5B988D63-FA8B-436C-902E-E5005BC0492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63499" name="Rectangle 63498">
              <a:extLst>
                <a:ext uri="{FF2B5EF4-FFF2-40B4-BE49-F238E27FC236}">
                  <a16:creationId xmlns:a16="http://schemas.microsoft.com/office/drawing/2014/main" id="{2FD177FB-983E-4035-8B7A-655342A7E1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500" name="Picture 63499">
              <a:extLst>
                <a:ext uri="{FF2B5EF4-FFF2-40B4-BE49-F238E27FC236}">
                  <a16:creationId xmlns:a16="http://schemas.microsoft.com/office/drawing/2014/main" id="{9596D9C3-C0FC-4500-A696-55B9F77BB7A9}"/>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63493" name="Picture 5" descr="C:\Documents and Settings\Jill Solomon\My Documents\My Pictures\Keegan &amp; Green 5e\living room TV 000002829435Medium.jpg"/>
          <p:cNvPicPr>
            <a:picLocks noChangeAspect="1" noChangeArrowheads="1"/>
          </p:cNvPicPr>
          <p:nvPr/>
        </p:nvPicPr>
        <p:blipFill rotWithShape="1">
          <a:blip r:embed="rId4">
            <a:extLst>
              <a:ext uri="{28A0092B-C50C-407E-A947-70E740481C1C}">
                <a14:useLocalDpi xmlns:a14="http://schemas.microsoft.com/office/drawing/2010/main" val="0"/>
              </a:ext>
            </a:extLst>
          </a:blip>
          <a:srcRect l="13773" r="10456" b="1"/>
          <a:stretch/>
        </p:blipFill>
        <p:spPr bwMode="auto">
          <a:xfrm>
            <a:off x="5660857" y="10"/>
            <a:ext cx="3480760" cy="685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502" name="Rectangle 63501">
            <a:extLst>
              <a:ext uri="{FF2B5EF4-FFF2-40B4-BE49-F238E27FC236}">
                <a16:creationId xmlns:a16="http://schemas.microsoft.com/office/drawing/2014/main" id="{C493E730-2044-49B5-A022-B8D6F35934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5975286"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490" name="Rectangle 2"/>
          <p:cNvSpPr>
            <a:spLocks noGrp="1" noChangeArrowheads="1"/>
          </p:cNvSpPr>
          <p:nvPr>
            <p:ph type="title"/>
          </p:nvPr>
        </p:nvSpPr>
        <p:spPr>
          <a:xfrm>
            <a:off x="510240" y="753228"/>
            <a:ext cx="5315664" cy="1080938"/>
          </a:xfrm>
        </p:spPr>
        <p:txBody>
          <a:bodyPr>
            <a:normAutofit/>
          </a:bodyPr>
          <a:lstStyle/>
          <a:p>
            <a:pPr eaLnBrk="1" hangingPunct="1"/>
            <a:r>
              <a:rPr lang="tr-TR" altLang="tr-TR">
                <a:ea typeface="ＭＳ Ｐゴシック" pitchFamily="34" charset="-128"/>
              </a:rPr>
              <a:t>Pazarın kaymağını alma ve finansal amaçlar</a:t>
            </a:r>
            <a:endParaRPr lang="en-US" altLang="tr-TR">
              <a:ea typeface="ＭＳ Ｐゴシック" pitchFamily="34" charset="-128"/>
            </a:endParaRPr>
          </a:p>
        </p:txBody>
      </p:sp>
      <p:pic>
        <p:nvPicPr>
          <p:cNvPr id="63504" name="Picture 63503">
            <a:extLst>
              <a:ext uri="{FF2B5EF4-FFF2-40B4-BE49-F238E27FC236}">
                <a16:creationId xmlns:a16="http://schemas.microsoft.com/office/drawing/2014/main" id="{78976801-4346-4636-BA62-265C81DFE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1" y="1970240"/>
            <a:ext cx="5975286" cy="321164"/>
          </a:xfrm>
          <a:prstGeom prst="rect">
            <a:avLst/>
          </a:prstGeom>
        </p:spPr>
      </p:pic>
      <p:sp>
        <p:nvSpPr>
          <p:cNvPr id="17412" name="Rectangle 3"/>
          <p:cNvSpPr>
            <a:spLocks noGrp="1" noChangeArrowheads="1"/>
          </p:cNvSpPr>
          <p:nvPr>
            <p:ph idx="1"/>
          </p:nvPr>
        </p:nvSpPr>
        <p:spPr>
          <a:xfrm>
            <a:off x="510240" y="2336873"/>
            <a:ext cx="4817409" cy="3599316"/>
          </a:xfrm>
        </p:spPr>
        <p:txBody>
          <a:bodyPr>
            <a:normAutofit/>
          </a:bodyPr>
          <a:lstStyle/>
          <a:p>
            <a:pPr lvl="1" eaLnBrk="1" hangingPunct="1">
              <a:defRPr/>
            </a:pPr>
            <a:r>
              <a:rPr lang="tr-TR" altLang="tr-TR" sz="1700">
                <a:ea typeface="ＭＳ Ｐゴシック" panose="020B0600070205080204" pitchFamily="34" charset="-128"/>
              </a:rPr>
              <a:t>Yüksek fiyatlandırma</a:t>
            </a:r>
            <a:endParaRPr lang="en-US" altLang="tr-TR" sz="1700">
              <a:ea typeface="ＭＳ Ｐゴシック" panose="020B0600070205080204" pitchFamily="34" charset="-128"/>
            </a:endParaRPr>
          </a:p>
          <a:p>
            <a:pPr lvl="1" eaLnBrk="1" hangingPunct="1">
              <a:defRPr/>
            </a:pPr>
            <a:r>
              <a:rPr lang="tr-TR" altLang="tr-TR" sz="1700">
                <a:ea typeface="ＭＳ Ｐゴシック" panose="020B0600070205080204" pitchFamily="34" charset="-128"/>
              </a:rPr>
              <a:t>Ürünün giriş aşamasında kullanılabilir.</a:t>
            </a:r>
            <a:endParaRPr lang="en-US" altLang="tr-TR" sz="1700">
              <a:ea typeface="ＭＳ Ｐゴシック" panose="020B0600070205080204" pitchFamily="34" charset="-128"/>
            </a:endParaRPr>
          </a:p>
          <a:p>
            <a:pPr lvl="1" eaLnBrk="1" hangingPunct="1">
              <a:defRPr/>
            </a:pPr>
            <a:r>
              <a:rPr lang="tr-TR" altLang="tr-TR" sz="1700">
                <a:ea typeface="ＭＳ Ｐゴシック" panose="020B0600070205080204" pitchFamily="34" charset="-128"/>
              </a:rPr>
              <a:t>Özellikli ve beğenmeli ürünlerde kullanılır.</a:t>
            </a:r>
            <a:endParaRPr lang="en-US" altLang="tr-TR" sz="1700">
              <a:ea typeface="ＭＳ Ｐゴシック" panose="020B0600070205080204" pitchFamily="34" charset="-128"/>
            </a:endParaRPr>
          </a:p>
          <a:p>
            <a:pPr lvl="2" eaLnBrk="1" hangingPunct="1">
              <a:defRPr/>
            </a:pPr>
            <a:r>
              <a:rPr lang="en-US" altLang="tr-TR" sz="1700">
                <a:ea typeface="ＭＳ Ｐゴシック" panose="020B0600070205080204" pitchFamily="34" charset="-128"/>
              </a:rPr>
              <a:t>Mercedes-Benz</a:t>
            </a:r>
            <a:endParaRPr lang="tr-TR" altLang="tr-TR" sz="1700">
              <a:ea typeface="ＭＳ Ｐゴシック" panose="020B0600070205080204" pitchFamily="34" charset="-128"/>
            </a:endParaRPr>
          </a:p>
          <a:p>
            <a:pPr marL="914400" lvl="2" indent="0" eaLnBrk="1" hangingPunct="1">
              <a:buFontTx/>
              <a:buNone/>
              <a:defRPr/>
            </a:pPr>
            <a:r>
              <a:rPr lang="en-US" altLang="tr-TR" sz="1700">
                <a:latin typeface="Times New Roman" panose="02020603050405020304" pitchFamily="18" charset="0"/>
                <a:ea typeface="ＭＳ Ｐゴシック" panose="020B0600070205080204" pitchFamily="34" charset="-128"/>
              </a:rPr>
              <a:t>2005</a:t>
            </a:r>
            <a:r>
              <a:rPr lang="tr-TR" altLang="tr-TR" sz="1700">
                <a:latin typeface="Times New Roman" panose="02020603050405020304" pitchFamily="18" charset="0"/>
                <a:ea typeface="ＭＳ Ｐゴシック" panose="020B0600070205080204" pitchFamily="34" charset="-128"/>
              </a:rPr>
              <a:t> yılında</a:t>
            </a:r>
            <a:r>
              <a:rPr lang="en-US" altLang="tr-TR" sz="1700">
                <a:latin typeface="Times New Roman" panose="02020603050405020304" pitchFamily="18" charset="0"/>
                <a:ea typeface="ＭＳ Ｐゴシック" panose="020B0600070205080204" pitchFamily="34" charset="-128"/>
              </a:rPr>
              <a:t>, Sony 40-inch HDTV for $3,500; </a:t>
            </a:r>
            <a:r>
              <a:rPr lang="tr-TR" altLang="tr-TR" sz="1700">
                <a:latin typeface="Times New Roman" panose="02020603050405020304" pitchFamily="18" charset="0"/>
                <a:ea typeface="ＭＳ Ｐゴシック" panose="020B0600070205080204" pitchFamily="34" charset="-128"/>
              </a:rPr>
              <a:t>2006 yılının sonunda ise fiyatını </a:t>
            </a:r>
            <a:r>
              <a:rPr lang="en-US" altLang="tr-TR" sz="1700">
                <a:latin typeface="Times New Roman" panose="02020603050405020304" pitchFamily="18" charset="0"/>
                <a:ea typeface="ＭＳ Ｐゴシック" panose="020B0600070205080204" pitchFamily="34" charset="-128"/>
              </a:rPr>
              <a:t>$2,000</a:t>
            </a:r>
            <a:r>
              <a:rPr lang="tr-TR" altLang="tr-TR" sz="1700">
                <a:latin typeface="Times New Roman" panose="02020603050405020304" pitchFamily="18" charset="0"/>
                <a:ea typeface="ＭＳ Ｐゴシック" panose="020B0600070205080204" pitchFamily="34" charset="-128"/>
              </a:rPr>
              <a:t> seviyesine kadar çekmiştir.</a:t>
            </a:r>
            <a:endParaRPr lang="en-US" altLang="tr-TR" sz="1700">
              <a:latin typeface="Times New Roman" panose="02020603050405020304" pitchFamily="18" charset="0"/>
              <a:ea typeface="ＭＳ Ｐゴシック" panose="020B0600070205080204" pitchFamily="34" charset="-128"/>
            </a:endParaRPr>
          </a:p>
          <a:p>
            <a:pPr marL="914400" lvl="2" indent="0" eaLnBrk="1" hangingPunct="1">
              <a:buFontTx/>
              <a:buNone/>
              <a:defRPr/>
            </a:pPr>
            <a:endParaRPr lang="en-US" altLang="tr-TR" sz="1700">
              <a:ea typeface="ＭＳ Ｐゴシック" panose="020B0600070205080204" pitchFamily="34" charset="-128"/>
            </a:endParaRPr>
          </a:p>
          <a:p>
            <a:pPr eaLnBrk="1" hangingPunct="1">
              <a:defRPr/>
            </a:pPr>
            <a:endParaRPr lang="en-US" altLang="tr-TR" sz="1700">
              <a:ea typeface="ＭＳ Ｐゴシック" panose="020B0600070205080204" pitchFamily="34" charset="-128"/>
            </a:endParaRPr>
          </a:p>
        </p:txBody>
      </p:sp>
      <p:sp>
        <p:nvSpPr>
          <p:cNvPr id="63492" name="Text Box 4"/>
          <p:cNvSpPr txBox="1">
            <a:spLocks noChangeArrowheads="1"/>
          </p:cNvSpPr>
          <p:nvPr/>
        </p:nvSpPr>
        <p:spPr bwMode="auto">
          <a:xfrm>
            <a:off x="5410200" y="3276600"/>
            <a:ext cx="2667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37931725" indent="-37474525">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a:spcBef>
                <a:spcPct val="50000"/>
              </a:spcBef>
            </a:pPr>
            <a:endParaRPr lang="tr-TR" altLang="tr-TR" sz="1800">
              <a:latin typeface="Times New Roman" pitchFamily="18" charset="0"/>
            </a:endParaRPr>
          </a:p>
        </p:txBody>
      </p:sp>
    </p:spTree>
    <p:extLst>
      <p:ext uri="{BB962C8B-B14F-4D97-AF65-F5344CB8AC3E}">
        <p14:creationId xmlns:p14="http://schemas.microsoft.com/office/powerpoint/2010/main" val="155097691"/>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normAutofit fontScale="90000"/>
          </a:bodyPr>
          <a:lstStyle/>
          <a:p>
            <a:pPr eaLnBrk="1" hangingPunct="1"/>
            <a:r>
              <a:rPr lang="tr-TR" altLang="tr-TR" sz="4000">
                <a:ea typeface="ＭＳ Ｐゴシック" pitchFamily="34" charset="-128"/>
              </a:rPr>
              <a:t>Pazarın derinliğine girme ve uzun vadeli finansal amaçlar</a:t>
            </a:r>
            <a:endParaRPr lang="en-US" altLang="tr-TR" sz="4000">
              <a:ea typeface="ＭＳ Ｐゴシック" pitchFamily="34" charset="-128"/>
            </a:endParaRPr>
          </a:p>
        </p:txBody>
      </p:sp>
      <p:pic>
        <p:nvPicPr>
          <p:cNvPr id="65540" name="Picture 4" descr="131435"/>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98778" y="2725737"/>
            <a:ext cx="2393243" cy="3598863"/>
          </a:xfrm>
          <a:noFill/>
        </p:spPr>
      </p:pic>
      <p:sp>
        <p:nvSpPr>
          <p:cNvPr id="65539" name="Rectangle 3"/>
          <p:cNvSpPr>
            <a:spLocks noGrp="1" noChangeArrowheads="1"/>
          </p:cNvSpPr>
          <p:nvPr>
            <p:ph type="body" sz="half" idx="4294967295"/>
          </p:nvPr>
        </p:nvSpPr>
        <p:spPr>
          <a:xfrm>
            <a:off x="3598863" y="2060575"/>
            <a:ext cx="5545137" cy="3240088"/>
          </a:xfrm>
        </p:spPr>
        <p:txBody>
          <a:bodyPr/>
          <a:lstStyle/>
          <a:p>
            <a:pPr lvl="1" eaLnBrk="1" hangingPunct="1"/>
            <a:r>
              <a:rPr lang="tr-TR" altLang="tr-TR" sz="2400" dirty="0">
                <a:ea typeface="ＭＳ Ｐゴシック" pitchFamily="34" charset="-128"/>
              </a:rPr>
              <a:t>Pazara hızlı bir biçimde nüfus edebilmek için olabildiğince düşük fiyat</a:t>
            </a:r>
            <a:endParaRPr lang="en-US" altLang="tr-TR" sz="2400" dirty="0">
              <a:ea typeface="ＭＳ Ｐゴシック" pitchFamily="34" charset="-128"/>
            </a:endParaRPr>
          </a:p>
        </p:txBody>
      </p:sp>
      <p:sp>
        <p:nvSpPr>
          <p:cNvPr id="65541" name="Text Box 5"/>
          <p:cNvSpPr txBox="1">
            <a:spLocks noChangeArrowheads="1"/>
          </p:cNvSpPr>
          <p:nvPr/>
        </p:nvSpPr>
        <p:spPr bwMode="auto">
          <a:xfrm>
            <a:off x="1295400" y="6324600"/>
            <a:ext cx="2743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37931725" indent="-37474525">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algn="ctr">
              <a:spcBef>
                <a:spcPct val="50000"/>
              </a:spcBef>
            </a:pPr>
            <a:r>
              <a:rPr lang="en-US" altLang="tr-TR" sz="1800">
                <a:latin typeface="Times New Roman" pitchFamily="18" charset="0"/>
              </a:rPr>
              <a:t>1979 Sony Walkman</a:t>
            </a:r>
          </a:p>
        </p:txBody>
      </p:sp>
    </p:spTree>
    <p:extLst>
      <p:ext uri="{BB962C8B-B14F-4D97-AF65-F5344CB8AC3E}">
        <p14:creationId xmlns:p14="http://schemas.microsoft.com/office/powerpoint/2010/main" val="3042860524"/>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tr-TR" altLang="tr-TR">
                <a:ea typeface="ＭＳ Ｐゴシック" pitchFamily="34" charset="-128"/>
              </a:rPr>
              <a:t>Hedef maliyetleme süreci</a:t>
            </a:r>
            <a:endParaRPr lang="en-US" altLang="tr-TR">
              <a:ea typeface="ＭＳ Ｐゴシック" pitchFamily="34" charset="-128"/>
            </a:endParaRPr>
          </a:p>
        </p:txBody>
      </p:sp>
      <p:sp>
        <p:nvSpPr>
          <p:cNvPr id="68611" name="Rectangle 3"/>
          <p:cNvSpPr>
            <a:spLocks noChangeArrowheads="1"/>
          </p:cNvSpPr>
          <p:nvPr/>
        </p:nvSpPr>
        <p:spPr bwMode="auto">
          <a:xfrm>
            <a:off x="2678113" y="4083050"/>
            <a:ext cx="6032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tr-TR" sz="1900">
                <a:solidFill>
                  <a:srgbClr val="000000"/>
                </a:solidFill>
                <a:latin typeface="Geneva" charset="0"/>
              </a:rPr>
              <a:t>.</a:t>
            </a:r>
            <a:endParaRPr lang="en-US" altLang="tr-TR" sz="1800">
              <a:latin typeface="Tahoma" pitchFamily="34" charset="0"/>
            </a:endParaRPr>
          </a:p>
        </p:txBody>
      </p:sp>
      <p:sp>
        <p:nvSpPr>
          <p:cNvPr id="5" name="Dikdörtgen 4"/>
          <p:cNvSpPr/>
          <p:nvPr/>
        </p:nvSpPr>
        <p:spPr>
          <a:xfrm>
            <a:off x="0" y="1988840"/>
            <a:ext cx="9144000" cy="3323987"/>
          </a:xfrm>
          <a:prstGeom prst="rect">
            <a:avLst/>
          </a:prstGeom>
        </p:spPr>
        <p:txBody>
          <a:bodyPr wrap="square">
            <a:spAutoFit/>
          </a:bodyPr>
          <a:lstStyle/>
          <a:p>
            <a:pPr algn="just" eaLnBrk="1" hangingPunct="1">
              <a:defRPr/>
            </a:pPr>
            <a:endParaRPr lang="tr-TR" altLang="tr-TR" sz="2400" dirty="0">
              <a:cs typeface="Times New Roman" panose="02020603050405020304" pitchFamily="18" charset="0"/>
            </a:endParaRPr>
          </a:p>
          <a:p>
            <a:pPr marL="342900" indent="-342900" algn="just" eaLnBrk="1" hangingPunct="1">
              <a:buFont typeface="Arial" pitchFamily="34" charset="0"/>
              <a:buChar char="•"/>
              <a:defRPr/>
            </a:pPr>
            <a:r>
              <a:rPr lang="tr-TR" altLang="tr-TR" sz="2400" dirty="0">
                <a:cs typeface="Times New Roman" panose="02020603050405020304" pitchFamily="18" charset="0"/>
              </a:rPr>
              <a:t>Hedeflenen pazar bölümünün ve pazar araştırması teknikleri kullanılarak, buradaki tüketicilerin ödeme istedikleri fiyatın belirlenmesi. </a:t>
            </a:r>
          </a:p>
          <a:p>
            <a:pPr marL="342900" indent="-342900" algn="just" eaLnBrk="1" hangingPunct="1">
              <a:buFont typeface="Arial" pitchFamily="34" charset="0"/>
              <a:buChar char="•"/>
              <a:defRPr/>
            </a:pPr>
            <a:r>
              <a:rPr lang="tr-TR" altLang="tr-TR" sz="2400" dirty="0">
                <a:cs typeface="Times New Roman" panose="02020603050405020304" pitchFamily="18" charset="0"/>
              </a:rPr>
              <a:t>Tüketicilerin üründen bekledikleri faydanın belirlenmesi.</a:t>
            </a:r>
            <a:r>
              <a:rPr lang="en-US" altLang="tr-TR" sz="2400" dirty="0">
                <a:cs typeface="Times New Roman" panose="02020603050405020304" pitchFamily="18" charset="0"/>
              </a:rPr>
              <a:t> </a:t>
            </a:r>
          </a:p>
          <a:p>
            <a:pPr algn="just" eaLnBrk="1" hangingPunct="1">
              <a:defRPr/>
            </a:pPr>
            <a:r>
              <a:rPr lang="en-US" altLang="tr-TR" sz="2400" dirty="0">
                <a:cs typeface="Times New Roman" panose="02020603050405020304" pitchFamily="18" charset="0"/>
              </a:rPr>
              <a:t>• </a:t>
            </a:r>
            <a:r>
              <a:rPr lang="tr-TR" altLang="tr-TR" sz="2400" dirty="0">
                <a:cs typeface="Times New Roman" panose="02020603050405020304" pitchFamily="18" charset="0"/>
              </a:rPr>
              <a:t>Tüm hedef maliyetlerin belirlenmesi.</a:t>
            </a:r>
            <a:endParaRPr lang="en-US" altLang="tr-TR" sz="2400" dirty="0">
              <a:cs typeface="Times New Roman" panose="02020603050405020304" pitchFamily="18" charset="0"/>
            </a:endParaRPr>
          </a:p>
          <a:p>
            <a:pPr algn="just" eaLnBrk="1" hangingPunct="1">
              <a:defRPr/>
            </a:pPr>
            <a:r>
              <a:rPr lang="en-US" altLang="tr-TR" sz="2400" dirty="0">
                <a:cs typeface="Times New Roman" panose="02020603050405020304" pitchFamily="18" charset="0"/>
              </a:rPr>
              <a:t>•</a:t>
            </a:r>
            <a:r>
              <a:rPr lang="tr-TR" altLang="tr-TR" sz="2400" dirty="0">
                <a:cs typeface="Times New Roman" panose="02020603050405020304" pitchFamily="18" charset="0"/>
              </a:rPr>
              <a:t> Hedef maliyet ve gerçek maliyetlerin hesaplanması</a:t>
            </a:r>
            <a:r>
              <a:rPr lang="en-US" altLang="tr-TR" sz="2400" dirty="0">
                <a:cs typeface="Times New Roman" panose="02020603050405020304" pitchFamily="18" charset="0"/>
              </a:rPr>
              <a:t>.</a:t>
            </a:r>
          </a:p>
          <a:p>
            <a:pPr algn="just" eaLnBrk="1" hangingPunct="1">
              <a:defRPr/>
            </a:pPr>
            <a:r>
              <a:rPr lang="en-US" altLang="tr-TR" sz="2400" dirty="0">
                <a:cs typeface="Times New Roman" panose="02020603050405020304" pitchFamily="18" charset="0"/>
              </a:rPr>
              <a:t>• </a:t>
            </a:r>
            <a:r>
              <a:rPr lang="tr-TR" altLang="tr-TR" sz="2400" dirty="0">
                <a:cs typeface="Times New Roman" panose="02020603050405020304" pitchFamily="18" charset="0"/>
              </a:rPr>
              <a:t>Buna uygun olarak da ürünlerin üretilmesi.</a:t>
            </a:r>
            <a:endParaRPr lang="en-US" altLang="tr-TR" sz="2400" dirty="0">
              <a:cs typeface="Times New Roman" panose="02020603050405020304" pitchFamily="18" charset="0"/>
            </a:endParaRPr>
          </a:p>
          <a:p>
            <a:pPr eaLnBrk="1" hangingPunct="1">
              <a:defRPr/>
            </a:pPr>
            <a:endParaRPr lang="en-US" altLang="tr-TR" dirty="0"/>
          </a:p>
        </p:txBody>
      </p:sp>
    </p:spTree>
    <p:extLst>
      <p:ext uri="{BB962C8B-B14F-4D97-AF65-F5344CB8AC3E}">
        <p14:creationId xmlns:p14="http://schemas.microsoft.com/office/powerpoint/2010/main" val="2726986863"/>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0667" name="Picture 70666">
            <a:extLst>
              <a:ext uri="{FF2B5EF4-FFF2-40B4-BE49-F238E27FC236}">
                <a16:creationId xmlns:a16="http://schemas.microsoft.com/office/drawing/2014/main" id="{B3F9E774-F054-4892-8E69-C76B2C8545F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70669" name="Picture 70668">
            <a:extLst>
              <a:ext uri="{FF2B5EF4-FFF2-40B4-BE49-F238E27FC236}">
                <a16:creationId xmlns:a16="http://schemas.microsoft.com/office/drawing/2014/main" id="{BEF6A099-2A38-4C66-88FF-FDBCB564E5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0671" name="Rectangle 70670">
            <a:extLst>
              <a:ext uri="{FF2B5EF4-FFF2-40B4-BE49-F238E27FC236}">
                <a16:creationId xmlns:a16="http://schemas.microsoft.com/office/drawing/2014/main" id="{D0D98427-7B26-46E2-93FE-CB8CD38542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673" name="Rectangle 70672">
            <a:extLst>
              <a:ext uri="{FF2B5EF4-FFF2-40B4-BE49-F238E27FC236}">
                <a16:creationId xmlns:a16="http://schemas.microsoft.com/office/drawing/2014/main" id="{B15A4233-F980-4EF6-B2C0-D7C63E752A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19321"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0659" name="Rectangle 2"/>
          <p:cNvSpPr>
            <a:spLocks noGrp="1" noChangeArrowheads="1"/>
          </p:cNvSpPr>
          <p:nvPr>
            <p:ph type="title"/>
          </p:nvPr>
        </p:nvSpPr>
        <p:spPr>
          <a:xfrm>
            <a:off x="510240" y="753228"/>
            <a:ext cx="3102093" cy="1080938"/>
          </a:xfrm>
        </p:spPr>
        <p:txBody>
          <a:bodyPr>
            <a:normAutofit/>
          </a:bodyPr>
          <a:lstStyle/>
          <a:p>
            <a:pPr eaLnBrk="1" hangingPunct="1"/>
            <a:r>
              <a:rPr lang="tr-TR" altLang="tr-TR" sz="2100">
                <a:solidFill>
                  <a:srgbClr val="FFFFFF"/>
                </a:solidFill>
                <a:ea typeface="ＭＳ Ｐゴシック" pitchFamily="34" charset="-128"/>
              </a:rPr>
              <a:t>İthalat sürecindeki fiyat artışları</a:t>
            </a:r>
            <a:endParaRPr lang="en-US" altLang="tr-TR" sz="2100">
              <a:solidFill>
                <a:srgbClr val="FFFFFF"/>
              </a:solidFill>
              <a:ea typeface="ＭＳ Ｐゴシック" pitchFamily="34" charset="-128"/>
            </a:endParaRPr>
          </a:p>
        </p:txBody>
      </p:sp>
      <p:pic>
        <p:nvPicPr>
          <p:cNvPr id="70675" name="Picture 70674">
            <a:extLst>
              <a:ext uri="{FF2B5EF4-FFF2-40B4-BE49-F238E27FC236}">
                <a16:creationId xmlns:a16="http://schemas.microsoft.com/office/drawing/2014/main" id="{3B7E3E62-AACE-4D18-93B3-B4C452E28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1" y="1970241"/>
            <a:ext cx="3717036" cy="199787"/>
          </a:xfrm>
          <a:prstGeom prst="rect">
            <a:avLst/>
          </a:prstGeom>
        </p:spPr>
      </p:pic>
      <p:sp>
        <p:nvSpPr>
          <p:cNvPr id="70664" name="Content Placeholder 70663">
            <a:extLst>
              <a:ext uri="{FF2B5EF4-FFF2-40B4-BE49-F238E27FC236}">
                <a16:creationId xmlns:a16="http://schemas.microsoft.com/office/drawing/2014/main" id="{3688819A-394C-F0AF-E00A-878A2E969D97}"/>
              </a:ext>
            </a:extLst>
          </p:cNvPr>
          <p:cNvSpPr>
            <a:spLocks noGrp="1"/>
          </p:cNvSpPr>
          <p:nvPr>
            <p:ph idx="1"/>
          </p:nvPr>
        </p:nvSpPr>
        <p:spPr>
          <a:xfrm>
            <a:off x="510240" y="2336873"/>
            <a:ext cx="2742217" cy="3599316"/>
          </a:xfrm>
        </p:spPr>
        <p:txBody>
          <a:bodyPr>
            <a:normAutofit/>
          </a:bodyPr>
          <a:lstStyle/>
          <a:p>
            <a:endParaRPr lang="en-US" sz="1200">
              <a:solidFill>
                <a:srgbClr val="FFFFFF"/>
              </a:solidFill>
            </a:endParaRPr>
          </a:p>
        </p:txBody>
      </p:sp>
      <p:sp useBgFill="1">
        <p:nvSpPr>
          <p:cNvPr id="70677" name="Rectangle 70676">
            <a:extLst>
              <a:ext uri="{FF2B5EF4-FFF2-40B4-BE49-F238E27FC236}">
                <a16:creationId xmlns:a16="http://schemas.microsoft.com/office/drawing/2014/main" id="{421B5709-714B-4EA8-8C75-C105D9B4D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7067" y="642795"/>
            <a:ext cx="4704491" cy="5575126"/>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0660"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a:xfrm>
            <a:off x="4194813" y="2189704"/>
            <a:ext cx="4221951" cy="2471797"/>
          </a:xfrm>
          <a:prstGeom prst="rect">
            <a:avLst/>
          </a:prstGeom>
          <a:noFill/>
          <a:ln>
            <a:noFill/>
          </a:ln>
          <a:effectLst/>
        </p:spPr>
      </p:pic>
      <p:sp>
        <p:nvSpPr>
          <p:cNvPr id="70658" name="Rectangle 6"/>
          <p:cNvSpPr>
            <a:spLocks noGrp="1" noChangeArrowheads="1"/>
          </p:cNvSpPr>
          <p:nvPr>
            <p:ph type="sldNum" sz="quarter" idx="12"/>
          </p:nvPr>
        </p:nvSpPr>
        <p:spPr>
          <a:xfrm>
            <a:off x="8175279" y="6310314"/>
            <a:ext cx="685800" cy="36512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sz="3200">
                <a:solidFill>
                  <a:schemeClr val="tx1"/>
                </a:solidFill>
                <a:latin typeface="Tahoma" pitchFamily="34" charset="0"/>
                <a:ea typeface="ＭＳ Ｐゴシック" pitchFamily="34" charset="-128"/>
              </a:defRPr>
            </a:lvl1pPr>
            <a:lvl2pPr>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a:spcAft>
                <a:spcPts val="600"/>
              </a:spcAft>
            </a:pPr>
            <a:r>
              <a:rPr lang="en-US" altLang="tr-TR" sz="900">
                <a:solidFill>
                  <a:prstClr val="white">
                    <a:tint val="75000"/>
                  </a:prstClr>
                </a:solidFill>
                <a:latin typeface="Times New Roman" pitchFamily="18" charset="0"/>
              </a:rPr>
              <a:t>11-</a:t>
            </a:r>
            <a:fld id="{FDECE917-64AC-4B8A-B3D3-AA3E047A29DC}" type="slidenum">
              <a:rPr lang="en-US" altLang="tr-TR" sz="900">
                <a:solidFill>
                  <a:prstClr val="white">
                    <a:tint val="75000"/>
                  </a:prstClr>
                </a:solidFill>
                <a:latin typeface="Times New Roman" pitchFamily="18" charset="0"/>
              </a:rPr>
              <a:pPr>
                <a:spcAft>
                  <a:spcPts val="600"/>
                </a:spcAft>
              </a:pPr>
              <a:t>184</a:t>
            </a:fld>
            <a:endParaRPr lang="en-US" altLang="tr-TR" sz="900">
              <a:solidFill>
                <a:prstClr val="white">
                  <a:tint val="75000"/>
                </a:prstClr>
              </a:solidFill>
              <a:latin typeface="Times New Roman" pitchFamily="18" charset="0"/>
            </a:endParaRPr>
          </a:p>
        </p:txBody>
      </p:sp>
    </p:spTree>
    <p:extLst>
      <p:ext uri="{BB962C8B-B14F-4D97-AF65-F5344CB8AC3E}">
        <p14:creationId xmlns:p14="http://schemas.microsoft.com/office/powerpoint/2010/main" val="3808775179"/>
      </p:ext>
    </p:extLst>
  </p:cSld>
  <p:clrMapOvr>
    <a:overrideClrMapping bg1="lt1" tx1="dk1" bg2="lt2" tx2="dk2" accent1="accent1" accent2="accent2" accent3="accent3" accent4="accent4" accent5="accent5" accent6="accent6" hlink="hlink" folHlink="folHlink"/>
  </p:clrMapOvr>
</p:sld>
</file>

<file path=ppt/slides/slide1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690" name="Picture 71689">
            <a:extLst>
              <a:ext uri="{FF2B5EF4-FFF2-40B4-BE49-F238E27FC236}">
                <a16:creationId xmlns:a16="http://schemas.microsoft.com/office/drawing/2014/main" id="{B3F9E774-F054-4892-8E69-C76B2C8545F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71692" name="Picture 71691">
            <a:extLst>
              <a:ext uri="{FF2B5EF4-FFF2-40B4-BE49-F238E27FC236}">
                <a16:creationId xmlns:a16="http://schemas.microsoft.com/office/drawing/2014/main" id="{BEF6A099-2A38-4C66-88FF-FDBCB564E5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1694" name="Rectangle 71693">
            <a:extLst>
              <a:ext uri="{FF2B5EF4-FFF2-40B4-BE49-F238E27FC236}">
                <a16:creationId xmlns:a16="http://schemas.microsoft.com/office/drawing/2014/main" id="{D0D98427-7B26-46E2-93FE-CB8CD38542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696" name="Rectangle 71695">
            <a:extLst>
              <a:ext uri="{FF2B5EF4-FFF2-40B4-BE49-F238E27FC236}">
                <a16:creationId xmlns:a16="http://schemas.microsoft.com/office/drawing/2014/main" id="{B15A4233-F980-4EF6-B2C0-D7C63E752A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19321"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682" name="Rectangle 2"/>
          <p:cNvSpPr>
            <a:spLocks noGrp="1" noChangeArrowheads="1"/>
          </p:cNvSpPr>
          <p:nvPr>
            <p:ph type="title"/>
          </p:nvPr>
        </p:nvSpPr>
        <p:spPr>
          <a:xfrm>
            <a:off x="510240" y="753228"/>
            <a:ext cx="3102093" cy="1080938"/>
          </a:xfrm>
        </p:spPr>
        <p:txBody>
          <a:bodyPr>
            <a:normAutofit/>
          </a:bodyPr>
          <a:lstStyle/>
          <a:p>
            <a:pPr eaLnBrk="1" hangingPunct="1"/>
            <a:r>
              <a:rPr lang="tr-TR" altLang="tr-TR" sz="2100">
                <a:solidFill>
                  <a:srgbClr val="FFFFFF"/>
                </a:solidFill>
                <a:ea typeface="ＭＳ Ｐゴシック" pitchFamily="34" charset="-128"/>
              </a:rPr>
              <a:t>Maliyete dayalı fiyatlandırma</a:t>
            </a:r>
            <a:endParaRPr lang="en-US" altLang="tr-TR" sz="2100">
              <a:solidFill>
                <a:srgbClr val="FFFFFF"/>
              </a:solidFill>
              <a:ea typeface="ＭＳ Ｐゴシック" pitchFamily="34" charset="-128"/>
            </a:endParaRPr>
          </a:p>
        </p:txBody>
      </p:sp>
      <p:pic>
        <p:nvPicPr>
          <p:cNvPr id="71698" name="Picture 71697">
            <a:extLst>
              <a:ext uri="{FF2B5EF4-FFF2-40B4-BE49-F238E27FC236}">
                <a16:creationId xmlns:a16="http://schemas.microsoft.com/office/drawing/2014/main" id="{3B7E3E62-AACE-4D18-93B3-B4C452E28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3717036" cy="199787"/>
          </a:xfrm>
          <a:prstGeom prst="rect">
            <a:avLst/>
          </a:prstGeom>
        </p:spPr>
      </p:pic>
      <p:sp>
        <p:nvSpPr>
          <p:cNvPr id="71683" name="Rectangle 3"/>
          <p:cNvSpPr>
            <a:spLocks noGrp="1" noChangeArrowheads="1"/>
          </p:cNvSpPr>
          <p:nvPr>
            <p:ph idx="1"/>
          </p:nvPr>
        </p:nvSpPr>
        <p:spPr>
          <a:xfrm>
            <a:off x="510240" y="2336873"/>
            <a:ext cx="2742217" cy="3599316"/>
          </a:xfrm>
        </p:spPr>
        <p:txBody>
          <a:bodyPr>
            <a:normAutofit/>
          </a:bodyPr>
          <a:lstStyle/>
          <a:p>
            <a:pPr eaLnBrk="1" hangingPunct="1"/>
            <a:r>
              <a:rPr lang="tr-TR" altLang="tr-TR" sz="1200">
                <a:solidFill>
                  <a:srgbClr val="FFFFFF"/>
                </a:solidFill>
                <a:ea typeface="ＭＳ Ｐゴシック" pitchFamily="34" charset="-128"/>
              </a:rPr>
              <a:t>Maliyete dayalı fiyatlandırmada sabit ve değişken maliyetlerin hesaplanması gerekir.</a:t>
            </a:r>
            <a:endParaRPr lang="en-US" altLang="tr-TR" sz="1200">
              <a:solidFill>
                <a:srgbClr val="FFFFFF"/>
              </a:solidFill>
              <a:ea typeface="ＭＳ Ｐゴシック" pitchFamily="34" charset="-128"/>
            </a:endParaRPr>
          </a:p>
          <a:p>
            <a:pPr lvl="1" eaLnBrk="1" hangingPunct="1"/>
            <a:r>
              <a:rPr lang="tr-TR" altLang="tr-TR" sz="1200">
                <a:solidFill>
                  <a:srgbClr val="FFFFFF"/>
                </a:solidFill>
                <a:ea typeface="ＭＳ Ｐゴシック" pitchFamily="34" charset="-128"/>
              </a:rPr>
              <a:t>Ürün başı maliyetler, tüm üretim ve taşıma maliyetlerinin toplamının birim başına bölünmesi ile bulunur. </a:t>
            </a:r>
            <a:endParaRPr lang="en-US" altLang="tr-TR" sz="1200">
              <a:solidFill>
                <a:srgbClr val="FFFFFF"/>
              </a:solidFill>
              <a:ea typeface="ＭＳ Ｐゴシック" pitchFamily="34" charset="-128"/>
            </a:endParaRPr>
          </a:p>
        </p:txBody>
      </p:sp>
      <p:sp useBgFill="1">
        <p:nvSpPr>
          <p:cNvPr id="71700" name="Rectangle 71699">
            <a:extLst>
              <a:ext uri="{FF2B5EF4-FFF2-40B4-BE49-F238E27FC236}">
                <a16:creationId xmlns:a16="http://schemas.microsoft.com/office/drawing/2014/main" id="{421B5709-714B-4EA8-8C75-C105D9B4D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7067" y="642795"/>
            <a:ext cx="4704491" cy="5575126"/>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687" name="Graphic 71686" descr="Fabrika">
            <a:extLst>
              <a:ext uri="{FF2B5EF4-FFF2-40B4-BE49-F238E27FC236}">
                <a16:creationId xmlns:a16="http://schemas.microsoft.com/office/drawing/2014/main" id="{920303C6-02DB-8678-12CA-56735105AD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194813" y="1314627"/>
            <a:ext cx="4221951" cy="4221951"/>
          </a:xfrm>
          <a:prstGeom prst="rect">
            <a:avLst/>
          </a:prstGeom>
          <a:ln>
            <a:noFill/>
          </a:ln>
          <a:effectLst/>
        </p:spPr>
      </p:pic>
    </p:spTree>
    <p:extLst>
      <p:ext uri="{BB962C8B-B14F-4D97-AF65-F5344CB8AC3E}">
        <p14:creationId xmlns:p14="http://schemas.microsoft.com/office/powerpoint/2010/main" val="1626647134"/>
      </p:ext>
    </p:extLst>
  </p:cSld>
  <p:clrMapOvr>
    <a:overrideClrMapping bg1="lt1" tx1="dk1" bg2="lt2" tx2="dk2" accent1="accent1" accent2="accent2" accent3="accent3" accent4="accent4" accent5="accent5" accent6="accent6" hlink="hlink" folHlink="folHlink"/>
  </p:clrMapOvr>
</p:sld>
</file>

<file path=ppt/slides/slide1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3738" name="Picture 73737">
            <a:extLst>
              <a:ext uri="{FF2B5EF4-FFF2-40B4-BE49-F238E27FC236}">
                <a16:creationId xmlns:a16="http://schemas.microsoft.com/office/drawing/2014/main" id="{5321D838-2C7E-4177-9DD3-DAC78324A2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3740" name="Picture 73739">
            <a:extLst>
              <a:ext uri="{FF2B5EF4-FFF2-40B4-BE49-F238E27FC236}">
                <a16:creationId xmlns:a16="http://schemas.microsoft.com/office/drawing/2014/main" id="{224C28B3-E902-49D1-98A0-582D277A0E0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1970240"/>
            <a:ext cx="7828359" cy="321164"/>
          </a:xfrm>
          <a:prstGeom prst="rect">
            <a:avLst/>
          </a:prstGeom>
        </p:spPr>
      </p:pic>
      <p:pic>
        <p:nvPicPr>
          <p:cNvPr id="73742" name="Picture 73741">
            <a:extLst>
              <a:ext uri="{FF2B5EF4-FFF2-40B4-BE49-F238E27FC236}">
                <a16:creationId xmlns:a16="http://schemas.microsoft.com/office/drawing/2014/main" id="{F3A6C14C-E755-4A02-821B-6EA2D4C9F20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cstate="print">
            <a:extLst>
              <a:ext uri="{28A0092B-C50C-407E-A947-70E740481C1C}">
                <a14:useLocalDpi xmlns:a14="http://schemas.microsoft.com/office/drawing/2010/main" val="0"/>
              </a:ext>
            </a:extLst>
          </a:blip>
          <a:stretch>
            <a:fillRect/>
          </a:stretch>
        </p:blipFill>
        <p:spPr>
          <a:xfrm>
            <a:off x="7939369" y="1971234"/>
            <a:ext cx="1202248" cy="144270"/>
          </a:xfrm>
          <a:prstGeom prst="rect">
            <a:avLst/>
          </a:prstGeom>
        </p:spPr>
      </p:pic>
      <p:sp>
        <p:nvSpPr>
          <p:cNvPr id="73744" name="Rectangle 73743">
            <a:extLst>
              <a:ext uri="{FF2B5EF4-FFF2-40B4-BE49-F238E27FC236}">
                <a16:creationId xmlns:a16="http://schemas.microsoft.com/office/drawing/2014/main" id="{6478287C-E119-4E9C-95B0-518478BD9D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9600"/>
            <a:ext cx="7828359"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746" name="Rectangle 73745">
            <a:extLst>
              <a:ext uri="{FF2B5EF4-FFF2-40B4-BE49-F238E27FC236}">
                <a16:creationId xmlns:a16="http://schemas.microsoft.com/office/drawing/2014/main" id="{EA4A294F-6D36-425B-8632-27FD6A284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9370" y="609600"/>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73748" name="Picture 73747">
            <a:extLst>
              <a:ext uri="{FF2B5EF4-FFF2-40B4-BE49-F238E27FC236}">
                <a16:creationId xmlns:a16="http://schemas.microsoft.com/office/drawing/2014/main" id="{B3F9E774-F054-4892-8E69-C76B2C8545F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73750" name="Picture 73749">
            <a:extLst>
              <a:ext uri="{FF2B5EF4-FFF2-40B4-BE49-F238E27FC236}">
                <a16:creationId xmlns:a16="http://schemas.microsoft.com/office/drawing/2014/main" id="{BEF6A099-2A38-4C66-88FF-FDBCB564E5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3752" name="Rectangle 73751">
            <a:extLst>
              <a:ext uri="{FF2B5EF4-FFF2-40B4-BE49-F238E27FC236}">
                <a16:creationId xmlns:a16="http://schemas.microsoft.com/office/drawing/2014/main" id="{D0D98427-7B26-46E2-93FE-CB8CD38542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754" name="Rectangle 73753">
            <a:extLst>
              <a:ext uri="{FF2B5EF4-FFF2-40B4-BE49-F238E27FC236}">
                <a16:creationId xmlns:a16="http://schemas.microsoft.com/office/drawing/2014/main" id="{B15A4233-F980-4EF6-B2C0-D7C63E752A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19321"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3731" name="Rectangle 2"/>
          <p:cNvSpPr>
            <a:spLocks noGrp="1" noChangeArrowheads="1"/>
          </p:cNvSpPr>
          <p:nvPr>
            <p:ph type="title"/>
          </p:nvPr>
        </p:nvSpPr>
        <p:spPr>
          <a:xfrm>
            <a:off x="510240" y="753228"/>
            <a:ext cx="3102093" cy="1080938"/>
          </a:xfrm>
        </p:spPr>
        <p:txBody>
          <a:bodyPr vert="horz" lIns="91440" tIns="45720" rIns="91440" bIns="45720" rtlCol="0" anchor="ctr">
            <a:normAutofit/>
          </a:bodyPr>
          <a:lstStyle/>
          <a:p>
            <a:r>
              <a:rPr lang="en-US" altLang="tr-TR" sz="2100">
                <a:solidFill>
                  <a:srgbClr val="FFFFFF"/>
                </a:solidFill>
              </a:rPr>
              <a:t>U.S. Dollar vs. Japanese Yen</a:t>
            </a:r>
          </a:p>
        </p:txBody>
      </p:sp>
      <p:pic>
        <p:nvPicPr>
          <p:cNvPr id="73756" name="Picture 73755">
            <a:extLst>
              <a:ext uri="{FF2B5EF4-FFF2-40B4-BE49-F238E27FC236}">
                <a16:creationId xmlns:a16="http://schemas.microsoft.com/office/drawing/2014/main" id="{3B7E3E62-AACE-4D18-93B3-B4C452E28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3717036" cy="199787"/>
          </a:xfrm>
          <a:prstGeom prst="rect">
            <a:avLst/>
          </a:prstGeom>
        </p:spPr>
      </p:pic>
      <p:sp>
        <p:nvSpPr>
          <p:cNvPr id="73732" name="Rectangle 3"/>
          <p:cNvSpPr>
            <a:spLocks noGrp="1" noChangeArrowheads="1"/>
          </p:cNvSpPr>
          <p:nvPr>
            <p:ph sz="half" idx="1"/>
          </p:nvPr>
        </p:nvSpPr>
        <p:spPr>
          <a:xfrm>
            <a:off x="510240" y="2336873"/>
            <a:ext cx="2742217" cy="3599316"/>
          </a:xfrm>
        </p:spPr>
        <p:txBody>
          <a:bodyPr vert="horz" lIns="91440" tIns="45720" rIns="91440" bIns="45720" rtlCol="0">
            <a:normAutofit/>
          </a:bodyPr>
          <a:lstStyle/>
          <a:p>
            <a:r>
              <a:rPr lang="en-US" altLang="tr-TR" sz="1200">
                <a:solidFill>
                  <a:srgbClr val="FFFFFF"/>
                </a:solidFill>
              </a:rPr>
              <a:t>January 2000  January 2002      January 2007    January 2010</a:t>
            </a:r>
          </a:p>
          <a:p>
            <a:r>
              <a:rPr lang="en-US" altLang="tr-TR" sz="1200">
                <a:solidFill>
                  <a:srgbClr val="FFFFFF"/>
                </a:solidFill>
              </a:rPr>
              <a:t> $1=¥101	      $1=¥130	        $1=¥113	       $1=¥91</a:t>
            </a:r>
          </a:p>
          <a:p>
            <a:endParaRPr lang="en-US" altLang="tr-TR" sz="1200">
              <a:solidFill>
                <a:srgbClr val="FFFFFF"/>
              </a:solidFill>
            </a:endParaRPr>
          </a:p>
          <a:p>
            <a:endParaRPr lang="en-US" altLang="tr-TR" sz="1200">
              <a:solidFill>
                <a:srgbClr val="FFFFFF"/>
              </a:solidFill>
            </a:endParaRPr>
          </a:p>
        </p:txBody>
      </p:sp>
      <p:sp useBgFill="1">
        <p:nvSpPr>
          <p:cNvPr id="73758" name="Rectangle 73757">
            <a:extLst>
              <a:ext uri="{FF2B5EF4-FFF2-40B4-BE49-F238E27FC236}">
                <a16:creationId xmlns:a16="http://schemas.microsoft.com/office/drawing/2014/main" id="{421B5709-714B-4EA8-8C75-C105D9B4D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7067" y="642795"/>
            <a:ext cx="4704491" cy="5575126"/>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733" name="Picture 4" descr="C:\Documents and Settings\Jill Solomon\My Documents\My Pictures\Keegan &amp; Green 5e\Dollar Yen_000002678208Medium.jp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194813" y="2074579"/>
            <a:ext cx="4221951" cy="27020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0" name="Rectangle 6"/>
          <p:cNvSpPr>
            <a:spLocks noGrp="1" noChangeArrowheads="1"/>
          </p:cNvSpPr>
          <p:nvPr>
            <p:ph type="sldNum" sz="quarter" idx="12"/>
          </p:nvPr>
        </p:nvSpPr>
        <p:spPr>
          <a:xfrm>
            <a:off x="8175279" y="6310314"/>
            <a:ext cx="685800" cy="36512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defRPr sz="3200">
                <a:solidFill>
                  <a:schemeClr val="tx1"/>
                </a:solidFill>
                <a:latin typeface="Tahoma" pitchFamily="34" charset="0"/>
                <a:ea typeface="ＭＳ Ｐゴシック" pitchFamily="34" charset="-128"/>
              </a:defRPr>
            </a:lvl1pPr>
            <a:lvl2pPr>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defTabSz="914400">
              <a:spcAft>
                <a:spcPts val="600"/>
              </a:spcAft>
            </a:pPr>
            <a:r>
              <a:rPr lang="en-US" altLang="tr-TR" sz="900">
                <a:solidFill>
                  <a:prstClr val="white">
                    <a:tint val="75000"/>
                  </a:prstClr>
                </a:solidFill>
                <a:latin typeface="+mn-lt"/>
                <a:ea typeface="+mn-ea"/>
              </a:rPr>
              <a:t>11-</a:t>
            </a:r>
            <a:fld id="{E2A8E65A-9197-4AA3-B128-A01B8D71EE01}" type="slidenum">
              <a:rPr lang="en-US" altLang="tr-TR" sz="900">
                <a:solidFill>
                  <a:prstClr val="white">
                    <a:tint val="75000"/>
                  </a:prstClr>
                </a:solidFill>
                <a:latin typeface="+mn-lt"/>
                <a:ea typeface="+mn-ea"/>
              </a:rPr>
              <a:pPr defTabSz="914400">
                <a:spcAft>
                  <a:spcPts val="600"/>
                </a:spcAft>
              </a:pPr>
              <a:t>186</a:t>
            </a:fld>
            <a:endParaRPr lang="en-US" altLang="tr-TR" sz="900">
              <a:solidFill>
                <a:prstClr val="white">
                  <a:tint val="75000"/>
                </a:prstClr>
              </a:solidFill>
              <a:latin typeface="+mn-lt"/>
              <a:ea typeface="+mn-ea"/>
            </a:endParaRPr>
          </a:p>
        </p:txBody>
      </p:sp>
    </p:spTree>
    <p:extLst>
      <p:ext uri="{BB962C8B-B14F-4D97-AF65-F5344CB8AC3E}">
        <p14:creationId xmlns:p14="http://schemas.microsoft.com/office/powerpoint/2010/main" val="836297885"/>
      </p:ext>
    </p:extLst>
  </p:cSld>
  <p:clrMapOvr>
    <a:overrideClrMapping bg1="lt1" tx1="dk1" bg2="lt2" tx2="dk2" accent1="accent1" accent2="accent2" accent3="accent3" accent4="accent4" accent5="accent5" accent6="accent6" hlink="hlink" folHlink="folHlink"/>
  </p:clrMapOvr>
</p:sld>
</file>

<file path=ppt/slides/slide1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6809" name="Picture 76808">
            <a:extLst>
              <a:ext uri="{FF2B5EF4-FFF2-40B4-BE49-F238E27FC236}">
                <a16:creationId xmlns:a16="http://schemas.microsoft.com/office/drawing/2014/main" id="{D8DF5C3E-BDAB-40E6-A40B-8C05D8CD3F5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76811" name="Picture 76810">
            <a:extLst>
              <a:ext uri="{FF2B5EF4-FFF2-40B4-BE49-F238E27FC236}">
                <a16:creationId xmlns:a16="http://schemas.microsoft.com/office/drawing/2014/main" id="{9D90C31A-86E3-472B-B929-496667598EF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6813" name="Rectangle 76812">
            <a:extLst>
              <a:ext uri="{FF2B5EF4-FFF2-40B4-BE49-F238E27FC236}">
                <a16:creationId xmlns:a16="http://schemas.microsoft.com/office/drawing/2014/main" id="{9DD3589A-DB65-424B-ACF1-5C8155F1C3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0" y="0"/>
            <a:ext cx="457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815" name="Rectangle 76814">
            <a:extLst>
              <a:ext uri="{FF2B5EF4-FFF2-40B4-BE49-F238E27FC236}">
                <a16:creationId xmlns:a16="http://schemas.microsoft.com/office/drawing/2014/main" id="{9F784D76-D302-4160-A2D4-C2F4AB76D4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4809647"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6802" name="Rectangle 2"/>
          <p:cNvSpPr>
            <a:spLocks noGrp="1" noChangeArrowheads="1"/>
          </p:cNvSpPr>
          <p:nvPr>
            <p:ph type="title"/>
          </p:nvPr>
        </p:nvSpPr>
        <p:spPr>
          <a:xfrm>
            <a:off x="510240" y="753228"/>
            <a:ext cx="4188508" cy="1080938"/>
          </a:xfrm>
        </p:spPr>
        <p:txBody>
          <a:bodyPr>
            <a:normAutofit/>
          </a:bodyPr>
          <a:lstStyle/>
          <a:p>
            <a:pPr eaLnBrk="1" hangingPunct="1"/>
            <a:r>
              <a:rPr lang="tr-TR" altLang="tr-TR">
                <a:solidFill>
                  <a:srgbClr val="FFFFFF"/>
                </a:solidFill>
                <a:ea typeface="ＭＳ Ｐゴシック" pitchFamily="34" charset="-128"/>
              </a:rPr>
              <a:t>Enflasyonist çevre</a:t>
            </a:r>
            <a:endParaRPr lang="en-US" altLang="tr-TR">
              <a:solidFill>
                <a:srgbClr val="FFFFFF"/>
              </a:solidFill>
              <a:ea typeface="ＭＳ Ｐゴシック" pitchFamily="34" charset="-128"/>
            </a:endParaRPr>
          </a:p>
        </p:txBody>
      </p:sp>
      <p:pic>
        <p:nvPicPr>
          <p:cNvPr id="76817" name="Picture 76816">
            <a:extLst>
              <a:ext uri="{FF2B5EF4-FFF2-40B4-BE49-F238E27FC236}">
                <a16:creationId xmlns:a16="http://schemas.microsoft.com/office/drawing/2014/main" id="{608D9710-1A5F-4D24-B654-F2081DE601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4807458" cy="258395"/>
          </a:xfrm>
          <a:prstGeom prst="rect">
            <a:avLst/>
          </a:prstGeom>
        </p:spPr>
      </p:pic>
      <p:sp>
        <p:nvSpPr>
          <p:cNvPr id="76803" name="Rectangle 3"/>
          <p:cNvSpPr>
            <a:spLocks noGrp="1" noChangeArrowheads="1"/>
          </p:cNvSpPr>
          <p:nvPr>
            <p:ph idx="1"/>
          </p:nvPr>
        </p:nvSpPr>
        <p:spPr>
          <a:xfrm>
            <a:off x="510240" y="2336873"/>
            <a:ext cx="3828633" cy="3599316"/>
          </a:xfrm>
        </p:spPr>
        <p:txBody>
          <a:bodyPr>
            <a:normAutofit/>
          </a:bodyPr>
          <a:lstStyle/>
          <a:p>
            <a:pPr eaLnBrk="1" hangingPunct="1"/>
            <a:r>
              <a:rPr lang="tr-TR" altLang="tr-TR" sz="1700">
                <a:solidFill>
                  <a:srgbClr val="FFFFFF"/>
                </a:solidFill>
                <a:ea typeface="ＭＳ Ｐゴシック" pitchFamily="34" charset="-128"/>
              </a:rPr>
              <a:t>Kar marjının sürdürülebilmesi için enflasyonun sürekli izlenmesi gerekir.</a:t>
            </a:r>
          </a:p>
          <a:p>
            <a:pPr eaLnBrk="1" hangingPunct="1"/>
            <a:r>
              <a:rPr lang="tr-TR" altLang="tr-TR" sz="1700">
                <a:solidFill>
                  <a:srgbClr val="FFFFFF"/>
                </a:solidFill>
                <a:latin typeface="Times New Roman" pitchFamily="18" charset="0"/>
                <a:ea typeface="ＭＳ Ｐゴシック" pitchFamily="34" charset="-128"/>
                <a:cs typeface="Times New Roman" pitchFamily="18" charset="0"/>
              </a:rPr>
              <a:t>2002’de Dominik Cumhuriyetinde peso 3 de bir oranında değer kaybetti ve fiyatlar yüzde </a:t>
            </a:r>
            <a:r>
              <a:rPr lang="en-US" altLang="tr-TR" sz="1700">
                <a:solidFill>
                  <a:srgbClr val="FFFFFF"/>
                </a:solidFill>
                <a:latin typeface="Times New Roman" pitchFamily="18" charset="0"/>
                <a:ea typeface="ＭＳ Ｐゴシック" pitchFamily="34" charset="-128"/>
                <a:cs typeface="Times New Roman" pitchFamily="18" charset="0"/>
              </a:rPr>
              <a:t>40-50 </a:t>
            </a:r>
            <a:r>
              <a:rPr lang="tr-TR" altLang="tr-TR" sz="1700">
                <a:solidFill>
                  <a:srgbClr val="FFFFFF"/>
                </a:solidFill>
                <a:latin typeface="Times New Roman" pitchFamily="18" charset="0"/>
                <a:ea typeface="ＭＳ Ｐゴシック" pitchFamily="34" charset="-128"/>
                <a:cs typeface="Times New Roman" pitchFamily="18" charset="0"/>
              </a:rPr>
              <a:t>oranında artış gösterdi. Aynı yıllarda bu oran gelişmiş ülkelerde </a:t>
            </a:r>
            <a:r>
              <a:rPr lang="en-US" altLang="tr-TR" sz="1700">
                <a:solidFill>
                  <a:srgbClr val="FFFFFF"/>
                </a:solidFill>
                <a:latin typeface="Times New Roman" pitchFamily="18" charset="0"/>
                <a:ea typeface="ＭＳ Ｐゴシック" pitchFamily="34" charset="-128"/>
                <a:cs typeface="Times New Roman" pitchFamily="18" charset="0"/>
              </a:rPr>
              <a:t>2.3%;</a:t>
            </a:r>
            <a:r>
              <a:rPr lang="tr-TR" altLang="tr-TR" sz="1700">
                <a:solidFill>
                  <a:srgbClr val="FFFFFF"/>
                </a:solidFill>
                <a:latin typeface="Times New Roman" pitchFamily="18" charset="0"/>
                <a:ea typeface="ＭＳ Ｐゴシック" pitchFamily="34" charset="-128"/>
                <a:cs typeface="Times New Roman" pitchFamily="18" charset="0"/>
              </a:rPr>
              <a:t> gelişmekte olan ülkelerde </a:t>
            </a:r>
            <a:r>
              <a:rPr lang="en-US" altLang="tr-TR" sz="1700">
                <a:solidFill>
                  <a:srgbClr val="FFFFFF"/>
                </a:solidFill>
                <a:latin typeface="Times New Roman" pitchFamily="18" charset="0"/>
                <a:ea typeface="ＭＳ Ｐゴシック" pitchFamily="34" charset="-128"/>
                <a:cs typeface="Times New Roman" pitchFamily="18" charset="0"/>
              </a:rPr>
              <a:t>6%; </a:t>
            </a:r>
            <a:r>
              <a:rPr lang="tr-TR" altLang="tr-TR" sz="1700">
                <a:solidFill>
                  <a:srgbClr val="FFFFFF"/>
                </a:solidFill>
                <a:latin typeface="Times New Roman" pitchFamily="18" charset="0"/>
                <a:ea typeface="ＭＳ Ｐゴシック" pitchFamily="34" charset="-128"/>
                <a:cs typeface="Times New Roman" pitchFamily="18" charset="0"/>
              </a:rPr>
              <a:t>Rusya’da ise </a:t>
            </a:r>
            <a:r>
              <a:rPr lang="en-US" altLang="tr-TR" sz="1700">
                <a:solidFill>
                  <a:srgbClr val="FFFFFF"/>
                </a:solidFill>
                <a:latin typeface="Times New Roman" pitchFamily="18" charset="0"/>
                <a:ea typeface="ＭＳ Ｐゴシック" pitchFamily="34" charset="-128"/>
                <a:cs typeface="Times New Roman" pitchFamily="18" charset="0"/>
              </a:rPr>
              <a:t>20% </a:t>
            </a:r>
            <a:r>
              <a:rPr lang="tr-TR" altLang="tr-TR" sz="1700">
                <a:solidFill>
                  <a:srgbClr val="FFFFFF"/>
                </a:solidFill>
                <a:latin typeface="Times New Roman" pitchFamily="18" charset="0"/>
                <a:ea typeface="ＭＳ Ｐゴシック" pitchFamily="34" charset="-128"/>
                <a:cs typeface="Times New Roman" pitchFamily="18" charset="0"/>
              </a:rPr>
              <a:t>oranında gerçekleşti.</a:t>
            </a:r>
            <a:endParaRPr lang="en-US" altLang="tr-TR" sz="1700">
              <a:solidFill>
                <a:srgbClr val="FFFFFF"/>
              </a:solidFill>
              <a:latin typeface="Times New Roman" pitchFamily="18" charset="0"/>
              <a:ea typeface="ＭＳ Ｐゴシック" pitchFamily="34" charset="-128"/>
              <a:cs typeface="Times New Roman" pitchFamily="18" charset="0"/>
            </a:endParaRPr>
          </a:p>
          <a:p>
            <a:pPr eaLnBrk="1" hangingPunct="1"/>
            <a:endParaRPr lang="en-US" altLang="tr-TR" sz="1700">
              <a:solidFill>
                <a:srgbClr val="FFFFFF"/>
              </a:solidFill>
              <a:ea typeface="ＭＳ Ｐゴシック" pitchFamily="34" charset="-128"/>
            </a:endParaRPr>
          </a:p>
        </p:txBody>
      </p:sp>
      <p:sp useBgFill="1">
        <p:nvSpPr>
          <p:cNvPr id="76819" name="Rectangle 76818">
            <a:extLst>
              <a:ext uri="{FF2B5EF4-FFF2-40B4-BE49-F238E27FC236}">
                <a16:creationId xmlns:a16="http://schemas.microsoft.com/office/drawing/2014/main" id="{2B57E7D2-A94B-4A8D-B58F-D3E30C235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49872" y="642795"/>
            <a:ext cx="3609304" cy="5575125"/>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804" name="Picture 4" descr="C:\Documents and Settings\Jill Solomon\My Documents\My Pictures\K &amp; G 6e\handful of euro notes.jp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374024" y="955591"/>
            <a:ext cx="2951664" cy="4940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5186225"/>
      </p:ext>
    </p:extLst>
  </p:cSld>
  <p:clrMapOvr>
    <a:overrideClrMapping bg1="lt1" tx1="dk1" bg2="lt2" tx2="dk2" accent1="accent1" accent2="accent2" accent3="accent3" accent4="accent4" accent5="accent5" accent6="accent6" hlink="hlink" folHlink="folHlink"/>
  </p:clrMapOvr>
</p:sld>
</file>

<file path=ppt/slides/slide18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78858" name="Picture 78857">
            <a:extLst>
              <a:ext uri="{FF2B5EF4-FFF2-40B4-BE49-F238E27FC236}">
                <a16:creationId xmlns:a16="http://schemas.microsoft.com/office/drawing/2014/main" id="{8100D021-ED8E-4951-8376-73996A82CD4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8860" name="Picture 78859">
            <a:extLst>
              <a:ext uri="{FF2B5EF4-FFF2-40B4-BE49-F238E27FC236}">
                <a16:creationId xmlns:a16="http://schemas.microsoft.com/office/drawing/2014/main" id="{46FE219C-22F7-4734-B3C1-28E70390CE1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1970240"/>
            <a:ext cx="7828359" cy="321164"/>
          </a:xfrm>
          <a:prstGeom prst="rect">
            <a:avLst/>
          </a:prstGeom>
        </p:spPr>
      </p:pic>
      <p:pic>
        <p:nvPicPr>
          <p:cNvPr id="78862" name="Picture 78861">
            <a:extLst>
              <a:ext uri="{FF2B5EF4-FFF2-40B4-BE49-F238E27FC236}">
                <a16:creationId xmlns:a16="http://schemas.microsoft.com/office/drawing/2014/main" id="{EF2EC4B6-5524-4806-8575-59DB6B8F81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cstate="print">
            <a:extLst>
              <a:ext uri="{28A0092B-C50C-407E-A947-70E740481C1C}">
                <a14:useLocalDpi xmlns:a14="http://schemas.microsoft.com/office/drawing/2010/main" val="0"/>
              </a:ext>
            </a:extLst>
          </a:blip>
          <a:stretch>
            <a:fillRect/>
          </a:stretch>
        </p:blipFill>
        <p:spPr>
          <a:xfrm>
            <a:off x="7939369" y="1971234"/>
            <a:ext cx="1202248" cy="144270"/>
          </a:xfrm>
          <a:prstGeom prst="rect">
            <a:avLst/>
          </a:prstGeom>
        </p:spPr>
      </p:pic>
      <p:sp>
        <p:nvSpPr>
          <p:cNvPr id="78864" name="Rectangle 78863">
            <a:extLst>
              <a:ext uri="{FF2B5EF4-FFF2-40B4-BE49-F238E27FC236}">
                <a16:creationId xmlns:a16="http://schemas.microsoft.com/office/drawing/2014/main" id="{AD50BBC6-5944-49AE-A819-558AB05AB1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9600"/>
            <a:ext cx="7828359"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866" name="Rectangle 78865">
            <a:extLst>
              <a:ext uri="{FF2B5EF4-FFF2-40B4-BE49-F238E27FC236}">
                <a16:creationId xmlns:a16="http://schemas.microsoft.com/office/drawing/2014/main" id="{4F2E428D-A109-43BE-8AC2-C83EF031EF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9370" y="609600"/>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78868" name="Rectangle 78867">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8870" name="Picture 78869">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8872" name="Rectangle 78871">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8874" name="Picture 78873">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6"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78876" name="Rectangle 78875">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850" name="Rectangle 2"/>
          <p:cNvSpPr>
            <a:spLocks noGrp="1" noChangeArrowheads="1"/>
          </p:cNvSpPr>
          <p:nvPr>
            <p:ph type="title"/>
          </p:nvPr>
        </p:nvSpPr>
        <p:spPr>
          <a:xfrm>
            <a:off x="510240" y="2063262"/>
            <a:ext cx="2804460" cy="2661052"/>
          </a:xfrm>
        </p:spPr>
        <p:txBody>
          <a:bodyPr vert="horz" lIns="91440" tIns="45720" rIns="91440" bIns="45720" rtlCol="0" anchor="ctr">
            <a:normAutofit/>
          </a:bodyPr>
          <a:lstStyle/>
          <a:p>
            <a:pPr algn="r"/>
            <a:r>
              <a:rPr lang="en-US" altLang="tr-TR" sz="2900"/>
              <a:t>Devlet Kontrolleri, Sübvansiyonlar, and Düzenlemeler</a:t>
            </a:r>
          </a:p>
        </p:txBody>
      </p:sp>
      <p:sp>
        <p:nvSpPr>
          <p:cNvPr id="78852" name="Text Box 5"/>
          <p:cNvSpPr txBox="1">
            <a:spLocks noChangeArrowheads="1"/>
          </p:cNvSpPr>
          <p:nvPr/>
        </p:nvSpPr>
        <p:spPr bwMode="auto">
          <a:xfrm>
            <a:off x="0" y="5638800"/>
            <a:ext cx="4267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37931725" indent="-37474525">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algn="ctr" eaLnBrk="1" hangingPunct="1">
              <a:spcBef>
                <a:spcPct val="50000"/>
              </a:spcBef>
            </a:pPr>
            <a:endParaRPr lang="tr-TR" altLang="tr-TR" sz="2000"/>
          </a:p>
        </p:txBody>
      </p:sp>
      <p:graphicFrame>
        <p:nvGraphicFramePr>
          <p:cNvPr id="78854" name="Rectangle 3">
            <a:extLst>
              <a:ext uri="{FF2B5EF4-FFF2-40B4-BE49-F238E27FC236}">
                <a16:creationId xmlns:a16="http://schemas.microsoft.com/office/drawing/2014/main" id="{C1340BCE-721A-8D8B-D326-F6CA8A2E5A71}"/>
              </a:ext>
            </a:extLst>
          </p:cNvPr>
          <p:cNvGraphicFramePr>
            <a:graphicFrameLocks noGrp="1"/>
          </p:cNvGraphicFramePr>
          <p:nvPr>
            <p:ph sz="half" idx="1"/>
            <p:extLst>
              <p:ext uri="{D42A27DB-BD31-4B8C-83A1-F6EECF244321}">
                <p14:modId xmlns:p14="http://schemas.microsoft.com/office/powerpoint/2010/main" val="1856289386"/>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228103030"/>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510240" y="753228"/>
            <a:ext cx="7210396" cy="1080938"/>
          </a:xfrm>
        </p:spPr>
        <p:txBody>
          <a:bodyPr>
            <a:normAutofit/>
          </a:bodyPr>
          <a:lstStyle/>
          <a:p>
            <a:pPr eaLnBrk="1" hangingPunct="1"/>
            <a:r>
              <a:rPr lang="tr-TR" altLang="tr-TR">
                <a:ea typeface="ＭＳ Ｐゴシック" pitchFamily="34" charset="-128"/>
              </a:rPr>
              <a:t>Rekabetçi Davranış</a:t>
            </a:r>
            <a:endParaRPr lang="en-US" altLang="tr-TR">
              <a:ea typeface="ＭＳ Ｐゴシック" pitchFamily="34" charset="-128"/>
            </a:endParaRPr>
          </a:p>
        </p:txBody>
      </p:sp>
      <p:graphicFrame>
        <p:nvGraphicFramePr>
          <p:cNvPr id="80901" name="Rectangle 3">
            <a:extLst>
              <a:ext uri="{FF2B5EF4-FFF2-40B4-BE49-F238E27FC236}">
                <a16:creationId xmlns:a16="http://schemas.microsoft.com/office/drawing/2014/main" id="{7C57E4AF-6FD0-7A4D-7762-36EC40B0CB3B}"/>
              </a:ext>
            </a:extLst>
          </p:cNvPr>
          <p:cNvGraphicFramePr>
            <a:graphicFrameLocks noGrp="1"/>
          </p:cNvGraphicFramePr>
          <p:nvPr>
            <p:ph idx="1"/>
            <p:extLst>
              <p:ext uri="{D42A27DB-BD31-4B8C-83A1-F6EECF244321}">
                <p14:modId xmlns:p14="http://schemas.microsoft.com/office/powerpoint/2010/main" val="3120903323"/>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410572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510240" y="753228"/>
            <a:ext cx="7210396" cy="1080938"/>
          </a:xfrm>
        </p:spPr>
        <p:txBody>
          <a:bodyPr>
            <a:normAutofit/>
          </a:bodyPr>
          <a:lstStyle/>
          <a:p>
            <a:r>
              <a:rPr lang="tr-TR"/>
              <a:t>Uluslararası Pazarlama Türleri</a:t>
            </a:r>
            <a:endParaRPr lang="tr-TR" dirty="0"/>
          </a:p>
        </p:txBody>
      </p:sp>
      <p:graphicFrame>
        <p:nvGraphicFramePr>
          <p:cNvPr id="5" name="İçerik Yer Tutucusu 2">
            <a:extLst>
              <a:ext uri="{FF2B5EF4-FFF2-40B4-BE49-F238E27FC236}">
                <a16:creationId xmlns:a16="http://schemas.microsoft.com/office/drawing/2014/main" id="{796CD5C4-6714-7250-67B1-F3A53D1D44B9}"/>
              </a:ext>
            </a:extLst>
          </p:cNvPr>
          <p:cNvGraphicFramePr>
            <a:graphicFrameLocks noGrp="1"/>
          </p:cNvGraphicFramePr>
          <p:nvPr>
            <p:ph idx="1"/>
            <p:extLst>
              <p:ext uri="{D42A27DB-BD31-4B8C-83A1-F6EECF244321}">
                <p14:modId xmlns:p14="http://schemas.microsoft.com/office/powerpoint/2010/main" val="1615622053"/>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34402201"/>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2954" name="Picture 82953">
            <a:extLst>
              <a:ext uri="{FF2B5EF4-FFF2-40B4-BE49-F238E27FC236}">
                <a16:creationId xmlns:a16="http://schemas.microsoft.com/office/drawing/2014/main" id="{D8DF5C3E-BDAB-40E6-A40B-8C05D8CD3F5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82956" name="Picture 82955">
            <a:extLst>
              <a:ext uri="{FF2B5EF4-FFF2-40B4-BE49-F238E27FC236}">
                <a16:creationId xmlns:a16="http://schemas.microsoft.com/office/drawing/2014/main" id="{9D90C31A-86E3-472B-B929-496667598EF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2958" name="Rectangle 82957">
            <a:extLst>
              <a:ext uri="{FF2B5EF4-FFF2-40B4-BE49-F238E27FC236}">
                <a16:creationId xmlns:a16="http://schemas.microsoft.com/office/drawing/2014/main" id="{9DD3589A-DB65-424B-ACF1-5C8155F1C3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0" y="0"/>
            <a:ext cx="457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960" name="Rectangle 82959">
            <a:extLst>
              <a:ext uri="{FF2B5EF4-FFF2-40B4-BE49-F238E27FC236}">
                <a16:creationId xmlns:a16="http://schemas.microsoft.com/office/drawing/2014/main" id="{9F784D76-D302-4160-A2D4-C2F4AB76D4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4809647"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946" name="Rectangle 2"/>
          <p:cNvSpPr>
            <a:spLocks noGrp="1" noChangeArrowheads="1"/>
          </p:cNvSpPr>
          <p:nvPr>
            <p:ph type="title"/>
          </p:nvPr>
        </p:nvSpPr>
        <p:spPr>
          <a:xfrm>
            <a:off x="510240" y="753228"/>
            <a:ext cx="4188508" cy="1080938"/>
          </a:xfrm>
        </p:spPr>
        <p:txBody>
          <a:bodyPr vert="horz" lIns="91440" tIns="45720" rIns="91440" bIns="45720" rtlCol="0" anchor="ctr">
            <a:normAutofit/>
          </a:bodyPr>
          <a:lstStyle/>
          <a:p>
            <a:r>
              <a:rPr lang="en-US" altLang="tr-TR">
                <a:solidFill>
                  <a:srgbClr val="FFFFFF"/>
                </a:solidFill>
              </a:rPr>
              <a:t>Adaptasyon mu Standartlaşma mı?</a:t>
            </a:r>
          </a:p>
        </p:txBody>
      </p:sp>
      <p:pic>
        <p:nvPicPr>
          <p:cNvPr id="82962" name="Picture 82961">
            <a:extLst>
              <a:ext uri="{FF2B5EF4-FFF2-40B4-BE49-F238E27FC236}">
                <a16:creationId xmlns:a16="http://schemas.microsoft.com/office/drawing/2014/main" id="{608D9710-1A5F-4D24-B654-F2081DE601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4807458" cy="258395"/>
          </a:xfrm>
          <a:prstGeom prst="rect">
            <a:avLst/>
          </a:prstGeom>
        </p:spPr>
      </p:pic>
      <p:sp>
        <p:nvSpPr>
          <p:cNvPr id="82947" name="Dikdörtgen 2"/>
          <p:cNvSpPr>
            <a:spLocks noChangeArrowheads="1"/>
          </p:cNvSpPr>
          <p:nvPr/>
        </p:nvSpPr>
        <p:spPr bwMode="auto">
          <a:xfrm>
            <a:off x="510240" y="2336873"/>
            <a:ext cx="3828633" cy="359931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rmAutofit/>
          </a:bodyPr>
          <a:lstStyle/>
          <a:p>
            <a:pPr marL="342900" indent="-228600" defTabSz="914400">
              <a:lnSpc>
                <a:spcPct val="90000"/>
              </a:lnSpc>
              <a:spcAft>
                <a:spcPts val="600"/>
              </a:spcAft>
              <a:buFont typeface="Arial" panose="020B0604020202020204" pitchFamily="34" charset="0"/>
              <a:buChar char="•"/>
            </a:pPr>
            <a:r>
              <a:rPr lang="en-US" altLang="tr-TR" sz="1700">
                <a:solidFill>
                  <a:srgbClr val="FFFFFF"/>
                </a:solidFill>
              </a:rPr>
              <a:t>IKEA adaptasyona dayalı bir fiyatlandırma politikası seçmiştir. Firma yöneticileri, faaliyette bulundukları her sektörde en düşük fiyat uygulamalarını hedeflese de, rekabet, vergiler, reklam maliyetleri, işgücü maliyetleri gibi yerel faktörleri de dikkate alarak fiyatlandırma kararlarını vermektedir. </a:t>
            </a:r>
            <a:endParaRPr lang="en-US" altLang="en-US" sz="1700">
              <a:solidFill>
                <a:srgbClr val="FFFFFF"/>
              </a:solidFill>
            </a:endParaRPr>
          </a:p>
        </p:txBody>
      </p:sp>
      <p:sp useBgFill="1">
        <p:nvSpPr>
          <p:cNvPr id="82964" name="Rectangle 82963">
            <a:extLst>
              <a:ext uri="{FF2B5EF4-FFF2-40B4-BE49-F238E27FC236}">
                <a16:creationId xmlns:a16="http://schemas.microsoft.com/office/drawing/2014/main" id="{2B57E7D2-A94B-4A8D-B58F-D3E30C235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49872" y="642795"/>
            <a:ext cx="3609304" cy="5575125"/>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2951" name="Graphic 82950" descr="Onay işareti">
            <a:extLst>
              <a:ext uri="{FF2B5EF4-FFF2-40B4-BE49-F238E27FC236}">
                <a16:creationId xmlns:a16="http://schemas.microsoft.com/office/drawing/2014/main" id="{FDAAE6A0-0725-D837-BAF0-9F9B6CCAC52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82949" y="1858695"/>
            <a:ext cx="3133815" cy="3133815"/>
          </a:xfrm>
          <a:prstGeom prst="rect">
            <a:avLst/>
          </a:prstGeom>
          <a:ln>
            <a:noFill/>
          </a:ln>
          <a:effectLst/>
        </p:spPr>
      </p:pic>
    </p:spTree>
    <p:extLst>
      <p:ext uri="{BB962C8B-B14F-4D97-AF65-F5344CB8AC3E}">
        <p14:creationId xmlns:p14="http://schemas.microsoft.com/office/powerpoint/2010/main" val="3274536974"/>
      </p:ext>
    </p:extLst>
  </p:cSld>
  <p:clrMapOvr>
    <a:overrideClrMapping bg1="lt1" tx1="dk1" bg2="lt2" tx2="dk2" accent1="accent1" accent2="accent2" accent3="accent3" accent4="accent4" accent5="accent5" accent6="accent6" hlink="hlink" folHlink="folHlink"/>
  </p:clrMapOvr>
</p:sld>
</file>

<file path=ppt/slides/slide1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81" name="Rectangle 5"/>
          <p:cNvSpPr>
            <a:spLocks noChangeArrowheads="1"/>
          </p:cNvSpPr>
          <p:nvPr/>
        </p:nvSpPr>
        <p:spPr bwMode="auto">
          <a:xfrm>
            <a:off x="3276600" y="2743200"/>
            <a:ext cx="5638800" cy="3124200"/>
          </a:xfrm>
          <a:prstGeom prst="rect">
            <a:avLst/>
          </a:prstGeom>
          <a:solidFill>
            <a:srgbClr val="FFE0C1"/>
          </a:solidFill>
          <a:ln w="25400">
            <a:solidFill>
              <a:schemeClr val="tx1"/>
            </a:solidFill>
            <a:miter lim="800000"/>
            <a:headEnd/>
            <a:tailEnd/>
          </a:ln>
          <a:effectLst>
            <a:outerShdw dist="71842" dir="2700000" algn="ctr" rotWithShape="0">
              <a:schemeClr val="tx2"/>
            </a:outerShdw>
          </a:effectLst>
        </p:spPr>
        <p:txBody>
          <a:bodyPr lIns="182880" rIns="182880" anchor="ctr"/>
          <a:lstStyle/>
          <a:p>
            <a:pPr marL="457200" indent="-457200" eaLnBrk="1" hangingPunct="1">
              <a:lnSpc>
                <a:spcPct val="80000"/>
              </a:lnSpc>
              <a:spcBef>
                <a:spcPct val="20000"/>
              </a:spcBef>
            </a:pPr>
            <a:endParaRPr lang="zh-TW" altLang="en-US">
              <a:ea typeface="PMingLiU" pitchFamily="18" charset="-120"/>
            </a:endParaRPr>
          </a:p>
        </p:txBody>
      </p:sp>
      <p:sp>
        <p:nvSpPr>
          <p:cNvPr id="50182" name="Rectangle 6"/>
          <p:cNvSpPr>
            <a:spLocks noGrp="1" noChangeArrowheads="1"/>
          </p:cNvSpPr>
          <p:nvPr>
            <p:ph idx="1"/>
          </p:nvPr>
        </p:nvSpPr>
        <p:spPr>
          <a:xfrm>
            <a:off x="3276600" y="2819400"/>
            <a:ext cx="5638800" cy="297180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lgn="just">
              <a:buFontTx/>
              <a:buAutoNum type="arabicPeriod"/>
            </a:pPr>
            <a:r>
              <a:rPr lang="tr-TR" altLang="zh-CN" sz="2400" b="1" dirty="0">
                <a:solidFill>
                  <a:schemeClr val="bg1"/>
                </a:solidFill>
                <a:latin typeface="Times New Roman" pitchFamily="18" charset="0"/>
                <a:ea typeface="SimSun" pitchFamily="2" charset="-122"/>
              </a:rPr>
              <a:t>İhracat Maliyetleri</a:t>
            </a:r>
            <a:r>
              <a:rPr lang="en-US" altLang="zh-CN" sz="2400" b="1" dirty="0">
                <a:solidFill>
                  <a:schemeClr val="bg1"/>
                </a:solidFill>
                <a:latin typeface="Times New Roman" pitchFamily="18" charset="0"/>
                <a:ea typeface="SimSun" pitchFamily="2" charset="-122"/>
              </a:rPr>
              <a:t>: </a:t>
            </a:r>
            <a:r>
              <a:rPr lang="tr-TR" altLang="zh-CN" sz="2400" b="1" dirty="0">
                <a:solidFill>
                  <a:schemeClr val="bg1"/>
                </a:solidFill>
                <a:latin typeface="Times New Roman" pitchFamily="18" charset="0"/>
                <a:ea typeface="SimSun" pitchFamily="2" charset="-122"/>
              </a:rPr>
              <a:t>Taşıma maliyetleri, sigorta harcamaları, paketleme, dağıtım kanalının uzaması, aracılara ödemelerden kaynaklanan kar marjı azalması ve döviz kuru farkları</a:t>
            </a:r>
            <a:endParaRPr lang="en-US" altLang="zh-CN" sz="2400" b="1" dirty="0">
              <a:solidFill>
                <a:schemeClr val="bg1"/>
              </a:solidFill>
              <a:latin typeface="Times New Roman" pitchFamily="18" charset="0"/>
              <a:ea typeface="SimSun" pitchFamily="2" charset="-122"/>
            </a:endParaRPr>
          </a:p>
        </p:txBody>
      </p:sp>
      <p:pic>
        <p:nvPicPr>
          <p:cNvPr id="50185"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2743200"/>
            <a:ext cx="2925763" cy="207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92722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50185"/>
                                        </p:tgtEl>
                                        <p:attrNameLst>
                                          <p:attrName>style.visibility</p:attrName>
                                        </p:attrNameLst>
                                      </p:cBhvr>
                                      <p:to>
                                        <p:strVal val="visible"/>
                                      </p:to>
                                    </p:set>
                                    <p:animEffect transition="in" filter="checkerboard(across)">
                                      <p:cBhvr>
                                        <p:cTn id="7" dur="500"/>
                                        <p:tgtEl>
                                          <p:spTgt spid="50185"/>
                                        </p:tgtEl>
                                      </p:cBhvr>
                                    </p:animEffect>
                                  </p:childTnLst>
                                </p:cTn>
                              </p:par>
                            </p:childTnLst>
                          </p:cTn>
                        </p:par>
                        <p:par>
                          <p:cTn id="8" fill="hold" nodeType="afterGroup">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5018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0182">
                                            <p:txEl>
                                              <p:pRg st="0" end="0"/>
                                            </p:txEl>
                                          </p:spTgt>
                                        </p:tgtEl>
                                        <p:attrNameLst>
                                          <p:attrName>style.visibility</p:attrName>
                                        </p:attrNameLst>
                                      </p:cBhvr>
                                      <p:to>
                                        <p:strVal val="visible"/>
                                      </p:to>
                                    </p:set>
                                    <p:animEffect transition="in" filter="wipe(left)">
                                      <p:cBhvr>
                                        <p:cTn id="15" dur="500"/>
                                        <p:tgtEl>
                                          <p:spTgt spid="5018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animBg="1" autoUpdateAnimBg="0"/>
      <p:bldP spid="50182" grpId="0" build="p" autoUpdateAnimBg="0"/>
    </p:bldLst>
  </p:timing>
</p:sld>
</file>

<file path=ppt/slides/slide1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5" name="Rectangle 5"/>
          <p:cNvSpPr>
            <a:spLocks noChangeArrowheads="1"/>
          </p:cNvSpPr>
          <p:nvPr/>
        </p:nvSpPr>
        <p:spPr bwMode="auto">
          <a:xfrm>
            <a:off x="2667000" y="1676400"/>
            <a:ext cx="5943600" cy="2209800"/>
          </a:xfrm>
          <a:prstGeom prst="rect">
            <a:avLst/>
          </a:prstGeom>
          <a:solidFill>
            <a:srgbClr val="FFE0C1"/>
          </a:solidFill>
          <a:ln w="25400">
            <a:solidFill>
              <a:schemeClr val="tx1"/>
            </a:solidFill>
            <a:miter lim="800000"/>
            <a:headEnd/>
            <a:tailEnd/>
          </a:ln>
          <a:effectLst>
            <a:outerShdw dist="71842" dir="2700000" algn="ctr" rotWithShape="0">
              <a:schemeClr val="tx2"/>
            </a:outerShdw>
          </a:effectLst>
        </p:spPr>
        <p:txBody>
          <a:bodyPr lIns="182880" rIns="182880" anchor="ctr"/>
          <a:lstStyle/>
          <a:p>
            <a:pPr marL="457200" indent="-457200" eaLnBrk="1" hangingPunct="1">
              <a:lnSpc>
                <a:spcPct val="80000"/>
              </a:lnSpc>
              <a:spcBef>
                <a:spcPct val="20000"/>
              </a:spcBef>
            </a:pPr>
            <a:endParaRPr lang="zh-TW" altLang="en-US">
              <a:ea typeface="PMingLiU" pitchFamily="18" charset="-120"/>
            </a:endParaRPr>
          </a:p>
        </p:txBody>
      </p:sp>
      <p:sp>
        <p:nvSpPr>
          <p:cNvPr id="51206" name="Rectangle 6"/>
          <p:cNvSpPr>
            <a:spLocks noGrp="1" noChangeArrowheads="1"/>
          </p:cNvSpPr>
          <p:nvPr>
            <p:ph idx="1"/>
          </p:nvPr>
        </p:nvSpPr>
        <p:spPr>
          <a:xfrm>
            <a:off x="2714625" y="1743075"/>
            <a:ext cx="5867400" cy="207645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lgn="just">
              <a:buFont typeface="Monotype Sorts" pitchFamily="2" charset="2"/>
              <a:buNone/>
            </a:pPr>
            <a:r>
              <a:rPr lang="en-US" altLang="zh-CN" sz="2400" dirty="0">
                <a:solidFill>
                  <a:schemeClr val="bg1"/>
                </a:solidFill>
                <a:latin typeface="Times New Roman" pitchFamily="18" charset="0"/>
                <a:ea typeface="SimSun" pitchFamily="2" charset="-122"/>
              </a:rPr>
              <a:t>2.	</a:t>
            </a:r>
            <a:r>
              <a:rPr lang="tr-TR" altLang="zh-CN" sz="2400" b="1" dirty="0">
                <a:solidFill>
                  <a:schemeClr val="bg1"/>
                </a:solidFill>
                <a:latin typeface="Times New Roman" pitchFamily="18" charset="0"/>
                <a:ea typeface="SimSun" pitchFamily="2" charset="-122"/>
              </a:rPr>
              <a:t>Vergiler ve Tarifler</a:t>
            </a:r>
            <a:r>
              <a:rPr lang="en-US" altLang="zh-CN" sz="2400" dirty="0">
                <a:solidFill>
                  <a:schemeClr val="bg1"/>
                </a:solidFill>
                <a:latin typeface="Times New Roman" pitchFamily="18" charset="0"/>
                <a:ea typeface="SimSun" pitchFamily="2" charset="-122"/>
              </a:rPr>
              <a:t>: </a:t>
            </a:r>
            <a:r>
              <a:rPr lang="tr-TR" altLang="zh-CN" sz="2400" dirty="0">
                <a:solidFill>
                  <a:schemeClr val="bg1"/>
                </a:solidFill>
                <a:latin typeface="Times New Roman" pitchFamily="18" charset="0"/>
                <a:ea typeface="SimSun" pitchFamily="2" charset="-122"/>
              </a:rPr>
              <a:t>Ülkeye göre farklı uygulamalardan ortaya çıkan maliyetler.</a:t>
            </a:r>
            <a:endParaRPr lang="en-US" altLang="zh-CN" sz="2400" dirty="0">
              <a:solidFill>
                <a:schemeClr val="bg1"/>
              </a:solidFill>
              <a:latin typeface="Times New Roman" pitchFamily="18" charset="0"/>
              <a:ea typeface="SimSun" pitchFamily="2" charset="-122"/>
            </a:endParaRPr>
          </a:p>
        </p:txBody>
      </p:sp>
      <p:sp>
        <p:nvSpPr>
          <p:cNvPr id="51207" name="Rectangle 7"/>
          <p:cNvSpPr>
            <a:spLocks noChangeArrowheads="1"/>
          </p:cNvSpPr>
          <p:nvPr/>
        </p:nvSpPr>
        <p:spPr bwMode="auto">
          <a:xfrm>
            <a:off x="2667000" y="4114800"/>
            <a:ext cx="6172200" cy="1828800"/>
          </a:xfrm>
          <a:prstGeom prst="rect">
            <a:avLst/>
          </a:prstGeom>
          <a:solidFill>
            <a:srgbClr val="FFE0C1"/>
          </a:solidFill>
          <a:ln w="25400">
            <a:solidFill>
              <a:schemeClr val="tx1"/>
            </a:solidFill>
            <a:miter lim="800000"/>
            <a:headEnd/>
            <a:tailEnd/>
          </a:ln>
          <a:effectLst>
            <a:outerShdw dist="71842" dir="2700000" algn="ctr" rotWithShape="0">
              <a:schemeClr val="tx2"/>
            </a:outerShdw>
          </a:effectLst>
        </p:spPr>
        <p:txBody>
          <a:bodyPr lIns="182880" rIns="182880" anchor="ctr"/>
          <a:lstStyle/>
          <a:p>
            <a:pPr marL="457200" indent="-457200" eaLnBrk="1" hangingPunct="1">
              <a:lnSpc>
                <a:spcPct val="80000"/>
              </a:lnSpc>
              <a:spcBef>
                <a:spcPct val="20000"/>
              </a:spcBef>
            </a:pPr>
            <a:endParaRPr lang="zh-TW" altLang="en-US">
              <a:ea typeface="PMingLiU" pitchFamily="18" charset="-120"/>
            </a:endParaRPr>
          </a:p>
        </p:txBody>
      </p:sp>
      <p:sp>
        <p:nvSpPr>
          <p:cNvPr id="51208" name="Rectangle 8"/>
          <p:cNvSpPr>
            <a:spLocks noChangeArrowheads="1"/>
          </p:cNvSpPr>
          <p:nvPr/>
        </p:nvSpPr>
        <p:spPr bwMode="auto">
          <a:xfrm>
            <a:off x="2676525" y="4133850"/>
            <a:ext cx="60960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lgn="just" eaLnBrk="1" hangingPunct="1">
              <a:lnSpc>
                <a:spcPct val="90000"/>
              </a:lnSpc>
              <a:spcBef>
                <a:spcPct val="20000"/>
              </a:spcBef>
            </a:pPr>
            <a:r>
              <a:rPr lang="en-US" altLang="zh-CN" dirty="0">
                <a:solidFill>
                  <a:schemeClr val="bg1"/>
                </a:solidFill>
                <a:ea typeface="SimSun" pitchFamily="2" charset="-122"/>
              </a:rPr>
              <a:t>3.	</a:t>
            </a:r>
            <a:r>
              <a:rPr lang="tr-TR" altLang="zh-CN" b="1" dirty="0">
                <a:solidFill>
                  <a:schemeClr val="bg1"/>
                </a:solidFill>
                <a:ea typeface="SimSun" pitchFamily="2" charset="-122"/>
              </a:rPr>
              <a:t>Enflasyon</a:t>
            </a:r>
            <a:r>
              <a:rPr lang="en-US" altLang="zh-CN" dirty="0">
                <a:solidFill>
                  <a:schemeClr val="bg1"/>
                </a:solidFill>
                <a:ea typeface="SimSun" pitchFamily="2" charset="-122"/>
              </a:rPr>
              <a:t>: </a:t>
            </a:r>
            <a:r>
              <a:rPr lang="tr-TR" altLang="zh-CN" dirty="0">
                <a:solidFill>
                  <a:schemeClr val="bg1"/>
                </a:solidFill>
                <a:ea typeface="SimSun" pitchFamily="2" charset="-122"/>
              </a:rPr>
              <a:t>Enflasyondan kaynaklanan fiyat artış ve azalışları. </a:t>
            </a:r>
            <a:endParaRPr lang="en-US" altLang="zh-CN" dirty="0">
              <a:solidFill>
                <a:schemeClr val="bg1"/>
              </a:solidFill>
              <a:ea typeface="SimSun" pitchFamily="2" charset="-122"/>
            </a:endParaRPr>
          </a:p>
        </p:txBody>
      </p:sp>
      <p:pic>
        <p:nvPicPr>
          <p:cNvPr id="51210"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3962400"/>
            <a:ext cx="2286000"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84221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5120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51206">
                                            <p:txEl>
                                              <p:pRg st="0" end="0"/>
                                            </p:txEl>
                                          </p:spTgt>
                                        </p:tgtEl>
                                        <p:attrNameLst>
                                          <p:attrName>style.visibility</p:attrName>
                                        </p:attrNameLst>
                                      </p:cBhvr>
                                      <p:to>
                                        <p:strVal val="visible"/>
                                      </p:to>
                                    </p:set>
                                    <p:animEffect transition="in" filter="wipe(left)">
                                      <p:cBhvr>
                                        <p:cTn id="11" dur="500"/>
                                        <p:tgtEl>
                                          <p:spTgt spid="51206">
                                            <p:txEl>
                                              <p:pRg st="0" end="0"/>
                                            </p:txEl>
                                          </p:spTgt>
                                        </p:tgtEl>
                                      </p:cBhvr>
                                    </p:animEffect>
                                  </p:childTnLst>
                                </p:cTn>
                              </p:par>
                            </p:childTnLst>
                          </p:cTn>
                        </p:par>
                        <p:par>
                          <p:cTn id="12" fill="hold" nodeType="afterGroup">
                            <p:stCondLst>
                              <p:cond delay="500"/>
                            </p:stCondLst>
                            <p:childTnLst>
                              <p:par>
                                <p:cTn id="13" presetID="5" presetClass="entr" presetSubtype="10" fill="hold" nodeType="afterEffect">
                                  <p:stCondLst>
                                    <p:cond delay="0"/>
                                  </p:stCondLst>
                                  <p:childTnLst>
                                    <p:set>
                                      <p:cBhvr>
                                        <p:cTn id="14" dur="1" fill="hold">
                                          <p:stCondLst>
                                            <p:cond delay="0"/>
                                          </p:stCondLst>
                                        </p:cTn>
                                        <p:tgtEl>
                                          <p:spTgt spid="51210"/>
                                        </p:tgtEl>
                                        <p:attrNameLst>
                                          <p:attrName>style.visibility</p:attrName>
                                        </p:attrNameLst>
                                      </p:cBhvr>
                                      <p:to>
                                        <p:strVal val="visible"/>
                                      </p:to>
                                    </p:set>
                                    <p:animEffect transition="in" filter="checkerboard(across)">
                                      <p:cBhvr>
                                        <p:cTn id="15" dur="500"/>
                                        <p:tgtEl>
                                          <p:spTgt spid="51210"/>
                                        </p:tgtEl>
                                      </p:cBhvr>
                                    </p:animEffect>
                                  </p:childTnLst>
                                </p:cTn>
                              </p:par>
                            </p:childTnLst>
                          </p:cTn>
                        </p:par>
                        <p:par>
                          <p:cTn id="16" fill="hold" nodeType="afterGroup">
                            <p:stCondLst>
                              <p:cond delay="1000"/>
                            </p:stCondLst>
                            <p:childTnLst>
                              <p:par>
                                <p:cTn id="17" presetID="1" presetClass="entr" presetSubtype="0" fill="hold" grpId="0" nodeType="afterEffect">
                                  <p:stCondLst>
                                    <p:cond delay="0"/>
                                  </p:stCondLst>
                                  <p:childTnLst>
                                    <p:set>
                                      <p:cBhvr>
                                        <p:cTn id="18" dur="1" fill="hold">
                                          <p:stCondLst>
                                            <p:cond delay="499"/>
                                          </p:stCondLst>
                                        </p:cTn>
                                        <p:tgtEl>
                                          <p:spTgt spid="5120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1208">
                                            <p:txEl>
                                              <p:pRg st="0" end="0"/>
                                            </p:txEl>
                                          </p:spTgt>
                                        </p:tgtEl>
                                        <p:attrNameLst>
                                          <p:attrName>style.visibility</p:attrName>
                                        </p:attrNameLst>
                                      </p:cBhvr>
                                      <p:to>
                                        <p:strVal val="visible"/>
                                      </p:to>
                                    </p:set>
                                    <p:animEffect transition="in" filter="wipe(left)">
                                      <p:cBhvr>
                                        <p:cTn id="23" dur="500"/>
                                        <p:tgtEl>
                                          <p:spTgt spid="5120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 grpId="0" animBg="1" autoUpdateAnimBg="0"/>
      <p:bldP spid="51206" grpId="0" build="p" autoUpdateAnimBg="0"/>
      <p:bldP spid="51207" grpId="0" animBg="1" autoUpdateAnimBg="0"/>
      <p:bldP spid="51208" grpId="0" build="p" autoUpdateAnimBg="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899592" y="3573016"/>
            <a:ext cx="5859408" cy="1296144"/>
          </a:xfrm>
        </p:spPr>
        <p:txBody>
          <a:bodyPr>
            <a:normAutofit fontScale="90000"/>
          </a:bodyPr>
          <a:lstStyle/>
          <a:p>
            <a:pPr eaLnBrk="1" hangingPunct="1"/>
            <a:br>
              <a:rPr lang="en-US" altLang="tr-TR" sz="4000" b="0" dirty="0">
                <a:latin typeface="Tahoma" pitchFamily="34" charset="0"/>
                <a:ea typeface="ＭＳ Ｐゴシック" pitchFamily="34" charset="-128"/>
              </a:rPr>
            </a:br>
            <a:br>
              <a:rPr lang="tr-TR" altLang="tr-TR" sz="4000" b="0" dirty="0">
                <a:latin typeface="Tahoma" pitchFamily="34" charset="0"/>
                <a:ea typeface="ＭＳ Ｐゴシック" pitchFamily="34" charset="-128"/>
              </a:rPr>
            </a:br>
            <a:br>
              <a:rPr lang="tr-TR" altLang="tr-TR" sz="4000" b="0" dirty="0">
                <a:latin typeface="Tahoma" pitchFamily="34" charset="0"/>
                <a:ea typeface="ＭＳ Ｐゴシック" pitchFamily="34" charset="-128"/>
              </a:rPr>
            </a:br>
            <a:br>
              <a:rPr lang="tr-TR" altLang="tr-TR" sz="4000" b="0" dirty="0">
                <a:latin typeface="Tahoma" pitchFamily="34" charset="0"/>
                <a:ea typeface="ＭＳ Ｐゴシック" pitchFamily="34" charset="-128"/>
              </a:rPr>
            </a:br>
            <a:r>
              <a:rPr lang="tr-TR" altLang="tr-TR" sz="4000" b="0" dirty="0">
                <a:latin typeface="Tahoma" pitchFamily="34" charset="0"/>
                <a:ea typeface="ＭＳ Ｐゴシック" pitchFamily="34" charset="-128"/>
              </a:rPr>
              <a:t>Uluslararası Pazarlamada </a:t>
            </a:r>
            <a:br>
              <a:rPr lang="tr-TR" altLang="tr-TR" sz="4000" b="0" dirty="0">
                <a:latin typeface="Tahoma" pitchFamily="34" charset="0"/>
                <a:ea typeface="ＭＳ Ｐゴシック" pitchFamily="34" charset="-128"/>
              </a:rPr>
            </a:br>
            <a:r>
              <a:rPr lang="tr-TR" altLang="tr-TR" sz="4000" b="0" dirty="0">
                <a:latin typeface="Tahoma" pitchFamily="34" charset="0"/>
                <a:ea typeface="ＭＳ Ｐゴシック" pitchFamily="34" charset="-128"/>
              </a:rPr>
              <a:t>Pazarlama İletişimi </a:t>
            </a:r>
            <a:br>
              <a:rPr lang="tr-TR" altLang="tr-TR" sz="4000" b="0" dirty="0">
                <a:latin typeface="Tahoma" pitchFamily="34" charset="0"/>
                <a:ea typeface="ＭＳ Ｐゴシック" pitchFamily="34" charset="-128"/>
              </a:rPr>
            </a:br>
            <a:r>
              <a:rPr lang="tr-TR" altLang="tr-TR" sz="4000" b="0" dirty="0">
                <a:latin typeface="Tahoma" pitchFamily="34" charset="0"/>
                <a:ea typeface="ＭＳ Ｐゴシック" pitchFamily="34" charset="-128"/>
              </a:rPr>
              <a:t> </a:t>
            </a:r>
            <a:br>
              <a:rPr lang="tr-TR" altLang="tr-TR" sz="4000" b="0" dirty="0">
                <a:latin typeface="Tahoma" pitchFamily="34" charset="0"/>
                <a:ea typeface="ＭＳ Ｐゴシック" pitchFamily="34" charset="-128"/>
              </a:rPr>
            </a:br>
            <a:endParaRPr lang="en-US" altLang="tr-TR" sz="4000" b="0" dirty="0">
              <a:latin typeface="Tahoma" pitchFamily="34" charset="0"/>
              <a:ea typeface="ＭＳ Ｐゴシック" pitchFamily="34" charset="-128"/>
            </a:endParaRPr>
          </a:p>
        </p:txBody>
      </p:sp>
    </p:spTree>
    <p:extLst>
      <p:ext uri="{BB962C8B-B14F-4D97-AF65-F5344CB8AC3E}">
        <p14:creationId xmlns:p14="http://schemas.microsoft.com/office/powerpoint/2010/main" val="4111828849"/>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normAutofit lnSpcReduction="10000"/>
          </a:bodyPr>
          <a:lstStyle/>
          <a:p>
            <a:pPr algn="just"/>
            <a:r>
              <a:rPr lang="tr-TR" dirty="0"/>
              <a:t>Pazarlama iletişimi, bir işletmenin </a:t>
            </a:r>
            <a:r>
              <a:rPr lang="tr-TR" b="1" dirty="0"/>
              <a:t>ürün ve hizmetler </a:t>
            </a:r>
            <a:r>
              <a:rPr lang="tr-TR" i="1" dirty="0"/>
              <a:t>hakkında müşterileri bilgilendirmeye ve ikna etmeye</a:t>
            </a:r>
            <a:r>
              <a:rPr lang="tr-TR" dirty="0"/>
              <a:t> çalıştığı araçlar olarak tanımlanabilir. </a:t>
            </a:r>
          </a:p>
          <a:p>
            <a:pPr algn="just"/>
            <a:r>
              <a:rPr lang="tr-TR" dirty="0"/>
              <a:t>Pazarlama İletişimi, şirketlerin sattıkları ürünler ve sattıkları markalar hakkında müşterilere doğrudan veya dolaylı olarak onları satın almaya ikna etmek amacıyla mesaj iletmek için kullandıkları araçları ifade eder.</a:t>
            </a:r>
          </a:p>
          <a:p>
            <a:pPr algn="just"/>
            <a:r>
              <a:rPr lang="tr-TR" dirty="0"/>
              <a:t>Pazarlama iletişimi, bir şirketi bir pazara tanıtmak veya "iletişim kurmak" için pazarlama araçlarını kullanır. </a:t>
            </a:r>
          </a:p>
          <a:p>
            <a:pPr algn="just"/>
            <a:r>
              <a:rPr lang="tr-TR" dirty="0"/>
              <a:t>Bu, reklam, </a:t>
            </a:r>
            <a:r>
              <a:rPr lang="tr-TR" b="1" dirty="0"/>
              <a:t>doğrudan pazarlama, marka bilinci oluşturma, paketleme, çevrimiçi varlık, basılı materyaller, halkla ilişkiler faaliyetleri, satış sunumları, sponsorluklar, ticari fuar görünümleri ve sosyal medya pazarlaması </a:t>
            </a:r>
            <a:r>
              <a:rPr lang="tr-TR" dirty="0"/>
              <a:t>gibi araçları kullanır.</a:t>
            </a:r>
          </a:p>
        </p:txBody>
      </p:sp>
    </p:spTree>
    <p:extLst>
      <p:ext uri="{BB962C8B-B14F-4D97-AF65-F5344CB8AC3E}">
        <p14:creationId xmlns:p14="http://schemas.microsoft.com/office/powerpoint/2010/main" val="3693257443"/>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lstStyle/>
          <a:p>
            <a:pPr algn="just"/>
            <a:r>
              <a:rPr lang="tr-TR" dirty="0"/>
              <a:t>Anlam ve araçlar aynı olsa da uluslararası pazarlarda pazarlama iletişimi dikkatli ve özenli bir şekilde yürütülmelidir. </a:t>
            </a:r>
          </a:p>
          <a:p>
            <a:pPr algn="just"/>
            <a:r>
              <a:rPr lang="tr-TR" dirty="0"/>
              <a:t>Firmaların uluslararası iletişim kurabilmeleri için akıllarında tutmaları gereken bazı temel unsurlar vardır. Bunlar: </a:t>
            </a:r>
            <a:r>
              <a:rPr lang="tr-TR" b="1" dirty="0"/>
              <a:t>pazarınızı tanıma, hedef kitlenizi tanıma, kültürü tanıma, güncel eğilimleri bilme ve akıllı medya seçimleri yapma</a:t>
            </a:r>
            <a:r>
              <a:rPr lang="tr-TR" dirty="0"/>
              <a:t>. </a:t>
            </a:r>
          </a:p>
          <a:p>
            <a:pPr algn="just"/>
            <a:r>
              <a:rPr lang="tr-TR" dirty="0"/>
              <a:t>Bir şirket, listelenenlerden herhangi birini dikkate almazsa, uluslararası pazara başarılı bir şekilde girmek için zorlanabilir.</a:t>
            </a:r>
          </a:p>
        </p:txBody>
      </p:sp>
    </p:spTree>
    <p:extLst>
      <p:ext uri="{BB962C8B-B14F-4D97-AF65-F5344CB8AC3E}">
        <p14:creationId xmlns:p14="http://schemas.microsoft.com/office/powerpoint/2010/main" val="499837650"/>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Süreci</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normAutofit fontScale="92500" lnSpcReduction="10000"/>
          </a:bodyPr>
          <a:lstStyle/>
          <a:p>
            <a:pPr algn="just"/>
            <a:r>
              <a:rPr lang="tr-TR" dirty="0"/>
              <a:t>Etkili pazarlama iletişimi sürecinde yer alması gereken bazı adımlar vardır. Pazarlama ve tanıtım faaliyetleri, uzun vadeli müşterilerin büyük bir bölümünü çekmek için bu adımlara odaklanmalıdır. Aşağıda iletişim sürecini etkili kılan adımlar yer almaktadır.</a:t>
            </a:r>
          </a:p>
          <a:p>
            <a:pPr algn="just"/>
            <a:endParaRPr lang="tr-TR" dirty="0"/>
          </a:p>
          <a:p>
            <a:pPr algn="just"/>
            <a:r>
              <a:rPr lang="tr-TR" dirty="0"/>
              <a:t>Hedef kitlenin belirlenmesi</a:t>
            </a:r>
          </a:p>
          <a:p>
            <a:pPr algn="just"/>
            <a:r>
              <a:rPr lang="tr-TR" dirty="0"/>
              <a:t>İletişim hedeflerinin belirlenmesi</a:t>
            </a:r>
          </a:p>
          <a:p>
            <a:pPr algn="just"/>
            <a:r>
              <a:rPr lang="tr-TR" dirty="0"/>
              <a:t>Mesaj tasarımı</a:t>
            </a:r>
          </a:p>
          <a:p>
            <a:pPr algn="just"/>
            <a:r>
              <a:rPr lang="tr-TR" dirty="0"/>
              <a:t>Mesaj içeriği</a:t>
            </a:r>
          </a:p>
          <a:p>
            <a:pPr algn="just"/>
            <a:r>
              <a:rPr lang="tr-TR" dirty="0"/>
              <a:t>Mesaj yapısı ve formatı</a:t>
            </a:r>
          </a:p>
          <a:p>
            <a:pPr algn="just"/>
            <a:r>
              <a:rPr lang="tr-TR" dirty="0"/>
              <a:t>Medya seçimi</a:t>
            </a:r>
          </a:p>
          <a:p>
            <a:pPr algn="just"/>
            <a:r>
              <a:rPr lang="tr-TR" dirty="0"/>
              <a:t>Geri bildirim toplama</a:t>
            </a:r>
            <a:endParaRPr lang="tr-TR" b="1" dirty="0"/>
          </a:p>
        </p:txBody>
      </p:sp>
    </p:spTree>
    <p:extLst>
      <p:ext uri="{BB962C8B-B14F-4D97-AF65-F5344CB8AC3E}">
        <p14:creationId xmlns:p14="http://schemas.microsoft.com/office/powerpoint/2010/main" val="4090202974"/>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Süreci</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normAutofit/>
          </a:bodyPr>
          <a:lstStyle/>
          <a:p>
            <a:pPr marL="0" indent="0" algn="just">
              <a:buNone/>
            </a:pPr>
            <a:r>
              <a:rPr lang="tr-TR" b="1" dirty="0"/>
              <a:t>Hedef Kitlenin Belirlenmesi:</a:t>
            </a:r>
          </a:p>
          <a:p>
            <a:pPr algn="just"/>
            <a:r>
              <a:rPr lang="tr-TR" dirty="0"/>
              <a:t>Etkili pazarlama iletişimi sürecinin ilk adımı hedef kitleyi belirlemektir. </a:t>
            </a:r>
          </a:p>
          <a:p>
            <a:pPr algn="just"/>
            <a:r>
              <a:rPr lang="tr-TR" dirty="0"/>
              <a:t>Dolayısıyla bu kitleler, potansiyel müşteriler veya bu müşterilerin kararlarını etkileyebilecek diğer kişiler olabilir. </a:t>
            </a:r>
          </a:p>
          <a:p>
            <a:pPr algn="just"/>
            <a:r>
              <a:rPr lang="tr-TR" dirty="0"/>
              <a:t>İzleyici, bireyleri, grupları, genel halkı veya özel halkı içerebilir. </a:t>
            </a:r>
          </a:p>
          <a:p>
            <a:pPr algn="just"/>
            <a:r>
              <a:rPr lang="tr-TR" dirty="0"/>
              <a:t>Ayrıca izleyicinin ne söyleyeceği gibi iletişim kararları üzerinde doğrudan etkisi vardır. </a:t>
            </a:r>
          </a:p>
        </p:txBody>
      </p:sp>
    </p:spTree>
    <p:extLst>
      <p:ext uri="{BB962C8B-B14F-4D97-AF65-F5344CB8AC3E}">
        <p14:creationId xmlns:p14="http://schemas.microsoft.com/office/powerpoint/2010/main" val="1217700038"/>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Süreci</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normAutofit fontScale="92500" lnSpcReduction="20000"/>
          </a:bodyPr>
          <a:lstStyle/>
          <a:p>
            <a:pPr marL="0" indent="0" algn="just">
              <a:buNone/>
            </a:pPr>
            <a:r>
              <a:rPr lang="tr-TR" b="1" dirty="0"/>
              <a:t>İletişim Amaçlarının Belirlenmesi:</a:t>
            </a:r>
          </a:p>
          <a:p>
            <a:pPr algn="just"/>
            <a:r>
              <a:rPr lang="tr-TR" b="1" dirty="0"/>
              <a:t>Bu adımda pazarlama iletişimcisi, iletişim sürecinin hedeflerini netleştirmelidir. Çoğu durumda, satın alma, pazarlama iletişimcisi tarafından gereklidir. Ancak satın alma, göze çarpan bir müşteri karar verme sürecinden sonra yapılır. </a:t>
            </a:r>
          </a:p>
          <a:p>
            <a:pPr algn="just"/>
            <a:r>
              <a:rPr lang="tr-TR" b="1" dirty="0"/>
              <a:t>Farkındalık</a:t>
            </a:r>
          </a:p>
          <a:p>
            <a:pPr algn="just"/>
            <a:r>
              <a:rPr lang="tr-TR" b="1" dirty="0"/>
              <a:t>Bilgi</a:t>
            </a:r>
          </a:p>
          <a:p>
            <a:pPr algn="just"/>
            <a:r>
              <a:rPr lang="tr-TR" b="1" dirty="0"/>
              <a:t>Beğenme</a:t>
            </a:r>
          </a:p>
          <a:p>
            <a:pPr algn="just"/>
            <a:r>
              <a:rPr lang="tr-TR" b="1" dirty="0"/>
              <a:t>Tercih</a:t>
            </a:r>
          </a:p>
          <a:p>
            <a:pPr algn="just"/>
            <a:r>
              <a:rPr lang="tr-TR" b="1" dirty="0"/>
              <a:t>Satın almak</a:t>
            </a:r>
          </a:p>
          <a:p>
            <a:pPr algn="just"/>
            <a:r>
              <a:rPr lang="tr-TR" b="1" dirty="0"/>
              <a:t>Pazarlama iletişimcisinin hedef grubu, yeni ürüne veya göze çarpan özelliklerine pek aşina değildir. Bu nedenle pazarlama iletişimcisi, yeni ürünü ve özellikleri hakkında farkındalık ve bilgi oluşturmalıdır. Ancak bu başarının garantisi değildir; yeni ürün aynı zamanda üstün müşteri değeri de sağlamalıdır.</a:t>
            </a:r>
          </a:p>
        </p:txBody>
      </p:sp>
    </p:spTree>
    <p:extLst>
      <p:ext uri="{BB962C8B-B14F-4D97-AF65-F5344CB8AC3E}">
        <p14:creationId xmlns:p14="http://schemas.microsoft.com/office/powerpoint/2010/main" val="174588370"/>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Süreci</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normAutofit/>
          </a:bodyPr>
          <a:lstStyle/>
          <a:p>
            <a:pPr marL="0" indent="0" algn="just">
              <a:buNone/>
            </a:pPr>
            <a:r>
              <a:rPr lang="tr-TR" b="1" dirty="0"/>
              <a:t>Mesajın Tasarımı:</a:t>
            </a:r>
          </a:p>
          <a:p>
            <a:pPr algn="just"/>
            <a:r>
              <a:rPr lang="tr-TR" b="1" dirty="0"/>
              <a:t>Bu adımda pazarlama iletişimi iletişimcisi mesajın tasarımına odaklanır. </a:t>
            </a:r>
          </a:p>
          <a:p>
            <a:pPr algn="just"/>
            <a:r>
              <a:rPr lang="tr-TR" b="1" dirty="0"/>
              <a:t>Dolayısıyla dikkati çekebilecek, ilgiyi geliştirebilecek, arzu uyandırabilecek ve eylemi harekete geçirebilecek herhangi bir mesaj, etkili bir şekilde tasarlanmış mesajdır. Bu nedenle, bu prosedür en iyi, herhangi bir mesajı etkili ve potansiyel hale getirebilen AIDA modeli olarak bilinir. </a:t>
            </a:r>
          </a:p>
          <a:p>
            <a:pPr algn="just"/>
            <a:r>
              <a:rPr lang="tr-TR" b="1" dirty="0"/>
              <a:t>Farkındalık-İlgi-İstek-Hareket</a:t>
            </a:r>
          </a:p>
        </p:txBody>
      </p:sp>
    </p:spTree>
    <p:extLst>
      <p:ext uri="{BB962C8B-B14F-4D97-AF65-F5344CB8AC3E}">
        <p14:creationId xmlns:p14="http://schemas.microsoft.com/office/powerpoint/2010/main" val="36182942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7" name="Picture 46">
            <a:extLst>
              <a:ext uri="{FF2B5EF4-FFF2-40B4-BE49-F238E27FC236}">
                <a16:creationId xmlns:a16="http://schemas.microsoft.com/office/drawing/2014/main" id="{5B8C3F18-2A17-4372-BAE1-DB295E2ACB0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49" name="Picture 48">
            <a:extLst>
              <a:ext uri="{FF2B5EF4-FFF2-40B4-BE49-F238E27FC236}">
                <a16:creationId xmlns:a16="http://schemas.microsoft.com/office/drawing/2014/main" id="{DCBB5819-B198-483A-901B-E946789534B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1" name="Rectangle 50">
            <a:extLst>
              <a:ext uri="{FF2B5EF4-FFF2-40B4-BE49-F238E27FC236}">
                <a16:creationId xmlns:a16="http://schemas.microsoft.com/office/drawing/2014/main" id="{FC0814F6-DCDA-4612-801B-FEB1C2B81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98743" y="0"/>
            <a:ext cx="3477006"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694CF788-1E16-4F1F-AAF8-5644BBA94C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5907023"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Başlık 1"/>
          <p:cNvSpPr>
            <a:spLocks noGrp="1"/>
          </p:cNvSpPr>
          <p:nvPr>
            <p:ph type="title"/>
          </p:nvPr>
        </p:nvSpPr>
        <p:spPr>
          <a:xfrm>
            <a:off x="510240" y="753228"/>
            <a:ext cx="5315664" cy="1080938"/>
          </a:xfrm>
        </p:spPr>
        <p:txBody>
          <a:bodyPr>
            <a:normAutofit/>
          </a:bodyPr>
          <a:lstStyle/>
          <a:p>
            <a:r>
              <a:rPr lang="tr-TR">
                <a:solidFill>
                  <a:srgbClr val="FFFFFF"/>
                </a:solidFill>
              </a:rPr>
              <a:t>Giriş</a:t>
            </a:r>
          </a:p>
        </p:txBody>
      </p:sp>
      <p:pic>
        <p:nvPicPr>
          <p:cNvPr id="55" name="Picture 54">
            <a:extLst>
              <a:ext uri="{FF2B5EF4-FFF2-40B4-BE49-F238E27FC236}">
                <a16:creationId xmlns:a16="http://schemas.microsoft.com/office/drawing/2014/main" id="{484AEBEF-EF01-44A6-A9AC-E21D52665E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1" y="1970240"/>
            <a:ext cx="5975286" cy="321164"/>
          </a:xfrm>
          <a:prstGeom prst="rect">
            <a:avLst/>
          </a:prstGeom>
        </p:spPr>
      </p:pic>
      <p:sp useBgFill="1">
        <p:nvSpPr>
          <p:cNvPr id="57" name="Rectangle 56">
            <a:extLst>
              <a:ext uri="{FF2B5EF4-FFF2-40B4-BE49-F238E27FC236}">
                <a16:creationId xmlns:a16="http://schemas.microsoft.com/office/drawing/2014/main" id="{11D6DEA9-466D-4CF0-B302-39178915E1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84817" y="642795"/>
            <a:ext cx="2510872" cy="5575125"/>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Çubuk rakamlarını içeren ağların temsili için en iyi atışı.">
            <a:extLst>
              <a:ext uri="{FF2B5EF4-FFF2-40B4-BE49-F238E27FC236}">
                <a16:creationId xmlns:a16="http://schemas.microsoft.com/office/drawing/2014/main" id="{13295013-FDA5-F485-9797-56D355E467D6}"/>
              </a:ext>
            </a:extLst>
          </p:cNvPr>
          <p:cNvPicPr>
            <a:picLocks noChangeAspect="1"/>
          </p:cNvPicPr>
          <p:nvPr/>
        </p:nvPicPr>
        <p:blipFill rotWithShape="1">
          <a:blip r:embed="rId4"/>
          <a:srcRect l="39755" r="15924" b="2"/>
          <a:stretch/>
        </p:blipFill>
        <p:spPr>
          <a:xfrm>
            <a:off x="6422465" y="1888922"/>
            <a:ext cx="2048379" cy="3073361"/>
          </a:xfrm>
          <a:prstGeom prst="rect">
            <a:avLst/>
          </a:prstGeom>
          <a:ln>
            <a:noFill/>
          </a:ln>
          <a:effectLst/>
        </p:spPr>
      </p:pic>
      <p:graphicFrame>
        <p:nvGraphicFramePr>
          <p:cNvPr id="40" name="İçerik Yer Tutucusu 2">
            <a:extLst>
              <a:ext uri="{FF2B5EF4-FFF2-40B4-BE49-F238E27FC236}">
                <a16:creationId xmlns:a16="http://schemas.microsoft.com/office/drawing/2014/main" id="{F5544B7E-19AB-BEC4-BAD0-3EE78BD66F8E}"/>
              </a:ext>
            </a:extLst>
          </p:cNvPr>
          <p:cNvGraphicFramePr>
            <a:graphicFrameLocks noGrp="1"/>
          </p:cNvGraphicFramePr>
          <p:nvPr>
            <p:ph idx="1"/>
            <p:extLst>
              <p:ext uri="{D42A27DB-BD31-4B8C-83A1-F6EECF244321}">
                <p14:modId xmlns:p14="http://schemas.microsoft.com/office/powerpoint/2010/main" val="1225365632"/>
              </p:ext>
            </p:extLst>
          </p:nvPr>
        </p:nvGraphicFramePr>
        <p:xfrm>
          <a:off x="510240" y="2336873"/>
          <a:ext cx="4817409" cy="359931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438892626"/>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7" name="Rectangle 26">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31" name="Rectangle 30">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2063262"/>
            <a:ext cx="2804460" cy="2661052"/>
          </a:xfrm>
        </p:spPr>
        <p:txBody>
          <a:bodyPr>
            <a:normAutofit/>
          </a:bodyPr>
          <a:lstStyle/>
          <a:p>
            <a:pPr algn="r"/>
            <a:r>
              <a:rPr lang="tr-TR" sz="3800"/>
              <a:t>Uluslararası Pazarlama Türleri</a:t>
            </a:r>
          </a:p>
        </p:txBody>
      </p:sp>
      <p:graphicFrame>
        <p:nvGraphicFramePr>
          <p:cNvPr id="19" name="İçerik Yer Tutucusu 2">
            <a:extLst>
              <a:ext uri="{FF2B5EF4-FFF2-40B4-BE49-F238E27FC236}">
                <a16:creationId xmlns:a16="http://schemas.microsoft.com/office/drawing/2014/main" id="{4360D38D-2CB2-936D-1598-6A140315B45B}"/>
              </a:ext>
            </a:extLst>
          </p:cNvPr>
          <p:cNvGraphicFramePr>
            <a:graphicFrameLocks noGrp="1"/>
          </p:cNvGraphicFramePr>
          <p:nvPr>
            <p:ph idx="1"/>
            <p:extLst>
              <p:ext uri="{D42A27DB-BD31-4B8C-83A1-F6EECF244321}">
                <p14:modId xmlns:p14="http://schemas.microsoft.com/office/powerpoint/2010/main" val="3364548146"/>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909208953"/>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Süreci</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normAutofit fontScale="92500" lnSpcReduction="20000"/>
          </a:bodyPr>
          <a:lstStyle/>
          <a:p>
            <a:pPr marL="0" indent="0" algn="just">
              <a:buNone/>
            </a:pPr>
            <a:r>
              <a:rPr lang="tr-TR" b="1" dirty="0"/>
              <a:t>Mesaj içeriği:</a:t>
            </a:r>
          </a:p>
          <a:p>
            <a:pPr algn="just"/>
            <a:r>
              <a:rPr lang="tr-TR" b="1" dirty="0"/>
              <a:t>Pazarlama iletişimi sürecinin bu adımında mesajın içeriğine karar verilir. İzleyiciden veya alıcıdan istenen yanıtı getirebilecek bir tema veya bir çekicilik önerilmektedir. Dolayısıyla, bu konuda kullanılması gereken üç itiraz aşağıdadır.</a:t>
            </a:r>
          </a:p>
          <a:p>
            <a:pPr marL="0" indent="0" algn="just">
              <a:buNone/>
            </a:pPr>
            <a:r>
              <a:rPr lang="tr-TR" b="1" dirty="0"/>
              <a:t>Rasyonel Parça:</a:t>
            </a:r>
          </a:p>
          <a:p>
            <a:pPr algn="just"/>
            <a:r>
              <a:rPr lang="tr-TR" b="1" dirty="0"/>
              <a:t>İzleyicinin kişisel faydası, ürün veya hizmetlerin kullanımından elde edilen faydaların rasyonel çekiciliğine odaklanır.</a:t>
            </a:r>
          </a:p>
          <a:p>
            <a:pPr marL="0" indent="0" algn="just">
              <a:buNone/>
            </a:pPr>
            <a:r>
              <a:rPr lang="tr-TR" b="1" dirty="0"/>
              <a:t>Duygusal Parça:</a:t>
            </a:r>
          </a:p>
          <a:p>
            <a:pPr algn="just"/>
            <a:r>
              <a:rPr lang="tr-TR" b="1" dirty="0"/>
              <a:t>Bu durumda, ürünün satın alınmasını teşvik etmek için olumlu veya olumsuz duygular uyarılır.</a:t>
            </a:r>
          </a:p>
          <a:p>
            <a:pPr marL="0" indent="0" algn="just">
              <a:buNone/>
            </a:pPr>
            <a:r>
              <a:rPr lang="tr-TR" b="1" dirty="0"/>
              <a:t>Ahlaki Parça:</a:t>
            </a:r>
          </a:p>
          <a:p>
            <a:pPr algn="just"/>
            <a:r>
              <a:rPr lang="tr-TR" b="1" dirty="0"/>
              <a:t>Bu durumda, hedeflenen müşterileri etkilemek için mesaja ahlak dahildir.</a:t>
            </a:r>
          </a:p>
        </p:txBody>
      </p:sp>
    </p:spTree>
    <p:extLst>
      <p:ext uri="{BB962C8B-B14F-4D97-AF65-F5344CB8AC3E}">
        <p14:creationId xmlns:p14="http://schemas.microsoft.com/office/powerpoint/2010/main" val="801673062"/>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Süreci</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normAutofit/>
          </a:bodyPr>
          <a:lstStyle/>
          <a:p>
            <a:pPr marL="0" indent="0" algn="just">
              <a:buNone/>
            </a:pPr>
            <a:r>
              <a:rPr lang="tr-TR" b="1" dirty="0"/>
              <a:t>Mesaj Yapısı ve Formatı:</a:t>
            </a:r>
          </a:p>
          <a:p>
            <a:pPr algn="just"/>
            <a:r>
              <a:rPr lang="tr-TR" b="1" dirty="0"/>
              <a:t>Bu adımda, mesaj formatı ile birlikte mesaj yapısının önemli konuları analiz edilir. </a:t>
            </a:r>
          </a:p>
          <a:p>
            <a:pPr algn="just"/>
            <a:r>
              <a:rPr lang="tr-TR" b="1" dirty="0"/>
              <a:t>Bir ürünün pazarlama iletişiminde, mesajın sonucu içermesi gerektiğine karar verilmelidir. </a:t>
            </a:r>
          </a:p>
          <a:p>
            <a:pPr algn="just"/>
            <a:r>
              <a:rPr lang="tr-TR" b="1" dirty="0"/>
              <a:t>Ayrıca onlardan bir sonuç çıkarmak için seyirciye kalabilir. Ayrıca masaj, ya ürünün yalnızca güçlü yanlarını ya da hem güçlü hem de zayıf yanlarını sunar. </a:t>
            </a:r>
          </a:p>
          <a:p>
            <a:pPr algn="just"/>
            <a:r>
              <a:rPr lang="tr-TR" b="1" dirty="0"/>
              <a:t>Bu nedenle mesajın formatı, boyut ve şekil kullanımı, göz alıcı renkler, başlıklar vb. önemlidir.</a:t>
            </a:r>
          </a:p>
          <a:p>
            <a:pPr algn="just"/>
            <a:endParaRPr lang="tr-TR" b="1" dirty="0"/>
          </a:p>
        </p:txBody>
      </p:sp>
    </p:spTree>
    <p:extLst>
      <p:ext uri="{BB962C8B-B14F-4D97-AF65-F5344CB8AC3E}">
        <p14:creationId xmlns:p14="http://schemas.microsoft.com/office/powerpoint/2010/main" val="2061461072"/>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Süreci</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normAutofit fontScale="92500" lnSpcReduction="20000"/>
          </a:bodyPr>
          <a:lstStyle/>
          <a:p>
            <a:pPr marL="0" indent="0" algn="just">
              <a:buNone/>
            </a:pPr>
            <a:r>
              <a:rPr lang="tr-TR" b="1" dirty="0"/>
              <a:t>Medya Seçimi:</a:t>
            </a:r>
          </a:p>
          <a:p>
            <a:pPr algn="just"/>
            <a:r>
              <a:rPr lang="tr-TR" b="1" dirty="0"/>
              <a:t>İletişim kanallarına, aşağıdaki iki şekli alabilen bir pazarlama iletişimi sürecinin bu adımında karar verilir.</a:t>
            </a:r>
          </a:p>
          <a:p>
            <a:pPr algn="just"/>
            <a:endParaRPr lang="tr-TR" b="1" dirty="0"/>
          </a:p>
          <a:p>
            <a:pPr algn="just"/>
            <a:r>
              <a:rPr lang="tr-TR" b="1" dirty="0"/>
              <a:t>Kişiye özel:</a:t>
            </a:r>
          </a:p>
          <a:p>
            <a:pPr algn="just"/>
            <a:r>
              <a:rPr lang="tr-TR" b="1" dirty="0"/>
              <a:t>Bu iletişim kanalında iki veya daha fazla kişi doğrudan yüz yüze gibi birbirleriyle iletişim kurar. Kişisel iletişimde Kişisel adresleme ve geri bildirime izin verilir.</a:t>
            </a:r>
          </a:p>
          <a:p>
            <a:pPr algn="just"/>
            <a:endParaRPr lang="tr-TR" b="1" dirty="0"/>
          </a:p>
          <a:p>
            <a:pPr algn="just"/>
            <a:r>
              <a:rPr lang="tr-TR" b="1" dirty="0"/>
              <a:t>Kişisel Olmayan:</a:t>
            </a:r>
          </a:p>
          <a:p>
            <a:pPr algn="just"/>
            <a:r>
              <a:rPr lang="tr-TR" b="1" dirty="0"/>
              <a:t>Kişisel olmayan mesajlar, geri bildirim seçeneğini de hariç tutan bu kanallar aracılığıyla yayılır. Bu tür kanallar arasında yazılı medya, görüntü medyası, yayın medyası, çevrimiçi medya vb. sayılabilir.</a:t>
            </a:r>
          </a:p>
          <a:p>
            <a:pPr algn="just"/>
            <a:endParaRPr lang="tr-TR" b="1" dirty="0"/>
          </a:p>
        </p:txBody>
      </p:sp>
    </p:spTree>
    <p:extLst>
      <p:ext uri="{BB962C8B-B14F-4D97-AF65-F5344CB8AC3E}">
        <p14:creationId xmlns:p14="http://schemas.microsoft.com/office/powerpoint/2010/main" val="782853842"/>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Süreci</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normAutofit/>
          </a:bodyPr>
          <a:lstStyle/>
          <a:p>
            <a:pPr marL="0" indent="0" algn="just">
              <a:buNone/>
            </a:pPr>
            <a:r>
              <a:rPr lang="tr-TR" b="1" dirty="0"/>
              <a:t>Geri Bildirim Toplama:</a:t>
            </a:r>
          </a:p>
          <a:p>
            <a:pPr algn="just"/>
            <a:r>
              <a:rPr lang="tr-TR" b="1" dirty="0"/>
              <a:t>Bu, hedef müşterilerden geri bildirimlerin alındığı pazarlama iletişimi sürecinin son adımıdır. </a:t>
            </a:r>
          </a:p>
          <a:p>
            <a:pPr algn="just"/>
            <a:r>
              <a:rPr lang="tr-TR" b="1" dirty="0"/>
              <a:t>Dolayısıyla bu, promosyon programını veya diğer pazarlama faaliyetlerini değiştirmesine yardımcı olabilir. </a:t>
            </a:r>
          </a:p>
          <a:p>
            <a:pPr algn="just"/>
            <a:r>
              <a:rPr lang="tr-TR" b="1" dirty="0"/>
              <a:t>Bu amaçla hedeflenen müşterilerin satın alma davranışları yeni ürün ışığında analiz edilir. </a:t>
            </a:r>
          </a:p>
          <a:p>
            <a:pPr algn="just"/>
            <a:r>
              <a:rPr lang="tr-TR" b="1" dirty="0"/>
              <a:t>Müşterilere yeni ürünün olumlu ve olumsuz yönleri hakkında görüşlerini toplamak için sorular da sorulabilir.</a:t>
            </a:r>
          </a:p>
        </p:txBody>
      </p:sp>
    </p:spTree>
    <p:extLst>
      <p:ext uri="{BB962C8B-B14F-4D97-AF65-F5344CB8AC3E}">
        <p14:creationId xmlns:p14="http://schemas.microsoft.com/office/powerpoint/2010/main" val="3922045906"/>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Araçları</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lstStyle/>
          <a:p>
            <a:pPr algn="just"/>
            <a:r>
              <a:rPr lang="tr-TR" b="1" dirty="0"/>
              <a:t>Reklam</a:t>
            </a:r>
          </a:p>
          <a:p>
            <a:pPr algn="just"/>
            <a:r>
              <a:rPr lang="tr-TR" b="1" dirty="0"/>
              <a:t>Kişisel Satış</a:t>
            </a:r>
          </a:p>
          <a:p>
            <a:pPr algn="just"/>
            <a:r>
              <a:rPr lang="tr-TR" b="1" dirty="0"/>
              <a:t>Satış geliştirme</a:t>
            </a:r>
          </a:p>
          <a:p>
            <a:pPr algn="just"/>
            <a:r>
              <a:rPr lang="tr-TR" b="1" dirty="0"/>
              <a:t>Halkla İlişkiler ve Tanıtım</a:t>
            </a:r>
          </a:p>
          <a:p>
            <a:pPr algn="just"/>
            <a:endParaRPr lang="tr-TR" b="1" dirty="0"/>
          </a:p>
        </p:txBody>
      </p:sp>
    </p:spTree>
    <p:extLst>
      <p:ext uri="{BB962C8B-B14F-4D97-AF65-F5344CB8AC3E}">
        <p14:creationId xmlns:p14="http://schemas.microsoft.com/office/powerpoint/2010/main" val="1805766322"/>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Araçları</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lstStyle/>
          <a:p>
            <a:pPr algn="just"/>
            <a:r>
              <a:rPr lang="tr-TR" b="1" dirty="0"/>
              <a:t>Reklam: </a:t>
            </a:r>
          </a:p>
          <a:p>
            <a:pPr algn="just"/>
            <a:r>
              <a:rPr lang="tr-TR" b="1" dirty="0"/>
              <a:t>Firmaların televizyon, radyo, yazılı basın, çevrimiçi web siteleri vb. aracılığıyla mal ve hizmetleri hakkında müşterileri bilgilendirmek için kullandıkları dolaylı, ücretli bir yöntemdir. </a:t>
            </a:r>
          </a:p>
          <a:p>
            <a:pPr algn="just"/>
            <a:r>
              <a:rPr lang="tr-TR" b="1" dirty="0"/>
              <a:t>Firmanın ürün ve hizmetleri, geniş hedef kitle kapsamı ile kolayca iletilebilir.</a:t>
            </a:r>
          </a:p>
          <a:p>
            <a:pPr algn="just"/>
            <a:r>
              <a:rPr lang="tr-TR" b="1" dirty="0"/>
              <a:t>Reklam, özellikle ücretli duyurular yoluyla bir şeyin kamuoyunun dikkatine sunulması eylemi olarak tanımlanmaktadır. Reklam, PR, kulaktan kulağa iletişim ve sponsorluk gibi çeşitli faktörleri kapsayan iletişim karmasının bir şemsiye faktörü olarak kabul edilebilir.</a:t>
            </a:r>
          </a:p>
          <a:p>
            <a:pPr algn="just"/>
            <a:endParaRPr lang="tr-TR" b="1" dirty="0"/>
          </a:p>
          <a:p>
            <a:pPr algn="just"/>
            <a:endParaRPr lang="tr-TR" b="1" dirty="0"/>
          </a:p>
        </p:txBody>
      </p:sp>
    </p:spTree>
    <p:extLst>
      <p:ext uri="{BB962C8B-B14F-4D97-AF65-F5344CB8AC3E}">
        <p14:creationId xmlns:p14="http://schemas.microsoft.com/office/powerpoint/2010/main" val="4090002824"/>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Araçları</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lstStyle/>
          <a:p>
            <a:pPr algn="just"/>
            <a:r>
              <a:rPr lang="tr-TR" b="1" dirty="0"/>
              <a:t>Satış Geliştirme</a:t>
            </a:r>
          </a:p>
          <a:p>
            <a:pPr algn="just"/>
            <a:r>
              <a:rPr lang="tr-TR" b="1" dirty="0"/>
              <a:t>Satış geliştirme, müşterileri mal ve hizmetleri satın almaya ikna etmeye yönelik birkaç kısa vadeli teşviki içerir. </a:t>
            </a:r>
          </a:p>
          <a:p>
            <a:pPr algn="just"/>
            <a:r>
              <a:rPr lang="tr-TR" b="1" dirty="0"/>
              <a:t>Bu promosyon tekniği sadece mevcut müşterilerin elde tutulmasına yardımcı olmakla kalmaz, aynı zamanda ek avantajlarla yenilerini de çeker. </a:t>
            </a:r>
          </a:p>
          <a:p>
            <a:pPr algn="just"/>
            <a:r>
              <a:rPr lang="tr-TR" b="1" dirty="0"/>
              <a:t>İndirimler, </a:t>
            </a:r>
            <a:r>
              <a:rPr lang="tr-TR" b="1" dirty="0" err="1"/>
              <a:t>iskontolar</a:t>
            </a:r>
            <a:r>
              <a:rPr lang="tr-TR" b="1" dirty="0"/>
              <a:t>, geri ödemeler, bir alana bir bedava şeması, kuponlar, örnek ürün vb. satış promosyon araçlarından bazılarıdır.</a:t>
            </a:r>
          </a:p>
        </p:txBody>
      </p:sp>
    </p:spTree>
    <p:extLst>
      <p:ext uri="{BB962C8B-B14F-4D97-AF65-F5344CB8AC3E}">
        <p14:creationId xmlns:p14="http://schemas.microsoft.com/office/powerpoint/2010/main" val="1181671134"/>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Araçları</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normAutofit/>
          </a:bodyPr>
          <a:lstStyle/>
          <a:p>
            <a:pPr algn="just"/>
            <a:r>
              <a:rPr lang="tr-TR" b="1" dirty="0"/>
              <a:t>Fuarlar:</a:t>
            </a:r>
          </a:p>
          <a:p>
            <a:pPr algn="just"/>
            <a:r>
              <a:rPr lang="tr-TR" b="1" dirty="0"/>
              <a:t>Her endüstrinin, organizasyonun sektördeki satıcılara yer kiraladığı ve sırayla en son ürünlerini veya hizmetlerini sergilediği ve mevcut ve potansiyel müşterilerle tanışma fırsatını yakaladığı yıllık veya iki yılda bir düzenlenen bir ticaret fuarı sözleşmesi vardır. </a:t>
            </a:r>
          </a:p>
          <a:p>
            <a:pPr algn="just"/>
            <a:r>
              <a:rPr lang="tr-TR" b="1" dirty="0"/>
              <a:t>Bu sözleşmeler veya ticaret fuarları çok pahalı ve ayrıntılı olabilir. Ancak, küçük işletmeler için uygun fiyatlı çözümler sunan daha küçük alternatifler de var. Tipik olarak yerel Ticaret Odası, yerel işletmelerin katılabileceği yıllık bir veya iki sergi düzenler. Topluluğunuzda her yıl sergiler düzenleyen başka, yerel, profesyonel kuruluşlar olabilir.</a:t>
            </a:r>
          </a:p>
        </p:txBody>
      </p:sp>
    </p:spTree>
    <p:extLst>
      <p:ext uri="{BB962C8B-B14F-4D97-AF65-F5344CB8AC3E}">
        <p14:creationId xmlns:p14="http://schemas.microsoft.com/office/powerpoint/2010/main" val="2154799510"/>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Araçları</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lstStyle/>
          <a:p>
            <a:pPr algn="just"/>
            <a:r>
              <a:rPr lang="tr-TR" b="1" dirty="0"/>
              <a:t>Etkinlikler ve Deneyimler: </a:t>
            </a:r>
          </a:p>
          <a:p>
            <a:pPr algn="just"/>
            <a:r>
              <a:rPr lang="tr-TR" b="1" dirty="0"/>
              <a:t>Birçok şirket, markalarını müşterilerin zihninde güçlendirmek ve onlarla uzun vadeli bir ilişki oluşturmak amacıyla spor, eğlence, kar amacı gütmeyen veya topluluk etkinlikleri gibi etkinliklere sponsor olur.</a:t>
            </a:r>
          </a:p>
          <a:p>
            <a:pPr algn="just"/>
            <a:r>
              <a:rPr lang="tr-TR" b="1" dirty="0"/>
              <a:t>Oyun alanı sınırlarında, oyuncu formalarında, kupalarında, eğlence gösterilerindeki ödüllerde, sahnedeki panolarda vb. etkinliğe sponsor olan firmanın adı görülebilir.</a:t>
            </a:r>
          </a:p>
        </p:txBody>
      </p:sp>
    </p:spTree>
    <p:extLst>
      <p:ext uri="{BB962C8B-B14F-4D97-AF65-F5344CB8AC3E}">
        <p14:creationId xmlns:p14="http://schemas.microsoft.com/office/powerpoint/2010/main" val="3595239408"/>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Araçları</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lstStyle/>
          <a:p>
            <a:pPr algn="just"/>
            <a:r>
              <a:rPr lang="tr-TR" b="1" dirty="0"/>
              <a:t>Halkla İlişkiler ve Tanıtım: </a:t>
            </a:r>
          </a:p>
          <a:p>
            <a:pPr algn="just"/>
            <a:r>
              <a:rPr lang="tr-TR" b="1" dirty="0"/>
              <a:t>Şirketler, pazarda kendi olumlu marka imajlarını oluşturmak amacıyla çeşitli sosyal faaliyetler gerçekleştirmektedir. </a:t>
            </a:r>
          </a:p>
          <a:p>
            <a:pPr algn="just"/>
            <a:r>
              <a:rPr lang="tr-TR" b="1" dirty="0"/>
              <a:t>Şirketlerin kamusal kolaylıkları inşa etmek, satın aldıklarının bir kısmını çocukların eğitimine bağışlamak, ağaç dikmek vb. faaliyetler Halkla İlişkileri geliştirmek için ortak hareketlerden bazılarıdır.</a:t>
            </a:r>
          </a:p>
        </p:txBody>
      </p:sp>
    </p:spTree>
    <p:extLst>
      <p:ext uri="{BB962C8B-B14F-4D97-AF65-F5344CB8AC3E}">
        <p14:creationId xmlns:p14="http://schemas.microsoft.com/office/powerpoint/2010/main" val="34327574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5B988D63-FA8B-436C-902E-E5005BC0492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10" name="Rectangle 9">
              <a:extLst>
                <a:ext uri="{FF2B5EF4-FFF2-40B4-BE49-F238E27FC236}">
                  <a16:creationId xmlns:a16="http://schemas.microsoft.com/office/drawing/2014/main" id="{2FD177FB-983E-4035-8B7A-655342A7E1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9596D9C3-C0FC-4500-A696-55B9F77BB7A9}"/>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5" name="Picture 4" descr="Bir mavi sandalye üzerinde oturan bir dizüstü bilgisayar kullanan robot">
            <a:extLst>
              <a:ext uri="{FF2B5EF4-FFF2-40B4-BE49-F238E27FC236}">
                <a16:creationId xmlns:a16="http://schemas.microsoft.com/office/drawing/2014/main" id="{FEDA0ED8-A9B1-DFBE-1A02-04ECF4452A44}"/>
              </a:ext>
            </a:extLst>
          </p:cNvPr>
          <p:cNvPicPr>
            <a:picLocks noChangeAspect="1"/>
          </p:cNvPicPr>
          <p:nvPr/>
        </p:nvPicPr>
        <p:blipFill rotWithShape="1">
          <a:blip r:embed="rId3"/>
          <a:srcRect l="63033" r="8410" b="-2"/>
          <a:stretch/>
        </p:blipFill>
        <p:spPr>
          <a:xfrm>
            <a:off x="5660857" y="10"/>
            <a:ext cx="3480760" cy="6856310"/>
          </a:xfrm>
          <a:prstGeom prst="rect">
            <a:avLst/>
          </a:prstGeom>
          <a:ln>
            <a:noFill/>
          </a:ln>
          <a:effectLst/>
        </p:spPr>
      </p:pic>
      <p:sp>
        <p:nvSpPr>
          <p:cNvPr id="13" name="Rectangle 12">
            <a:extLst>
              <a:ext uri="{FF2B5EF4-FFF2-40B4-BE49-F238E27FC236}">
                <a16:creationId xmlns:a16="http://schemas.microsoft.com/office/drawing/2014/main" id="{C493E730-2044-49B5-A022-B8D6F35934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5975286"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753228"/>
            <a:ext cx="5315664" cy="1080938"/>
          </a:xfrm>
        </p:spPr>
        <p:txBody>
          <a:bodyPr>
            <a:normAutofit/>
          </a:bodyPr>
          <a:lstStyle/>
          <a:p>
            <a:r>
              <a:rPr lang="tr-TR" dirty="0"/>
              <a:t>Uluslararası Pazarlama Türleri</a:t>
            </a:r>
          </a:p>
        </p:txBody>
      </p:sp>
      <p:pic>
        <p:nvPicPr>
          <p:cNvPr id="15" name="Picture 14">
            <a:extLst>
              <a:ext uri="{FF2B5EF4-FFF2-40B4-BE49-F238E27FC236}">
                <a16:creationId xmlns:a16="http://schemas.microsoft.com/office/drawing/2014/main" id="{78976801-4346-4636-BA62-265C81DFE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5975286" cy="321164"/>
          </a:xfrm>
          <a:prstGeom prst="rect">
            <a:avLst/>
          </a:prstGeom>
        </p:spPr>
      </p:pic>
      <p:sp>
        <p:nvSpPr>
          <p:cNvPr id="3" name="İçerik Yer Tutucusu 2"/>
          <p:cNvSpPr>
            <a:spLocks noGrp="1"/>
          </p:cNvSpPr>
          <p:nvPr>
            <p:ph idx="1"/>
          </p:nvPr>
        </p:nvSpPr>
        <p:spPr>
          <a:xfrm>
            <a:off x="510240" y="2336873"/>
            <a:ext cx="4817409" cy="3599316"/>
          </a:xfrm>
        </p:spPr>
        <p:txBody>
          <a:bodyPr>
            <a:normAutofit/>
          </a:bodyPr>
          <a:lstStyle/>
          <a:p>
            <a:pPr marL="0" indent="0">
              <a:buNone/>
            </a:pPr>
            <a:r>
              <a:rPr lang="tr-TR" sz="1700"/>
              <a:t>5. Doğrudan Yabancı Yatırım (FID)</a:t>
            </a:r>
          </a:p>
          <a:p>
            <a:pPr marL="0" indent="0">
              <a:buNone/>
            </a:pPr>
            <a:r>
              <a:rPr lang="tr-TR" sz="1700"/>
              <a:t>FID'de bir şirket, yurtdışında bir ürün üretmek için yabancı bir ülkeye sabit bir varlık ekler.</a:t>
            </a:r>
          </a:p>
          <a:p>
            <a:pPr marL="0" indent="0">
              <a:buNone/>
            </a:pPr>
            <a:endParaRPr lang="tr-TR" sz="1700"/>
          </a:p>
          <a:p>
            <a:pPr marL="0" indent="0">
              <a:buNone/>
            </a:pPr>
            <a:r>
              <a:rPr lang="tr-TR" sz="1700"/>
              <a:t>Ortak girişimlerin aksine, yabancı şirket bağlı ortaklığın tamamına sahiptir. Sonuç olarak, karar verme süreci üzerinde ya etkili kontrol ya da önemli etki kurar.</a:t>
            </a:r>
          </a:p>
          <a:p>
            <a:pPr marL="0" indent="0">
              <a:buNone/>
            </a:pPr>
            <a:endParaRPr lang="tr-TR" sz="1700"/>
          </a:p>
          <a:p>
            <a:pPr marL="0" indent="0">
              <a:buNone/>
            </a:pPr>
            <a:r>
              <a:rPr lang="tr-TR" sz="1700"/>
              <a:t>Doğrudan yabancı yatırım örnekleri arasında birleşmeler, satın almalar, perakende satış, hizmetler, lojistik ve diğerleri sayılabilir.</a:t>
            </a:r>
          </a:p>
          <a:p>
            <a:pPr marL="0" indent="0">
              <a:buNone/>
            </a:pPr>
            <a:endParaRPr lang="tr-TR" sz="1700"/>
          </a:p>
          <a:p>
            <a:endParaRPr lang="tr-TR" sz="1700"/>
          </a:p>
          <a:p>
            <a:endParaRPr lang="tr-TR" sz="1700"/>
          </a:p>
          <a:p>
            <a:endParaRPr lang="tr-TR" sz="1700"/>
          </a:p>
          <a:p>
            <a:endParaRPr lang="tr-TR" sz="1700"/>
          </a:p>
          <a:p>
            <a:endParaRPr lang="tr-TR" sz="1700"/>
          </a:p>
          <a:p>
            <a:pPr marL="0" indent="0">
              <a:buNone/>
            </a:pPr>
            <a:endParaRPr lang="tr-TR" sz="1700"/>
          </a:p>
          <a:p>
            <a:endParaRPr lang="tr-TR" sz="1700"/>
          </a:p>
        </p:txBody>
      </p:sp>
    </p:spTree>
    <p:extLst>
      <p:ext uri="{BB962C8B-B14F-4D97-AF65-F5344CB8AC3E}">
        <p14:creationId xmlns:p14="http://schemas.microsoft.com/office/powerpoint/2010/main" val="2267472190"/>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Araçları</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lstStyle/>
          <a:p>
            <a:pPr algn="just"/>
            <a:r>
              <a:rPr lang="tr-TR" b="1" dirty="0"/>
              <a:t>Doğrudan Pazarlama: </a:t>
            </a:r>
          </a:p>
          <a:p>
            <a:pPr algn="just"/>
            <a:r>
              <a:rPr lang="tr-TR" b="1" dirty="0"/>
              <a:t>Teknoloji amacı ile şirketler, aralarına herhangi bir üçüncü şahıs dahil etmeden, potansiyel müşterilerle doğrudan iletişim kurmak için e-posta, faks, cep telefonlarını kullanır.</a:t>
            </a:r>
          </a:p>
        </p:txBody>
      </p:sp>
    </p:spTree>
    <p:extLst>
      <p:ext uri="{BB962C8B-B14F-4D97-AF65-F5344CB8AC3E}">
        <p14:creationId xmlns:p14="http://schemas.microsoft.com/office/powerpoint/2010/main" val="487406457"/>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Araçları</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lstStyle/>
          <a:p>
            <a:pPr algn="just"/>
            <a:r>
              <a:rPr lang="tr-TR" b="1" dirty="0"/>
              <a:t>Etkileşimli Pazarlama: </a:t>
            </a:r>
          </a:p>
          <a:p>
            <a:pPr algn="just"/>
            <a:r>
              <a:rPr lang="tr-TR" b="1" dirty="0"/>
              <a:t>Etkileşimli Pazarlama, müşterilerin firmalarla çevrimiçi olarak etkileşime girebildiği ve sorgularını çevrimiçi olarak çözebildiği bir pazarlama iletişimi aracı olarak son zamanlarda popülerlik kazanmıştır.</a:t>
            </a:r>
          </a:p>
          <a:p>
            <a:pPr algn="just"/>
            <a:r>
              <a:rPr lang="tr-TR" b="1" dirty="0"/>
              <a:t>Amazon, müşterilerin seçimlerini yaptıkları ve yakın geçmişte ne seçtiklerini veya sipariş ettiklerini görebilecekleri etkileşimli pazarlamanın en iyi örneklerinden biridir. Ayrıca, birkaç web sitesi, müşterilere soru sordukları ve answer.com gibi çevrimiçi yanıtları aldıkları bir platform sunar.</a:t>
            </a:r>
          </a:p>
        </p:txBody>
      </p:sp>
    </p:spTree>
    <p:extLst>
      <p:ext uri="{BB962C8B-B14F-4D97-AF65-F5344CB8AC3E}">
        <p14:creationId xmlns:p14="http://schemas.microsoft.com/office/powerpoint/2010/main" val="66722366"/>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22970A-BF36-4948-917C-F7954DD14F06}"/>
              </a:ext>
            </a:extLst>
          </p:cNvPr>
          <p:cNvSpPr>
            <a:spLocks noGrp="1"/>
          </p:cNvSpPr>
          <p:nvPr>
            <p:ph type="title"/>
          </p:nvPr>
        </p:nvSpPr>
        <p:spPr/>
        <p:txBody>
          <a:bodyPr/>
          <a:lstStyle/>
          <a:p>
            <a:r>
              <a:rPr lang="tr-TR" dirty="0"/>
              <a:t>Pazarlama İletişimi Araçları</a:t>
            </a:r>
          </a:p>
        </p:txBody>
      </p:sp>
      <p:sp>
        <p:nvSpPr>
          <p:cNvPr id="3" name="İçerik Yer Tutucusu 2">
            <a:extLst>
              <a:ext uri="{FF2B5EF4-FFF2-40B4-BE49-F238E27FC236}">
                <a16:creationId xmlns:a16="http://schemas.microsoft.com/office/drawing/2014/main" id="{2F254622-A858-4809-A19F-358FF321AC27}"/>
              </a:ext>
            </a:extLst>
          </p:cNvPr>
          <p:cNvSpPr>
            <a:spLocks noGrp="1"/>
          </p:cNvSpPr>
          <p:nvPr>
            <p:ph idx="1"/>
          </p:nvPr>
        </p:nvSpPr>
        <p:spPr>
          <a:xfrm>
            <a:off x="107504" y="2060848"/>
            <a:ext cx="8928992" cy="4608511"/>
          </a:xfrm>
        </p:spPr>
        <p:txBody>
          <a:bodyPr/>
          <a:lstStyle/>
          <a:p>
            <a:pPr algn="just"/>
            <a:r>
              <a:rPr lang="tr-TR" b="1" dirty="0"/>
              <a:t>Kişisel Satış: </a:t>
            </a:r>
          </a:p>
          <a:p>
            <a:pPr algn="just"/>
            <a:r>
              <a:rPr lang="tr-TR" b="1" dirty="0"/>
              <a:t>Kişisel satış, satıcıların potansiyel müşterilere doğrudan yaklaştığı ve onları ilgilendikleri mal ve hizmetler hakkında bilgilendirdiği geleneksel pazarlama iletişimi yöntemidir. </a:t>
            </a:r>
          </a:p>
          <a:p>
            <a:pPr algn="just"/>
            <a:r>
              <a:rPr lang="tr-TR" b="1" dirty="0"/>
              <a:t>Doğrudan yapıldığı için en güvenilir iletişim biçimlerinden biri olarak kabul edilir. </a:t>
            </a:r>
          </a:p>
        </p:txBody>
      </p:sp>
    </p:spTree>
    <p:extLst>
      <p:ext uri="{BB962C8B-B14F-4D97-AF65-F5344CB8AC3E}">
        <p14:creationId xmlns:p14="http://schemas.microsoft.com/office/powerpoint/2010/main" val="3215906867"/>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0" y="381000"/>
            <a:ext cx="4419600" cy="4953000"/>
          </a:xfrm>
        </p:spPr>
        <p:txBody>
          <a:bodyPr>
            <a:normAutofit/>
          </a:bodyPr>
          <a:lstStyle/>
          <a:p>
            <a:pPr eaLnBrk="1" hangingPunct="1"/>
            <a:br>
              <a:rPr lang="tr-TR" altLang="tr-TR" b="0">
                <a:latin typeface="Tahoma" pitchFamily="34" charset="0"/>
                <a:ea typeface="ＭＳ Ｐゴシック" pitchFamily="34" charset="-128"/>
              </a:rPr>
            </a:br>
            <a:br>
              <a:rPr lang="tr-TR" altLang="tr-TR" b="0">
                <a:latin typeface="Tahoma" pitchFamily="34" charset="0"/>
                <a:ea typeface="ＭＳ Ｐゴシック" pitchFamily="34" charset="-128"/>
              </a:rPr>
            </a:br>
            <a:br>
              <a:rPr lang="tr-TR" altLang="tr-TR" b="0">
                <a:latin typeface="Tahoma" pitchFamily="34" charset="0"/>
                <a:ea typeface="ＭＳ Ｐゴシック" pitchFamily="34" charset="-128"/>
              </a:rPr>
            </a:br>
            <a:r>
              <a:rPr lang="tr-TR" altLang="tr-TR" b="0">
                <a:latin typeface="Tahoma" pitchFamily="34" charset="0"/>
                <a:ea typeface="ＭＳ Ｐゴシック" pitchFamily="34" charset="-128"/>
              </a:rPr>
              <a:t>Uluslararası Pazarlama Kanalları ve Fiziksel Dağıtım</a:t>
            </a:r>
            <a:endParaRPr lang="en-US" altLang="tr-TR" b="0">
              <a:latin typeface="Tahoma" pitchFamily="34" charset="0"/>
              <a:ea typeface="ＭＳ Ｐゴシック" pitchFamily="34" charset="-128"/>
            </a:endParaRPr>
          </a:p>
        </p:txBody>
      </p:sp>
    </p:spTree>
    <p:extLst>
      <p:ext uri="{BB962C8B-B14F-4D97-AF65-F5344CB8AC3E}">
        <p14:creationId xmlns:p14="http://schemas.microsoft.com/office/powerpoint/2010/main" val="840825343"/>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79512" y="692696"/>
            <a:ext cx="7772400" cy="1143000"/>
          </a:xfrm>
        </p:spPr>
        <p:txBody>
          <a:bodyPr/>
          <a:lstStyle/>
          <a:p>
            <a:pPr eaLnBrk="1" hangingPunct="1"/>
            <a:r>
              <a:rPr lang="tr-TR" altLang="tr-TR">
                <a:ea typeface="ＭＳ Ｐゴシック" pitchFamily="34" charset="-128"/>
              </a:rPr>
              <a:t>Amaçlar</a:t>
            </a:r>
            <a:endParaRPr lang="en-US" altLang="tr-TR">
              <a:ea typeface="ＭＳ Ｐゴシック" pitchFamily="34" charset="-128"/>
            </a:endParaRPr>
          </a:p>
        </p:txBody>
      </p:sp>
      <p:sp>
        <p:nvSpPr>
          <p:cNvPr id="50179" name="Rectangle 3"/>
          <p:cNvSpPr>
            <a:spLocks noGrp="1" noChangeArrowheads="1"/>
          </p:cNvSpPr>
          <p:nvPr>
            <p:ph idx="1"/>
          </p:nvPr>
        </p:nvSpPr>
        <p:spPr>
          <a:xfrm>
            <a:off x="8032" y="1981200"/>
            <a:ext cx="8956456" cy="4876800"/>
          </a:xfrm>
        </p:spPr>
        <p:txBody>
          <a:bodyPr/>
          <a:lstStyle/>
          <a:p>
            <a:pPr algn="just" eaLnBrk="1" hangingPunct="1">
              <a:lnSpc>
                <a:spcPct val="90000"/>
              </a:lnSpc>
            </a:pPr>
            <a:r>
              <a:rPr lang="tr-TR" altLang="tr-TR" sz="2800" dirty="0">
                <a:ea typeface="ＭＳ Ｐゴシック" pitchFamily="34" charset="-128"/>
              </a:rPr>
              <a:t>Pazarlama kanalının belirlenmesindeki temel amaç müşteri için uygun ürün ulaşımının sağlanmasıdır.</a:t>
            </a:r>
            <a:endParaRPr lang="en-US" altLang="tr-TR" sz="2800" dirty="0">
              <a:ea typeface="ＭＳ Ｐゴシック" pitchFamily="34" charset="-128"/>
            </a:endParaRPr>
          </a:p>
          <a:p>
            <a:pPr lvl="1" algn="just" eaLnBrk="1" hangingPunct="1">
              <a:lnSpc>
                <a:spcPct val="90000"/>
              </a:lnSpc>
            </a:pPr>
            <a:r>
              <a:rPr lang="tr-TR" altLang="tr-TR" sz="2400" b="1" dirty="0">
                <a:ea typeface="ＭＳ Ｐゴシック" pitchFamily="34" charset="-128"/>
              </a:rPr>
              <a:t>Yer</a:t>
            </a:r>
            <a:r>
              <a:rPr lang="en-US" altLang="tr-TR" sz="2400" b="1" dirty="0">
                <a:ea typeface="ＭＳ Ｐゴシック" pitchFamily="34" charset="-128"/>
              </a:rPr>
              <a:t>- </a:t>
            </a:r>
            <a:r>
              <a:rPr lang="tr-TR" altLang="tr-TR" sz="2400" dirty="0">
                <a:ea typeface="ＭＳ Ｐゴシック" pitchFamily="34" charset="-128"/>
              </a:rPr>
              <a:t>Potansiyel müşteriler için ürün ve hizmetlerde yer uygunluğudur. </a:t>
            </a:r>
            <a:endParaRPr lang="en-US" altLang="tr-TR" sz="2400" dirty="0">
              <a:ea typeface="ＭＳ Ｐゴシック" pitchFamily="34" charset="-128"/>
            </a:endParaRPr>
          </a:p>
          <a:p>
            <a:pPr lvl="1" algn="just" eaLnBrk="1" hangingPunct="1">
              <a:lnSpc>
                <a:spcPct val="90000"/>
              </a:lnSpc>
            </a:pPr>
            <a:r>
              <a:rPr lang="tr-TR" altLang="tr-TR" sz="2400" b="1" dirty="0">
                <a:ea typeface="ＭＳ Ｐゴシック" pitchFamily="34" charset="-128"/>
              </a:rPr>
              <a:t>Zaman</a:t>
            </a:r>
            <a:r>
              <a:rPr lang="en-US" altLang="tr-TR" sz="2400" b="1" dirty="0">
                <a:ea typeface="ＭＳ Ｐゴシック" pitchFamily="34" charset="-128"/>
              </a:rPr>
              <a:t>- </a:t>
            </a:r>
            <a:r>
              <a:rPr lang="tr-TR" altLang="tr-TR" sz="2400" dirty="0">
                <a:ea typeface="ＭＳ Ｐゴシック" pitchFamily="34" charset="-128"/>
              </a:rPr>
              <a:t>Müşterinin istediği zamanda ürün ve hizmetlerin olması </a:t>
            </a:r>
          </a:p>
          <a:p>
            <a:pPr lvl="1" algn="just" eaLnBrk="1" hangingPunct="1">
              <a:lnSpc>
                <a:spcPct val="90000"/>
              </a:lnSpc>
            </a:pPr>
            <a:r>
              <a:rPr lang="tr-TR" altLang="tr-TR" sz="2400" b="1" dirty="0">
                <a:ea typeface="ＭＳ Ｐゴシック" pitchFamily="34" charset="-128"/>
              </a:rPr>
              <a:t>Şekil</a:t>
            </a:r>
            <a:r>
              <a:rPr lang="en-US" altLang="tr-TR" sz="2400" b="1" dirty="0">
                <a:ea typeface="ＭＳ Ｐゴシック" pitchFamily="34" charset="-128"/>
              </a:rPr>
              <a:t>- </a:t>
            </a:r>
            <a:r>
              <a:rPr lang="tr-TR" altLang="tr-TR" sz="2400" dirty="0">
                <a:ea typeface="ＭＳ Ｐゴシック" pitchFamily="34" charset="-128"/>
              </a:rPr>
              <a:t>Uygun şartlarda ve kullanıma uygun şekilde ürünlerin hazır olması</a:t>
            </a:r>
            <a:endParaRPr lang="en-US" altLang="tr-TR" sz="2400" dirty="0">
              <a:ea typeface="ＭＳ Ｐゴシック" pitchFamily="34" charset="-128"/>
            </a:endParaRPr>
          </a:p>
          <a:p>
            <a:pPr lvl="1" algn="just" eaLnBrk="1" hangingPunct="1">
              <a:lnSpc>
                <a:spcPct val="90000"/>
              </a:lnSpc>
            </a:pPr>
            <a:r>
              <a:rPr lang="tr-TR" altLang="tr-TR" sz="2400" b="1" dirty="0">
                <a:ea typeface="ＭＳ Ｐゴシック" pitchFamily="34" charset="-128"/>
              </a:rPr>
              <a:t>Bilgi</a:t>
            </a:r>
            <a:r>
              <a:rPr lang="en-US" altLang="tr-TR" sz="2400" b="1" dirty="0">
                <a:ea typeface="ＭＳ Ｐゴシック" pitchFamily="34" charset="-128"/>
              </a:rPr>
              <a:t>- </a:t>
            </a:r>
            <a:r>
              <a:rPr lang="tr-TR" altLang="tr-TR" sz="2400" dirty="0">
                <a:ea typeface="ＭＳ Ｐゴシック" pitchFamily="34" charset="-128"/>
              </a:rPr>
              <a:t>Sorulara cevap verilmesi, ürünün kullanımı ve faydaları hakkında genel bilgilerin var olması</a:t>
            </a:r>
            <a:endParaRPr lang="en-US" altLang="tr-TR" dirty="0">
              <a:ea typeface="ＭＳ Ｐゴシック" pitchFamily="34" charset="-128"/>
            </a:endParaRPr>
          </a:p>
        </p:txBody>
      </p:sp>
    </p:spTree>
    <p:extLst>
      <p:ext uri="{BB962C8B-B14F-4D97-AF65-F5344CB8AC3E}">
        <p14:creationId xmlns:p14="http://schemas.microsoft.com/office/powerpoint/2010/main" val="872862092"/>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lstStyle/>
          <a:p>
            <a:pPr eaLnBrk="1" hangingPunct="1"/>
            <a:r>
              <a:rPr lang="tr-TR" altLang="tr-TR" sz="4000">
                <a:ea typeface="ＭＳ Ｐゴシック" pitchFamily="34" charset="-128"/>
              </a:rPr>
              <a:t>Dağıtım Kanalları</a:t>
            </a:r>
            <a:endParaRPr lang="en-US" altLang="tr-TR" sz="4000">
              <a:ea typeface="ＭＳ Ｐゴシック" pitchFamily="34" charset="-128"/>
            </a:endParaRPr>
          </a:p>
        </p:txBody>
      </p:sp>
      <p:sp>
        <p:nvSpPr>
          <p:cNvPr id="52228" name="Rectangle 3"/>
          <p:cNvSpPr>
            <a:spLocks noGrp="1" noChangeArrowheads="1"/>
          </p:cNvSpPr>
          <p:nvPr>
            <p:ph idx="1"/>
          </p:nvPr>
        </p:nvSpPr>
        <p:spPr>
          <a:xfrm>
            <a:off x="17944" y="1988840"/>
            <a:ext cx="8686800" cy="3733800"/>
          </a:xfrm>
        </p:spPr>
        <p:txBody>
          <a:bodyPr/>
          <a:lstStyle/>
          <a:p>
            <a:pPr eaLnBrk="1" hangingPunct="1"/>
            <a:r>
              <a:rPr lang="tr-TR" altLang="tr-TR" dirty="0">
                <a:ea typeface="ＭＳ Ｐゴシック" pitchFamily="34" charset="-128"/>
              </a:rPr>
              <a:t>Dağıtım, ürünlerin fiziksel kanallar aracılığıyla alıcıya ulaştırılmasıdır.</a:t>
            </a:r>
            <a:endParaRPr lang="en-US" altLang="tr-TR" dirty="0">
              <a:ea typeface="ＭＳ Ｐゴシック" pitchFamily="34" charset="-128"/>
            </a:endParaRPr>
          </a:p>
          <a:p>
            <a:pPr algn="just" eaLnBrk="1" hangingPunct="1"/>
            <a:r>
              <a:rPr lang="tr-TR" altLang="tr-TR" dirty="0">
                <a:ea typeface="ＭＳ Ｐゴシック" pitchFamily="34" charset="-128"/>
              </a:rPr>
              <a:t>Bu kanallar koordineli olarak bireylerden ve firmalardan oluşmaktadır. </a:t>
            </a:r>
            <a:endParaRPr lang="en-US" altLang="tr-TR" dirty="0">
              <a:ea typeface="ＭＳ Ｐゴシック" pitchFamily="34" charset="-128"/>
            </a:endParaRPr>
          </a:p>
        </p:txBody>
      </p:sp>
      <p:pic>
        <p:nvPicPr>
          <p:cNvPr id="52229" name="Picture 4" descr="C:\Documents and Settings\Jill Solomon\My Documents\My Pictures\K &amp; G 6e\delivery guy with truck and glob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824" y="3645024"/>
            <a:ext cx="58293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383816"/>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pPr eaLnBrk="1" hangingPunct="1"/>
            <a:r>
              <a:rPr lang="tr-TR" altLang="tr-TR">
                <a:ea typeface="ＭＳ Ｐゴシック" pitchFamily="34" charset="-128"/>
              </a:rPr>
              <a:t>Teknolojik Değişim</a:t>
            </a:r>
            <a:endParaRPr lang="en-US" altLang="tr-TR">
              <a:ea typeface="ＭＳ Ｐゴシック" pitchFamily="34" charset="-128"/>
            </a:endParaRPr>
          </a:p>
        </p:txBody>
      </p:sp>
      <p:sp>
        <p:nvSpPr>
          <p:cNvPr id="54276" name="Rectangle 3"/>
          <p:cNvSpPr>
            <a:spLocks noGrp="1" noChangeArrowheads="1"/>
          </p:cNvSpPr>
          <p:nvPr>
            <p:ph idx="1"/>
          </p:nvPr>
        </p:nvSpPr>
        <p:spPr>
          <a:xfrm>
            <a:off x="15652" y="2132856"/>
            <a:ext cx="7772400" cy="2209800"/>
          </a:xfrm>
        </p:spPr>
        <p:txBody>
          <a:bodyPr/>
          <a:lstStyle/>
          <a:p>
            <a:pPr algn="just" eaLnBrk="1" hangingPunct="1"/>
            <a:r>
              <a:rPr lang="tr-TR" altLang="tr-TR" dirty="0">
                <a:ea typeface="ＭＳ Ｐゴシック" pitchFamily="34" charset="-128"/>
              </a:rPr>
              <a:t>Başta internet olmak üzere teknolojideki değişimler satış ve dağıtım sistemini de etkilemiştir.</a:t>
            </a:r>
            <a:endParaRPr lang="en-US" altLang="tr-TR" dirty="0">
              <a:ea typeface="ＭＳ Ｐゴシック" pitchFamily="34" charset="-128"/>
            </a:endParaRPr>
          </a:p>
        </p:txBody>
      </p:sp>
      <p:pic>
        <p:nvPicPr>
          <p:cNvPr id="54277" name="Picture 5" descr="C:\Documents and Settings\Jill Solomon\My Documents\My Pictures\K &amp; G 6e\online selling p2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8079" y="3501008"/>
            <a:ext cx="4071937"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3297886"/>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2" name="Grup 4"/>
          <p:cNvGrpSpPr>
            <a:grpSpLocks/>
          </p:cNvGrpSpPr>
          <p:nvPr/>
        </p:nvGrpSpPr>
        <p:grpSpPr bwMode="auto">
          <a:xfrm>
            <a:off x="825500" y="2133600"/>
            <a:ext cx="7493000" cy="2797175"/>
            <a:chOff x="467544" y="1772816"/>
            <a:chExt cx="7493665" cy="2797382"/>
          </a:xfrm>
        </p:grpSpPr>
        <p:sp>
          <p:nvSpPr>
            <p:cNvPr id="6" name="Dikdörtgen 5"/>
            <p:cNvSpPr/>
            <p:nvPr/>
          </p:nvSpPr>
          <p:spPr>
            <a:xfrm>
              <a:off x="467544" y="2898437"/>
              <a:ext cx="1444753" cy="4572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07000"/>
                </a:lnSpc>
                <a:spcAft>
                  <a:spcPts val="800"/>
                </a:spcAft>
                <a:defRPr/>
              </a:pPr>
              <a:r>
                <a:rPr lang="tr-TR" sz="1400" dirty="0">
                  <a:ea typeface="Calibri" panose="020F0502020204030204" pitchFamily="34" charset="0"/>
                  <a:cs typeface="Times New Roman" panose="02020603050405020304" pitchFamily="18" charset="0"/>
                </a:rPr>
                <a:t>Dağıtım</a:t>
              </a:r>
            </a:p>
            <a:p>
              <a:pPr algn="ctr">
                <a:lnSpc>
                  <a:spcPct val="107000"/>
                </a:lnSpc>
                <a:spcAft>
                  <a:spcPts val="800"/>
                </a:spcAft>
                <a:defRPr/>
              </a:pPr>
              <a:r>
                <a:rPr lang="tr-TR" sz="1400" dirty="0">
                  <a:ea typeface="Calibri" panose="020F0502020204030204" pitchFamily="34" charset="0"/>
                  <a:cs typeface="Times New Roman" panose="02020603050405020304" pitchFamily="18" charset="0"/>
                </a:rPr>
                <a:t>Kararları</a:t>
              </a:r>
              <a:endParaRPr lang="tr-TR" sz="1100" dirty="0">
                <a:ea typeface="Calibri" panose="020F0502020204030204" pitchFamily="34" charset="0"/>
                <a:cs typeface="Times New Roman" panose="02020603050405020304" pitchFamily="18" charset="0"/>
              </a:endParaRPr>
            </a:p>
          </p:txBody>
        </p:sp>
        <p:sp>
          <p:nvSpPr>
            <p:cNvPr id="7" name="Dikdörtgen 6"/>
            <p:cNvSpPr/>
            <p:nvPr/>
          </p:nvSpPr>
          <p:spPr>
            <a:xfrm>
              <a:off x="2645787" y="3358846"/>
              <a:ext cx="1444753" cy="12113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07000"/>
                </a:lnSpc>
                <a:spcAft>
                  <a:spcPts val="800"/>
                </a:spcAft>
                <a:defRPr/>
              </a:pPr>
              <a:r>
                <a:rPr lang="tr-TR" sz="1400" dirty="0">
                  <a:ea typeface="Calibri" panose="020F0502020204030204" pitchFamily="34" charset="0"/>
                  <a:cs typeface="Times New Roman" panose="02020603050405020304" pitchFamily="18" charset="0"/>
                </a:rPr>
                <a:t>Ürünlerin Pazar Yerinde Doğru Zaman ve Miktarda Bulunması</a:t>
              </a:r>
              <a:endParaRPr lang="tr-TR" sz="1100" dirty="0">
                <a:ea typeface="Calibri" panose="020F0502020204030204" pitchFamily="34" charset="0"/>
                <a:cs typeface="Times New Roman" panose="02020603050405020304" pitchFamily="18" charset="0"/>
              </a:endParaRPr>
            </a:p>
          </p:txBody>
        </p:sp>
        <p:sp>
          <p:nvSpPr>
            <p:cNvPr id="8" name="Dikdörtgen 7"/>
            <p:cNvSpPr/>
            <p:nvPr/>
          </p:nvSpPr>
          <p:spPr>
            <a:xfrm>
              <a:off x="2628324" y="1772816"/>
              <a:ext cx="1444753" cy="9366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07000"/>
                </a:lnSpc>
                <a:spcAft>
                  <a:spcPts val="800"/>
                </a:spcAft>
                <a:defRPr/>
              </a:pPr>
              <a:r>
                <a:rPr lang="tr-TR" sz="1400" dirty="0">
                  <a:ea typeface="Calibri" panose="020F0502020204030204" pitchFamily="34" charset="0"/>
                  <a:cs typeface="Times New Roman" panose="02020603050405020304" pitchFamily="18" charset="0"/>
                </a:rPr>
                <a:t>Ürünlerin Tüketicilere Ulaştırma Maliyeti</a:t>
              </a:r>
              <a:endParaRPr lang="tr-TR" sz="1100" dirty="0">
                <a:ea typeface="Calibri" panose="020F0502020204030204" pitchFamily="34" charset="0"/>
                <a:cs typeface="Times New Roman" panose="02020603050405020304" pitchFamily="18" charset="0"/>
              </a:endParaRPr>
            </a:p>
          </p:txBody>
        </p:sp>
        <p:sp>
          <p:nvSpPr>
            <p:cNvPr id="9" name="Dikdörtgen 8"/>
            <p:cNvSpPr/>
            <p:nvPr/>
          </p:nvSpPr>
          <p:spPr>
            <a:xfrm>
              <a:off x="4590648" y="3735111"/>
              <a:ext cx="1444753" cy="4572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07000"/>
                </a:lnSpc>
                <a:spcAft>
                  <a:spcPts val="800"/>
                </a:spcAft>
                <a:defRPr/>
              </a:pPr>
              <a:r>
                <a:rPr lang="tr-TR" sz="1400" dirty="0">
                  <a:ea typeface="Calibri" panose="020F0502020204030204" pitchFamily="34" charset="0"/>
                  <a:cs typeface="Times New Roman" panose="02020603050405020304" pitchFamily="18" charset="0"/>
                </a:rPr>
                <a:t>Firmanın Geliri</a:t>
              </a:r>
              <a:endParaRPr lang="tr-TR" sz="1100" dirty="0">
                <a:ea typeface="Calibri" panose="020F0502020204030204" pitchFamily="34" charset="0"/>
                <a:cs typeface="Times New Roman" panose="02020603050405020304" pitchFamily="18" charset="0"/>
              </a:endParaRPr>
            </a:p>
          </p:txBody>
        </p:sp>
        <p:sp>
          <p:nvSpPr>
            <p:cNvPr id="10" name="Dikdörtgen 9"/>
            <p:cNvSpPr/>
            <p:nvPr/>
          </p:nvSpPr>
          <p:spPr>
            <a:xfrm>
              <a:off x="4571596" y="2241164"/>
              <a:ext cx="1444753" cy="4572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07000"/>
                </a:lnSpc>
                <a:spcAft>
                  <a:spcPts val="800"/>
                </a:spcAft>
                <a:defRPr/>
              </a:pPr>
              <a:r>
                <a:rPr lang="tr-TR" sz="1400" dirty="0">
                  <a:ea typeface="Calibri" panose="020F0502020204030204" pitchFamily="34" charset="0"/>
                  <a:cs typeface="Times New Roman" panose="02020603050405020304" pitchFamily="18" charset="0"/>
                </a:rPr>
                <a:t>Firmanın Harcamaları</a:t>
              </a:r>
              <a:endParaRPr lang="tr-TR" sz="1100" dirty="0">
                <a:ea typeface="Calibri" panose="020F0502020204030204" pitchFamily="34" charset="0"/>
                <a:cs typeface="Times New Roman" panose="02020603050405020304" pitchFamily="18" charset="0"/>
              </a:endParaRPr>
            </a:p>
          </p:txBody>
        </p:sp>
        <p:sp>
          <p:nvSpPr>
            <p:cNvPr id="11" name="Dikdörtgen 10"/>
            <p:cNvSpPr/>
            <p:nvPr/>
          </p:nvSpPr>
          <p:spPr>
            <a:xfrm>
              <a:off x="6516456" y="2928602"/>
              <a:ext cx="1444753" cy="4572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07000"/>
                </a:lnSpc>
                <a:spcAft>
                  <a:spcPts val="800"/>
                </a:spcAft>
                <a:defRPr/>
              </a:pPr>
              <a:r>
                <a:rPr lang="tr-TR" sz="1400" dirty="0">
                  <a:ea typeface="Calibri" panose="020F0502020204030204" pitchFamily="34" charset="0"/>
                  <a:cs typeface="Times New Roman" panose="02020603050405020304" pitchFamily="18" charset="0"/>
                </a:rPr>
                <a:t>Firmanın Karı ve Değeri</a:t>
              </a:r>
              <a:endParaRPr lang="tr-TR" sz="1100" dirty="0">
                <a:ea typeface="Calibri" panose="020F0502020204030204" pitchFamily="34" charset="0"/>
                <a:cs typeface="Times New Roman" panose="02020603050405020304" pitchFamily="18" charset="0"/>
              </a:endParaRPr>
            </a:p>
          </p:txBody>
        </p:sp>
        <p:cxnSp>
          <p:nvCxnSpPr>
            <p:cNvPr id="12" name="Düz Ok Bağlayıcısı 11"/>
            <p:cNvCxnSpPr>
              <a:endCxn id="8" idx="1"/>
            </p:cNvCxnSpPr>
            <p:nvPr/>
          </p:nvCxnSpPr>
          <p:spPr>
            <a:xfrm flipV="1">
              <a:off x="1920236" y="2241164"/>
              <a:ext cx="708088" cy="90017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 name="Düz Ok Bağlayıcısı 12"/>
            <p:cNvCxnSpPr>
              <a:stCxn id="6" idx="3"/>
            </p:cNvCxnSpPr>
            <p:nvPr/>
          </p:nvCxnSpPr>
          <p:spPr>
            <a:xfrm>
              <a:off x="1912297" y="3127054"/>
              <a:ext cx="733490" cy="106529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 name="Düz Ok Bağlayıcısı 13"/>
            <p:cNvCxnSpPr>
              <a:endCxn id="10" idx="1"/>
            </p:cNvCxnSpPr>
            <p:nvPr/>
          </p:nvCxnSpPr>
          <p:spPr>
            <a:xfrm>
              <a:off x="4090541" y="2312606"/>
              <a:ext cx="481056" cy="15717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Düz Ok Bağlayıcısı 14"/>
            <p:cNvCxnSpPr>
              <a:endCxn id="9" idx="1"/>
            </p:cNvCxnSpPr>
            <p:nvPr/>
          </p:nvCxnSpPr>
          <p:spPr>
            <a:xfrm flipV="1">
              <a:off x="4073077" y="3963728"/>
              <a:ext cx="517571" cy="11272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 name="Düz Ok Bağlayıcısı 15"/>
            <p:cNvCxnSpPr>
              <a:stCxn id="10" idx="3"/>
              <a:endCxn id="11" idx="1"/>
            </p:cNvCxnSpPr>
            <p:nvPr/>
          </p:nvCxnSpPr>
          <p:spPr>
            <a:xfrm>
              <a:off x="6016349" y="2469781"/>
              <a:ext cx="500106" cy="68743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Düz Ok Bağlayıcısı 16"/>
            <p:cNvCxnSpPr>
              <a:endCxn id="11" idx="1"/>
            </p:cNvCxnSpPr>
            <p:nvPr/>
          </p:nvCxnSpPr>
          <p:spPr>
            <a:xfrm flipV="1">
              <a:off x="6049689" y="3157218"/>
              <a:ext cx="466766" cy="88589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090550147"/>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sz="half" idx="1"/>
          </p:nvPr>
        </p:nvSpPr>
        <p:spPr>
          <a:xfrm>
            <a:off x="22900" y="1988840"/>
            <a:ext cx="5413196" cy="5029200"/>
          </a:xfrm>
        </p:spPr>
        <p:txBody>
          <a:bodyPr/>
          <a:lstStyle/>
          <a:p>
            <a:pPr algn="just"/>
            <a:r>
              <a:rPr lang="tr-TR" altLang="en-US" dirty="0">
                <a:ea typeface="ＭＳ Ｐゴシック" pitchFamily="34" charset="-128"/>
              </a:rPr>
              <a:t>Firmanın dağıtım kararları, ürünlerin müşterilere ulaşması kararlarını içermektedir. </a:t>
            </a:r>
          </a:p>
          <a:p>
            <a:pPr algn="just"/>
            <a:endParaRPr lang="tr-TR" altLang="en-US" dirty="0">
              <a:ea typeface="ＭＳ Ｐゴシック" pitchFamily="34" charset="-128"/>
            </a:endParaRPr>
          </a:p>
          <a:p>
            <a:pPr algn="just"/>
            <a:r>
              <a:rPr lang="tr-TR" altLang="en-US" dirty="0">
                <a:ea typeface="ＭＳ Ｐゴシック" pitchFamily="34" charset="-128"/>
              </a:rPr>
              <a:t>Firmalar mutlak suretle müşterilere </a:t>
            </a:r>
            <a:r>
              <a:rPr lang="tr-TR" altLang="en-US" u="sng" dirty="0">
                <a:ea typeface="ＭＳ Ｐゴシック" pitchFamily="34" charset="-128"/>
              </a:rPr>
              <a:t>en uygun zaman ve yerde </a:t>
            </a:r>
            <a:r>
              <a:rPr lang="tr-TR" altLang="en-US" dirty="0">
                <a:ea typeface="ＭＳ Ｐゴシック" pitchFamily="34" charset="-128"/>
              </a:rPr>
              <a:t>ürünleri ulaştırmaları gerekmektedir. </a:t>
            </a:r>
          </a:p>
          <a:p>
            <a:pPr eaLnBrk="1" hangingPunct="1">
              <a:lnSpc>
                <a:spcPct val="90000"/>
              </a:lnSpc>
              <a:buFontTx/>
              <a:buNone/>
            </a:pPr>
            <a:endParaRPr lang="en-US" altLang="tr-TR" dirty="0">
              <a:ea typeface="ＭＳ Ｐゴシック" pitchFamily="34" charset="-128"/>
            </a:endParaRPr>
          </a:p>
        </p:txBody>
      </p:sp>
      <p:pic>
        <p:nvPicPr>
          <p:cNvPr id="57348" name="Picture 4" descr="C:\Documents and Settings\Jill Solomon\My Documents\My Pictures\Keegan &amp; Green 5e\Sales at the door_000004040544Mediu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2420888"/>
            <a:ext cx="3560763" cy="3717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3950705"/>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idx="1"/>
          </p:nvPr>
        </p:nvSpPr>
        <p:spPr>
          <a:xfrm>
            <a:off x="4232" y="1988840"/>
            <a:ext cx="9032264" cy="4800600"/>
          </a:xfrm>
        </p:spPr>
        <p:txBody>
          <a:bodyPr/>
          <a:lstStyle/>
          <a:p>
            <a:pPr algn="just"/>
            <a:r>
              <a:rPr lang="tr-TR" altLang="en-US" dirty="0">
                <a:ea typeface="ＭＳ Ｐゴシック" pitchFamily="34" charset="-128"/>
              </a:rPr>
              <a:t>Doğrudan dağıtım; ürünlerin üreticileri, tüketicilerle doğrudan temas kurar yani pazarlama aracılarını kullanmaz ise bu duruma doğrudan dağıtım adı verilmektedir. </a:t>
            </a:r>
          </a:p>
          <a:p>
            <a:pPr algn="just"/>
            <a:endParaRPr lang="tr-TR" altLang="en-US" dirty="0">
              <a:ea typeface="ＭＳ Ｐゴシック" pitchFamily="34" charset="-128"/>
            </a:endParaRPr>
          </a:p>
          <a:p>
            <a:pPr algn="just"/>
            <a:r>
              <a:rPr lang="tr-TR" altLang="en-US" dirty="0">
                <a:ea typeface="ＭＳ Ｐゴシック" pitchFamily="34" charset="-128"/>
              </a:rPr>
              <a:t>Doğrudan dağıtımın en büyük avantajı, üreticinin tüketiciler için olan fiyat üzerinde tüm kontrole sahip olması gösterilebilir. </a:t>
            </a:r>
          </a:p>
        </p:txBody>
      </p:sp>
    </p:spTree>
    <p:extLst>
      <p:ext uri="{BB962C8B-B14F-4D97-AF65-F5344CB8AC3E}">
        <p14:creationId xmlns:p14="http://schemas.microsoft.com/office/powerpoint/2010/main" val="23953633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539552" y="692696"/>
            <a:ext cx="7320669" cy="1080938"/>
          </a:xfrm>
        </p:spPr>
        <p:txBody>
          <a:bodyPr/>
          <a:lstStyle/>
          <a:p>
            <a:r>
              <a:rPr lang="tr-TR" dirty="0"/>
              <a:t>Uluslararası Pazarlamanın Avantajları</a:t>
            </a:r>
          </a:p>
        </p:txBody>
      </p:sp>
      <p:graphicFrame>
        <p:nvGraphicFramePr>
          <p:cNvPr id="5" name="İçerik Yer Tutucusu 2">
            <a:extLst>
              <a:ext uri="{FF2B5EF4-FFF2-40B4-BE49-F238E27FC236}">
                <a16:creationId xmlns:a16="http://schemas.microsoft.com/office/drawing/2014/main" id="{2ECD77D4-0B6C-31E8-D5BC-43AE23881749}"/>
              </a:ext>
            </a:extLst>
          </p:cNvPr>
          <p:cNvGraphicFramePr>
            <a:graphicFrameLocks noGrp="1"/>
          </p:cNvGraphicFramePr>
          <p:nvPr>
            <p:ph idx="1"/>
          </p:nvPr>
        </p:nvGraphicFramePr>
        <p:xfrm>
          <a:off x="107504" y="2060848"/>
          <a:ext cx="8928992" cy="47525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6289133"/>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p:cNvSpPr>
            <a:spLocks noGrp="1" noChangeArrowheads="1"/>
          </p:cNvSpPr>
          <p:nvPr>
            <p:ph idx="1"/>
          </p:nvPr>
        </p:nvSpPr>
        <p:spPr>
          <a:xfrm>
            <a:off x="26700" y="1988840"/>
            <a:ext cx="9081804" cy="4869160"/>
          </a:xfrm>
        </p:spPr>
        <p:txBody>
          <a:bodyPr>
            <a:normAutofit/>
          </a:bodyPr>
          <a:lstStyle/>
          <a:p>
            <a:pPr algn="just"/>
            <a:r>
              <a:rPr lang="tr-TR" altLang="en-US" sz="1800" dirty="0">
                <a:ea typeface="ＭＳ Ｐゴシック" pitchFamily="34" charset="-128"/>
              </a:rPr>
              <a:t>Şayet, pazarlama aracılarını ürünlerini sattıklarında, nihai tüketici fiyatı üzerindeki kontrollerini kaybedebilirler. </a:t>
            </a:r>
          </a:p>
          <a:p>
            <a:pPr algn="just"/>
            <a:r>
              <a:rPr lang="tr-TR" altLang="en-US" sz="1800" dirty="0">
                <a:ea typeface="ＭＳ Ｐゴシック" pitchFamily="34" charset="-128"/>
              </a:rPr>
              <a:t>Üreticilerin aracılardan kaçınmasının bir diğer nedeni de; ürünün fiyatının her bir dağıtım kanalında artması durumudur. Aracılar kendi kar paylarını da ürünün fiyatına eklerler. Ayrıca, üreticiler ilk elden ürünle ilgili geri beslemeler elde edebilir. Bu da firmaya, müşterilerin tepkilerine hızlı cevap verebilme konusunda yardımcı olur. </a:t>
            </a:r>
          </a:p>
          <a:p>
            <a:pPr algn="just"/>
            <a:r>
              <a:rPr lang="tr-TR" altLang="en-US" sz="1800" dirty="0">
                <a:ea typeface="ＭＳ Ｐゴシック" pitchFamily="34" charset="-128"/>
              </a:rPr>
              <a:t>Özellikle, internetin ortaya çıkması ile birlikte doğrudan dağıtım ön plana çıkmaktadır. Pek çok firma, internet üzerinden tutundurmasını yapmakta, siparişleri web sitesinden almakta ve dağıtım da doğrudan teslimatla yapmaktadır. </a:t>
            </a:r>
          </a:p>
          <a:p>
            <a:pPr algn="just"/>
            <a:r>
              <a:rPr lang="tr-TR" altLang="en-US" sz="1800" dirty="0">
                <a:ea typeface="ＭＳ Ｐゴシック" pitchFamily="34" charset="-128"/>
              </a:rPr>
              <a:t>Dezavantajları ise, doğrudan dağıtım kanalını kullanacak olan üreticiler, daha fazla personele ihtiyaç duymaktadır. Satış ve teslimat için ilave iş gücüne ihtiyaç duyacaktır. Doğrudan dağıtımı tercih eden üreticiler, ürünlerini tutundurmak için daha fazla harcama yapmak zorunda kalabilirler. Aracılar, reklamlarla ya da ürüne kendi yerlerinde yer vererek tutundurmasını yapmaktadır. </a:t>
            </a:r>
          </a:p>
        </p:txBody>
      </p:sp>
    </p:spTree>
    <p:extLst>
      <p:ext uri="{BB962C8B-B14F-4D97-AF65-F5344CB8AC3E}">
        <p14:creationId xmlns:p14="http://schemas.microsoft.com/office/powerpoint/2010/main" val="3903986344"/>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idx="1"/>
          </p:nvPr>
        </p:nvSpPr>
        <p:spPr>
          <a:xfrm>
            <a:off x="17572" y="1988840"/>
            <a:ext cx="9090932" cy="4680520"/>
          </a:xfrm>
        </p:spPr>
        <p:txBody>
          <a:bodyPr/>
          <a:lstStyle/>
          <a:p>
            <a:pPr algn="just"/>
            <a:r>
              <a:rPr lang="tr-TR" altLang="en-US" sz="2400" dirty="0">
                <a:ea typeface="ＭＳ Ｐゴシック" pitchFamily="34" charset="-128"/>
              </a:rPr>
              <a:t>Dolaylı dağıtım; üreticilerin aracılar kullanarak yaptıkları dağıtım yoludur. Tek kanallı dağıtım; üretici ve tüketici arasında tek bir pazarlama aracısının olduğu durumu ifade etmektedir. İki kanallı dağıtım da ise, üretici ve müşteri arasında iki pazarlama aracısı bulunmaktadır. </a:t>
            </a:r>
          </a:p>
          <a:p>
            <a:pPr algn="just"/>
            <a:r>
              <a:rPr lang="tr-TR" altLang="en-US" sz="2400" dirty="0">
                <a:ea typeface="ＭＳ Ｐゴシック" pitchFamily="34" charset="-128"/>
              </a:rPr>
              <a:t>Perakendeciler: doğrudan tüketicilere ürünleri ulaştıran aracılardır. Migros, Teknosa gibi. Toptancılar ise, üreticilerden ürünleri satın alıp, perakendecilere satan aracılardır. </a:t>
            </a:r>
          </a:p>
        </p:txBody>
      </p:sp>
    </p:spTree>
    <p:extLst>
      <p:ext uri="{BB962C8B-B14F-4D97-AF65-F5344CB8AC3E}">
        <p14:creationId xmlns:p14="http://schemas.microsoft.com/office/powerpoint/2010/main" val="2018045743"/>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idx="1"/>
          </p:nvPr>
        </p:nvSpPr>
        <p:spPr>
          <a:xfrm>
            <a:off x="22136" y="1988840"/>
            <a:ext cx="9014360" cy="4752528"/>
          </a:xfrm>
        </p:spPr>
        <p:txBody>
          <a:bodyPr>
            <a:normAutofit/>
          </a:bodyPr>
          <a:lstStyle/>
          <a:p>
            <a:pPr algn="just"/>
            <a:r>
              <a:rPr lang="tr-TR" altLang="en-US" sz="2000" dirty="0">
                <a:ea typeface="ＭＳ Ｐゴシック" pitchFamily="34" charset="-128"/>
              </a:rPr>
              <a:t>Peki optimal kanal dağıtım kanalını nasıl belirleyeceğiz? </a:t>
            </a:r>
          </a:p>
          <a:p>
            <a:pPr algn="just"/>
            <a:r>
              <a:rPr lang="tr-TR" altLang="en-US" sz="2000" dirty="0">
                <a:ea typeface="ＭＳ Ｐゴシック" pitchFamily="34" charset="-128"/>
              </a:rPr>
              <a:t>Optimal dağıtım kanalını belirlemeyi etkileyen faktörler: ürün özellikleri; şayet ürün dayanıklı ve taşıması kolay ise, aracılar kullanılabilir. Taşınması çok zor ise, doğrudan dağıtım uygun seçenektir. Havuz üreticileri, dağıtımı kendileri yaparlar. Küçük yer üstü, şişen havuzlar ise taşınabilirdir ve aracılarla müşterilere ulaştırılır. Standartlaşma düzeyi; standartlaşan ürünler, daha aracılarla dağıtıma müsaittirler. </a:t>
            </a:r>
          </a:p>
          <a:p>
            <a:pPr algn="just"/>
            <a:r>
              <a:rPr lang="tr-TR" altLang="en-US" sz="2000" dirty="0">
                <a:ea typeface="ＭＳ Ｐゴシック" pitchFamily="34" charset="-128"/>
              </a:rPr>
              <a:t>Şayet ürün özellikleri her bir ürün için farklılaşıyor ise, üreticiler tüketiciler doğrudan ilgilenmelidirler. Örneğin, ofis mobilyaları, her bir firmanın tercihlerine göre farklılık gösterebilir. Ama karton kutuda süt üretiyor iseniz, aracılar kullanılır. </a:t>
            </a:r>
          </a:p>
        </p:txBody>
      </p:sp>
    </p:spTree>
    <p:extLst>
      <p:ext uri="{BB962C8B-B14F-4D97-AF65-F5344CB8AC3E}">
        <p14:creationId xmlns:p14="http://schemas.microsoft.com/office/powerpoint/2010/main" val="1771964882"/>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idx="1"/>
          </p:nvPr>
        </p:nvSpPr>
        <p:spPr>
          <a:xfrm>
            <a:off x="-8344" y="1988840"/>
            <a:ext cx="9044840" cy="4680520"/>
          </a:xfrm>
        </p:spPr>
        <p:txBody>
          <a:bodyPr/>
          <a:lstStyle/>
          <a:p>
            <a:pPr algn="just"/>
            <a:r>
              <a:rPr lang="tr-TR" altLang="en-US" sz="2000" dirty="0">
                <a:ea typeface="ＭＳ Ｐゴシック" pitchFamily="34" charset="-128"/>
              </a:rPr>
              <a:t>Pazar kapsamının düzeyinin seçimi: Pazarlama aracılarını kullanan her firma, pazar kapsamı için plan belirlemelidir. Bu da, satış yerleri arasında ürün dağıtımı düzeyini ifade etmektedir. Pazar kapsamı; yoğun dağıtım, seçici dağıtım ve özel dağıtım şeklinde olmaktadır.</a:t>
            </a:r>
          </a:p>
          <a:p>
            <a:pPr algn="just"/>
            <a:r>
              <a:rPr lang="tr-TR" altLang="en-US" sz="2000" dirty="0">
                <a:ea typeface="ＭＳ Ｐゴシック" pitchFamily="34" charset="-128"/>
              </a:rPr>
              <a:t>Yoğun dağıtım, tüm müşteri çeşitleri için pazar kapsam düzeyinin yüksek tutulması için kullanılır ve tüm olası satış yerlerinde veya çoğuna ürünün dağıtılmasını içermektedir. Firmalar, bu şekilde, tüketicilerin ürüne kolay ulaşmasını amaçlamaktadır. Yoğun dağıtım, sakız, sigara gibi, satış elemanının özel becerilerine ihtiyaç duyulmayan ve satış yerlerinde çok fazla yer kaplamayan ürünler için kullanılmaktadır. </a:t>
            </a:r>
            <a:r>
              <a:rPr lang="tr-TR" altLang="en-US" sz="2000" dirty="0" err="1">
                <a:ea typeface="ＭＳ Ｐゴシック" pitchFamily="34" charset="-128"/>
              </a:rPr>
              <a:t>Pepsi-cola</a:t>
            </a:r>
            <a:r>
              <a:rPr lang="tr-TR" altLang="en-US" sz="2000" dirty="0">
                <a:ea typeface="ＭＳ Ｐゴシック" pitchFamily="34" charset="-128"/>
              </a:rPr>
              <a:t> her yerde bulabilirsiniz</a:t>
            </a:r>
            <a:endParaRPr lang="en-US" altLang="tr-TR" sz="2000" dirty="0">
              <a:ea typeface="ＭＳ Ｐゴシック" pitchFamily="34" charset="-128"/>
            </a:endParaRPr>
          </a:p>
        </p:txBody>
      </p:sp>
    </p:spTree>
    <p:extLst>
      <p:ext uri="{BB962C8B-B14F-4D97-AF65-F5344CB8AC3E}">
        <p14:creationId xmlns:p14="http://schemas.microsoft.com/office/powerpoint/2010/main" val="2718864176"/>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4"/>
          <p:cNvSpPr txBox="1">
            <a:spLocks noChangeArrowheads="1"/>
          </p:cNvSpPr>
          <p:nvPr/>
        </p:nvSpPr>
        <p:spPr bwMode="auto">
          <a:xfrm>
            <a:off x="4572000" y="1447800"/>
            <a:ext cx="4572000"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algn="just">
              <a:spcBef>
                <a:spcPct val="20000"/>
              </a:spcBef>
              <a:buClr>
                <a:srgbClr val="FF6600"/>
              </a:buClr>
              <a:buFontTx/>
              <a:buChar char="•"/>
            </a:pPr>
            <a:r>
              <a:rPr lang="en-US" altLang="tr-TR" sz="2800"/>
              <a:t> </a:t>
            </a:r>
            <a:r>
              <a:rPr lang="tr-TR" altLang="en-US" sz="2400"/>
              <a:t>Seçici dağıtım, ürünlerin seçilmiş satış yerleri arasında dağıtılmasını ifade etmektedir. Bu stratejide, özellikle bazı satış yerlerinden kaçınılır. Bazı özellikli bilgisayar ekipmanları, sadece bazı satış yerlerinde satılır. Uzmanlık gerektirebildiğinden dolayı. Bazı üniversite ders kitapları, sadece bazı kitapevlerinde satılır, her perakendeci de bulunmaz. </a:t>
            </a:r>
          </a:p>
          <a:p>
            <a:pPr eaLnBrk="1" hangingPunct="1">
              <a:spcBef>
                <a:spcPct val="50000"/>
              </a:spcBef>
            </a:pPr>
            <a:endParaRPr lang="en-US" altLang="tr-TR" sz="2400">
              <a:latin typeface="Times New Roman" pitchFamily="18" charset="0"/>
            </a:endParaRPr>
          </a:p>
        </p:txBody>
      </p:sp>
      <p:pic>
        <p:nvPicPr>
          <p:cNvPr id="71683" name="Picture 5" descr="C:\Documents and Settings\Jill Solomon\My Documents\My Pictures\K &amp; G 6e\warehouse interio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905000"/>
            <a:ext cx="4503738"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2822715"/>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idx="1"/>
          </p:nvPr>
        </p:nvSpPr>
        <p:spPr>
          <a:xfrm>
            <a:off x="0" y="1988840"/>
            <a:ext cx="9108504" cy="4800600"/>
          </a:xfrm>
        </p:spPr>
        <p:txBody>
          <a:bodyPr/>
          <a:lstStyle/>
          <a:p>
            <a:pPr algn="just"/>
            <a:r>
              <a:rPr lang="tr-TR" altLang="en-US" sz="2400" dirty="0">
                <a:ea typeface="ＭＳ Ｐゴシック" pitchFamily="34" charset="-128"/>
              </a:rPr>
              <a:t>Özel dağıtımda sadece bir ya da çok az satış yeri kullanılır. Bazı lüks ürünler, sadece zengin kişilerin ulaşması için bir yada çok az satış noktasında dağıtım yapılır. Bunun da genellikle prestij için yapar.</a:t>
            </a:r>
          </a:p>
          <a:p>
            <a:pPr algn="just"/>
            <a:r>
              <a:rPr lang="tr-TR" altLang="en-US" sz="2400" dirty="0">
                <a:ea typeface="ＭＳ Ｐゴシック" pitchFamily="34" charset="-128"/>
              </a:rPr>
              <a:t>Dağıtım sisteminin hızı işletmenin performansı ile doğrudan ilişkilidir. </a:t>
            </a:r>
          </a:p>
          <a:p>
            <a:pPr algn="just"/>
            <a:r>
              <a:rPr lang="tr-TR" altLang="en-US" sz="2400" dirty="0">
                <a:ea typeface="ＭＳ Ｐゴシック" pitchFamily="34" charset="-128"/>
              </a:rPr>
              <a:t>Uzun bir dağıtım sistemi, ters etkiye sahiptir. Ürünler, müşterilere ulaşmada uzun zaman alır. </a:t>
            </a:r>
          </a:p>
          <a:p>
            <a:pPr algn="just"/>
            <a:r>
              <a:rPr lang="tr-TR" altLang="en-US" sz="2400" dirty="0">
                <a:ea typeface="ＭＳ Ｐゴシック" pitchFamily="34" charset="-128"/>
              </a:rPr>
              <a:t>Bu da rakiplerin pazara ürünlerini sunmasını kolaylaştırır. </a:t>
            </a:r>
          </a:p>
          <a:p>
            <a:pPr algn="just"/>
            <a:r>
              <a:rPr lang="tr-TR" altLang="en-US" sz="2400" dirty="0">
                <a:ea typeface="ＭＳ Ｐゴシック" pitchFamily="34" charset="-128"/>
              </a:rPr>
              <a:t>Ve perakendecilerin ve müşterilerin rakip ürünü tercih etmesine neden olur</a:t>
            </a:r>
            <a:r>
              <a:rPr lang="tr-TR" altLang="en-US" sz="2800" dirty="0">
                <a:ea typeface="ＭＳ Ｐゴシック" pitchFamily="34" charset="-128"/>
              </a:rPr>
              <a:t>. </a:t>
            </a:r>
          </a:p>
          <a:p>
            <a:pPr algn="just"/>
            <a:endParaRPr lang="tr-TR" altLang="en-US" sz="2800" dirty="0">
              <a:ea typeface="ＭＳ Ｐゴシック" pitchFamily="34" charset="-128"/>
            </a:endParaRPr>
          </a:p>
        </p:txBody>
      </p:sp>
    </p:spTree>
    <p:extLst>
      <p:ext uri="{BB962C8B-B14F-4D97-AF65-F5344CB8AC3E}">
        <p14:creationId xmlns:p14="http://schemas.microsoft.com/office/powerpoint/2010/main" val="3326337209"/>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F7C46BB-7276-3048-977A-A5D526D9B146}"/>
              </a:ext>
            </a:extLst>
          </p:cNvPr>
          <p:cNvSpPr>
            <a:spLocks noGrp="1"/>
          </p:cNvSpPr>
          <p:nvPr>
            <p:ph type="title"/>
          </p:nvPr>
        </p:nvSpPr>
        <p:spPr/>
        <p:txBody>
          <a:bodyPr/>
          <a:lstStyle/>
          <a:p>
            <a:r>
              <a:rPr lang="tr-TR" dirty="0"/>
              <a:t>ULUSLARARASI PAZARLAMADA MARKA</a:t>
            </a:r>
          </a:p>
        </p:txBody>
      </p:sp>
    </p:spTree>
    <p:extLst>
      <p:ext uri="{BB962C8B-B14F-4D97-AF65-F5344CB8AC3E}">
        <p14:creationId xmlns:p14="http://schemas.microsoft.com/office/powerpoint/2010/main" val="327453963"/>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Markanın Özellikleri	</a:t>
            </a:r>
          </a:p>
        </p:txBody>
      </p:sp>
      <p:sp>
        <p:nvSpPr>
          <p:cNvPr id="3" name="İçerik Yer Tutucusu 2"/>
          <p:cNvSpPr>
            <a:spLocks noGrp="1"/>
          </p:cNvSpPr>
          <p:nvPr>
            <p:ph idx="1"/>
          </p:nvPr>
        </p:nvSpPr>
        <p:spPr>
          <a:xfrm>
            <a:off x="107504" y="2060848"/>
            <a:ext cx="8928992" cy="4752527"/>
          </a:xfrm>
        </p:spPr>
        <p:txBody>
          <a:bodyPr/>
          <a:lstStyle/>
          <a:p>
            <a:pPr algn="just"/>
            <a:r>
              <a:rPr lang="tr-TR" dirty="0"/>
              <a:t>Marka, işletmenin ürününü rakiplerinin ürünlerinden farklılaştırmayı sağlar. Örneğin, su farklı özelliklere sahip bir ürün değildir. Ancak marka sayesinde işletmeler mal ve hizmetlerini farklılaştırabilmekte ve kendilerine sadık müşteriler oluşturabilmektedirler. Bu sayede birbirlerine kıyasla farksız olan su, birbirlerinden farklı hale dönüşebilmektedir.</a:t>
            </a:r>
          </a:p>
          <a:p>
            <a:pPr algn="just"/>
            <a:endParaRPr lang="tr-TR" dirty="0"/>
          </a:p>
          <a:p>
            <a:pPr algn="just"/>
            <a:r>
              <a:rPr lang="tr-TR" dirty="0"/>
              <a:t>Marka ile müşterilerin ürün ve onun performansı hakkındaki algılarını ve hissettiklerini ortaya çıkar. Güçlü bir markanın değeri; onun müşteri tercihini ve sadakatini yakalayabilme gücünü gösterir.  </a:t>
            </a:r>
          </a:p>
        </p:txBody>
      </p:sp>
    </p:spTree>
    <p:extLst>
      <p:ext uri="{BB962C8B-B14F-4D97-AF65-F5344CB8AC3E}">
        <p14:creationId xmlns:p14="http://schemas.microsoft.com/office/powerpoint/2010/main" val="543790234"/>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Markanın Özellikleri	</a:t>
            </a:r>
          </a:p>
        </p:txBody>
      </p:sp>
      <p:sp>
        <p:nvSpPr>
          <p:cNvPr id="3" name="İçerik Yer Tutucusu 2"/>
          <p:cNvSpPr>
            <a:spLocks noGrp="1"/>
          </p:cNvSpPr>
          <p:nvPr>
            <p:ph idx="1"/>
          </p:nvPr>
        </p:nvSpPr>
        <p:spPr>
          <a:xfrm>
            <a:off x="107504" y="2060848"/>
            <a:ext cx="8928992" cy="4752527"/>
          </a:xfrm>
        </p:spPr>
        <p:txBody>
          <a:bodyPr/>
          <a:lstStyle/>
          <a:p>
            <a:pPr algn="just"/>
            <a:r>
              <a:rPr lang="tr-TR" dirty="0"/>
              <a:t>Marka ile müşterilerin ürün ve onun performansı hakkındaki algılarını ve hissettiklerini ortaya çıkar. Güçlü bir markanın değeri; onun müşteri tercihini ve sadakatini yakalayabilme gücünü gösterir.</a:t>
            </a:r>
          </a:p>
          <a:p>
            <a:pPr algn="just"/>
            <a:endParaRPr lang="tr-TR" dirty="0"/>
          </a:p>
          <a:p>
            <a:pPr algn="just"/>
            <a:r>
              <a:rPr lang="tr-TR" dirty="0"/>
              <a:t>Marka sadece somut bir malı diğer mallardan ayırt etmek için ve bir hizmeti yalnız farklılaştırmak için kullanılmaz. Ünlü bir sanatçı, siyaset adamı, bir şehir veya bir ülkede “marka” olabilir.</a:t>
            </a:r>
          </a:p>
        </p:txBody>
      </p:sp>
    </p:spTree>
    <p:extLst>
      <p:ext uri="{BB962C8B-B14F-4D97-AF65-F5344CB8AC3E}">
        <p14:creationId xmlns:p14="http://schemas.microsoft.com/office/powerpoint/2010/main" val="2250315518"/>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Markanın Özellikleri	</a:t>
            </a:r>
          </a:p>
        </p:txBody>
      </p:sp>
      <p:sp>
        <p:nvSpPr>
          <p:cNvPr id="3" name="İçerik Yer Tutucusu 2"/>
          <p:cNvSpPr>
            <a:spLocks noGrp="1"/>
          </p:cNvSpPr>
          <p:nvPr>
            <p:ph idx="1"/>
          </p:nvPr>
        </p:nvSpPr>
        <p:spPr>
          <a:xfrm>
            <a:off x="107504" y="2060848"/>
            <a:ext cx="8928992" cy="4752527"/>
          </a:xfrm>
        </p:spPr>
        <p:txBody>
          <a:bodyPr>
            <a:normAutofit lnSpcReduction="10000"/>
          </a:bodyPr>
          <a:lstStyle/>
          <a:p>
            <a:pPr algn="just"/>
            <a:r>
              <a:rPr lang="tr-TR" dirty="0"/>
              <a:t>Marka, yalnız tescil belgesi değildir. Aynı zamanda, üretici tarafından müşteriye verilmiş düzenli kalite ve performans sözüdür.</a:t>
            </a:r>
          </a:p>
          <a:p>
            <a:pPr algn="just"/>
            <a:endParaRPr lang="tr-TR" dirty="0"/>
          </a:p>
          <a:p>
            <a:pPr algn="just"/>
            <a:r>
              <a:rPr lang="tr-TR" dirty="0"/>
              <a:t>Marka işletmeleri ile müşterileri arasında ilişki kurar. Müşterileri ile güçlü ilişki ile kurulmuş olan bir marka; ayırt etme, tercih oluşturma ve prestij sağlama yetisine sahiptir (Perry ve </a:t>
            </a:r>
            <a:r>
              <a:rPr lang="tr-TR" dirty="0" err="1"/>
              <a:t>Wisnom</a:t>
            </a:r>
            <a:r>
              <a:rPr lang="tr-TR" dirty="0"/>
              <a:t>, 2003;12). </a:t>
            </a:r>
          </a:p>
          <a:p>
            <a:pPr algn="just"/>
            <a:endParaRPr lang="tr-TR" dirty="0"/>
          </a:p>
          <a:p>
            <a:pPr algn="just"/>
            <a:r>
              <a:rPr lang="tr-TR" dirty="0"/>
              <a:t>Marka, mal ve hizmetlere değer katar. Bu değer; markanın kullanılması ile elde edilen tecrübeler, yakınlık (aşinalık), güvenirlilik ve risk azaltma şeklindedir.” (</a:t>
            </a:r>
            <a:r>
              <a:rPr lang="tr-TR" dirty="0" err="1"/>
              <a:t>Palumbo</a:t>
            </a:r>
            <a:r>
              <a:rPr lang="tr-TR" dirty="0"/>
              <a:t> ve </a:t>
            </a:r>
            <a:r>
              <a:rPr lang="tr-TR" dirty="0" err="1"/>
              <a:t>Herbig</a:t>
            </a:r>
            <a:r>
              <a:rPr lang="tr-TR" dirty="0"/>
              <a:t>, 2000:116).</a:t>
            </a:r>
          </a:p>
          <a:p>
            <a:pPr algn="just"/>
            <a:endParaRPr lang="tr-TR" dirty="0"/>
          </a:p>
        </p:txBody>
      </p:sp>
    </p:spTree>
    <p:extLst>
      <p:ext uri="{BB962C8B-B14F-4D97-AF65-F5344CB8AC3E}">
        <p14:creationId xmlns:p14="http://schemas.microsoft.com/office/powerpoint/2010/main" val="38782366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A865E47-4365-4F21-B8EA-13B2C12BCB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10" name="Rectangle 9">
              <a:extLst>
                <a:ext uri="{FF2B5EF4-FFF2-40B4-BE49-F238E27FC236}">
                  <a16:creationId xmlns:a16="http://schemas.microsoft.com/office/drawing/2014/main" id="{0CE24988-BB27-40E5-A961-9FA7ED0DB9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80BDE80E-ADE0-4E16-8F80-306A15F4D3FB}"/>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3" name="İçerik Yer Tutucusu 2"/>
          <p:cNvSpPr>
            <a:spLocks noGrp="1"/>
          </p:cNvSpPr>
          <p:nvPr>
            <p:ph idx="1"/>
          </p:nvPr>
        </p:nvSpPr>
        <p:spPr>
          <a:xfrm>
            <a:off x="510241" y="2336873"/>
            <a:ext cx="3781221" cy="3599316"/>
          </a:xfrm>
        </p:spPr>
        <p:txBody>
          <a:bodyPr>
            <a:normAutofit/>
          </a:bodyPr>
          <a:lstStyle/>
          <a:p>
            <a:pPr marL="0" indent="0">
              <a:buNone/>
            </a:pPr>
            <a:r>
              <a:rPr lang="tr-TR" sz="1700"/>
              <a:t>2. Ekonomik Gerilemeye Karşı Korur</a:t>
            </a:r>
          </a:p>
          <a:p>
            <a:pPr marL="0" indent="0">
              <a:buNone/>
            </a:pPr>
            <a:r>
              <a:rPr lang="tr-TR" sz="1700"/>
              <a:t>Beklenmeyen ekonomik olaylar ve felaketler bir şirketin servetini alt üst edebilir.</a:t>
            </a:r>
          </a:p>
          <a:p>
            <a:pPr marL="0" indent="0">
              <a:buNone/>
            </a:pPr>
            <a:endParaRPr lang="tr-TR" sz="1700"/>
          </a:p>
          <a:p>
            <a:pPr marL="0" indent="0">
              <a:buNone/>
            </a:pPr>
            <a:r>
              <a:rPr lang="tr-TR" sz="1700"/>
              <a:t>Bununla birlikte, denizaşırı bir kitleye satıştan elde edilen gelir, olası düşüşleri dengeleyebilir. Sonuç olarak, işiniz zor zamanların üstesinden gelebilecek ve evde yaşanan kayıpları telafi edebilecektir.</a:t>
            </a:r>
          </a:p>
          <a:p>
            <a:pPr marL="0" indent="0">
              <a:buNone/>
            </a:pPr>
            <a:endParaRPr lang="tr-TR" sz="1700"/>
          </a:p>
          <a:p>
            <a:endParaRPr lang="tr-TR" sz="1700"/>
          </a:p>
          <a:p>
            <a:endParaRPr lang="tr-TR" sz="1700"/>
          </a:p>
          <a:p>
            <a:endParaRPr lang="tr-TR" sz="1700"/>
          </a:p>
          <a:p>
            <a:endParaRPr lang="tr-TR" sz="1700"/>
          </a:p>
          <a:p>
            <a:pPr marL="0" indent="0">
              <a:buNone/>
            </a:pPr>
            <a:endParaRPr lang="tr-TR" sz="1700"/>
          </a:p>
          <a:p>
            <a:endParaRPr lang="tr-TR" sz="1700"/>
          </a:p>
        </p:txBody>
      </p:sp>
      <p:pic>
        <p:nvPicPr>
          <p:cNvPr id="5" name="Picture 4" descr="Hesap makinesi, kalem, pusula, para ve üzerinde grafik yazılı kağıt">
            <a:extLst>
              <a:ext uri="{FF2B5EF4-FFF2-40B4-BE49-F238E27FC236}">
                <a16:creationId xmlns:a16="http://schemas.microsoft.com/office/drawing/2014/main" id="{D09592B8-E593-F299-95ED-F9B08B6C421A}"/>
              </a:ext>
            </a:extLst>
          </p:cNvPr>
          <p:cNvPicPr>
            <a:picLocks noChangeAspect="1"/>
          </p:cNvPicPr>
          <p:nvPr/>
        </p:nvPicPr>
        <p:blipFill rotWithShape="1">
          <a:blip r:embed="rId3"/>
          <a:srcRect l="32033" r="27810" b="-1"/>
          <a:stretch/>
        </p:blipFill>
        <p:spPr>
          <a:xfrm>
            <a:off x="4572000" y="10"/>
            <a:ext cx="4569617" cy="6856310"/>
          </a:xfrm>
          <a:prstGeom prst="rect">
            <a:avLst/>
          </a:prstGeom>
          <a:ln>
            <a:noFill/>
          </a:ln>
          <a:effectLst/>
        </p:spPr>
      </p:pic>
      <p:sp>
        <p:nvSpPr>
          <p:cNvPr id="13" name="Rectangle 12">
            <a:extLst>
              <a:ext uri="{FF2B5EF4-FFF2-40B4-BE49-F238E27FC236}">
                <a16:creationId xmlns:a16="http://schemas.microsoft.com/office/drawing/2014/main" id="{13BC1C09-8FD1-4619-B317-E9EED5E55D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4874815"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753228"/>
            <a:ext cx="3781222" cy="1080938"/>
          </a:xfrm>
        </p:spPr>
        <p:txBody>
          <a:bodyPr>
            <a:normAutofit/>
          </a:bodyPr>
          <a:lstStyle/>
          <a:p>
            <a:r>
              <a:rPr lang="tr-TR" sz="2500"/>
              <a:t>Uluslararası Pazarlamanın Avantajları</a:t>
            </a:r>
          </a:p>
        </p:txBody>
      </p:sp>
      <p:pic>
        <p:nvPicPr>
          <p:cNvPr id="15" name="Picture 14">
            <a:extLst>
              <a:ext uri="{FF2B5EF4-FFF2-40B4-BE49-F238E27FC236}">
                <a16:creationId xmlns:a16="http://schemas.microsoft.com/office/drawing/2014/main" id="{D3143E80-C928-46DB-9299-0BD06348A9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4869180" cy="261714"/>
          </a:xfrm>
          <a:prstGeom prst="rect">
            <a:avLst/>
          </a:prstGeom>
        </p:spPr>
      </p:pic>
    </p:spTree>
    <p:extLst>
      <p:ext uri="{BB962C8B-B14F-4D97-AF65-F5344CB8AC3E}">
        <p14:creationId xmlns:p14="http://schemas.microsoft.com/office/powerpoint/2010/main" val="3976147302"/>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Markanın Özellikleri	</a:t>
            </a:r>
          </a:p>
        </p:txBody>
      </p:sp>
      <p:sp>
        <p:nvSpPr>
          <p:cNvPr id="3" name="İçerik Yer Tutucusu 2"/>
          <p:cNvSpPr>
            <a:spLocks noGrp="1"/>
          </p:cNvSpPr>
          <p:nvPr>
            <p:ph idx="1"/>
          </p:nvPr>
        </p:nvSpPr>
        <p:spPr>
          <a:xfrm>
            <a:off x="107504" y="2060848"/>
            <a:ext cx="8928992" cy="4752527"/>
          </a:xfrm>
        </p:spPr>
        <p:txBody>
          <a:bodyPr>
            <a:normAutofit lnSpcReduction="10000"/>
          </a:bodyPr>
          <a:lstStyle/>
          <a:p>
            <a:pPr algn="just"/>
            <a:r>
              <a:rPr lang="tr-TR" dirty="0"/>
              <a:t>Marka hem fiziksel hem de algısaldır. Markanın fiziksel yönü, süpermarketlerin raflarında ya da hizmetin ulaştırılması sırasında kolaylıkla görülebilir, bulunabilir olmasıdır. Markanın algısal yönü ise, psikolojiktir. Müşterinin aklında yer almasıyla ilgilidir. Markalar hayat seyrine sahip değildirler. Ürünler, hayat seyirleri boyunca hareket ederken, markalar bunu yaşamazlar (</a:t>
            </a:r>
            <a:r>
              <a:rPr lang="tr-TR" dirty="0" err="1"/>
              <a:t>Palumbo</a:t>
            </a:r>
            <a:r>
              <a:rPr lang="tr-TR" dirty="0"/>
              <a:t> ve </a:t>
            </a:r>
            <a:r>
              <a:rPr lang="tr-TR" dirty="0" err="1"/>
              <a:t>Herbig</a:t>
            </a:r>
            <a:r>
              <a:rPr lang="tr-TR" dirty="0"/>
              <a:t>,  2000:116-122).</a:t>
            </a:r>
          </a:p>
          <a:p>
            <a:pPr algn="just"/>
            <a:endParaRPr lang="tr-TR" dirty="0"/>
          </a:p>
          <a:p>
            <a:pPr algn="just"/>
            <a:r>
              <a:rPr lang="tr-TR" dirty="0"/>
              <a:t>Marka, üretici ile müşteri arasındaki bağlantı noktasıdır. Bu nedenle, marka sadece ürünü rakiplerinden farklılaştırmak amacıyla kullanılmaz. Markalama bütün pazarlama karması unsurlarını içerir. Marka, pazarlama faaliyetlerinin tam ortasında yer alır. Bu nedenle de, pazarlamanın odak noktasını oluşturur (</a:t>
            </a:r>
            <a:r>
              <a:rPr lang="tr-TR" dirty="0" err="1"/>
              <a:t>Blythe</a:t>
            </a:r>
            <a:r>
              <a:rPr lang="tr-TR" dirty="0"/>
              <a:t>, 2001:139).</a:t>
            </a:r>
          </a:p>
          <a:p>
            <a:pPr algn="just"/>
            <a:endParaRPr lang="tr-TR" dirty="0"/>
          </a:p>
        </p:txBody>
      </p:sp>
    </p:spTree>
    <p:extLst>
      <p:ext uri="{BB962C8B-B14F-4D97-AF65-F5344CB8AC3E}">
        <p14:creationId xmlns:p14="http://schemas.microsoft.com/office/powerpoint/2010/main" val="3004607194"/>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Markanın Faydaları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Markanın ya da mal veya hizmetlerin markalanmasının üretici, aracı ve müşteri açısından faydaları mevcuttur.</a:t>
            </a:r>
          </a:p>
          <a:p>
            <a:pPr algn="just"/>
            <a:endParaRPr lang="tr-TR" dirty="0"/>
          </a:p>
        </p:txBody>
      </p:sp>
    </p:spTree>
    <p:extLst>
      <p:ext uri="{BB962C8B-B14F-4D97-AF65-F5344CB8AC3E}">
        <p14:creationId xmlns:p14="http://schemas.microsoft.com/office/powerpoint/2010/main" val="2737531694"/>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Üreticiler Açısından Faydaları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etkili reklam ve diğer tutundurma çabaları kullanılarak ürün ve işletme imajı oluşturmaya yardımcı olur. </a:t>
            </a:r>
          </a:p>
          <a:p>
            <a:pPr algn="just"/>
            <a:endParaRPr lang="tr-TR" dirty="0"/>
          </a:p>
          <a:p>
            <a:pPr algn="just"/>
            <a:r>
              <a:rPr lang="tr-TR" dirty="0"/>
              <a:t>Marka sayesinde üretici, rakiplerinden farklı bir fiyat oluşturma olanağına kavuşabilir. Pek çok kuruluş fiyat dışı rekabeti tercih eder ve markalama belirli bir düzeyde bunu sağlamada yardımcı olur. </a:t>
            </a:r>
          </a:p>
          <a:p>
            <a:pPr algn="just"/>
            <a:endParaRPr lang="tr-TR" dirty="0"/>
          </a:p>
          <a:p>
            <a:pPr algn="just"/>
            <a:r>
              <a:rPr lang="tr-TR" dirty="0"/>
              <a:t>İşletmeler, belirli bir imaj ve ayırt edebilme özelliklerinden dolayı üretici markası yoluyla hedef pazarlarını belirli bir ölçüde koruyabilirler (Odabaşı ve Oyman, 2004:360).</a:t>
            </a:r>
          </a:p>
          <a:p>
            <a:pPr algn="just"/>
            <a:endParaRPr lang="tr-TR" dirty="0"/>
          </a:p>
        </p:txBody>
      </p:sp>
    </p:spTree>
    <p:extLst>
      <p:ext uri="{BB962C8B-B14F-4D97-AF65-F5344CB8AC3E}">
        <p14:creationId xmlns:p14="http://schemas.microsoft.com/office/powerpoint/2010/main" val="746919939"/>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Üreticiler Açısından Faydaları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İşletmelerin mal ya da hizmetlerini markalamaları, onların hedef pazarlarını bölümlendirmelerine yardımcı olur. İşletmeler, iki veya daha fazla marka kullanarak, çoklu pazar bölümlerine de ulaşılabilirler (</a:t>
            </a:r>
            <a:r>
              <a:rPr lang="tr-TR" dirty="0" err="1"/>
              <a:t>Evans</a:t>
            </a:r>
            <a:r>
              <a:rPr lang="tr-TR" dirty="0"/>
              <a:t> ve </a:t>
            </a:r>
            <a:r>
              <a:rPr lang="tr-TR" dirty="0" err="1"/>
              <a:t>Berman</a:t>
            </a:r>
            <a:r>
              <a:rPr lang="tr-TR" dirty="0"/>
              <a:t>, 1992:307-308). </a:t>
            </a:r>
          </a:p>
          <a:p>
            <a:pPr algn="just"/>
            <a:endParaRPr lang="tr-TR" dirty="0"/>
          </a:p>
          <a:p>
            <a:pPr algn="just"/>
            <a:r>
              <a:rPr lang="tr-TR" dirty="0"/>
              <a:t>Piyasada başarılı olmuş bir marka, aracı kuruluşların o ürüne piyasa fiyatından daha farklı fiyat koymasını engeller. Böylelikle işletmeler ürünlerinde bir fiyat tutarlılığı sağlayabilir. Marka tescil edilerek yasal bir konum kazanır ve marka sahibine güvence sağlar (Akdeniz, 2003:29).</a:t>
            </a:r>
          </a:p>
          <a:p>
            <a:pPr algn="just"/>
            <a:endParaRPr lang="tr-TR" dirty="0"/>
          </a:p>
        </p:txBody>
      </p:sp>
    </p:spTree>
    <p:extLst>
      <p:ext uri="{BB962C8B-B14F-4D97-AF65-F5344CB8AC3E}">
        <p14:creationId xmlns:p14="http://schemas.microsoft.com/office/powerpoint/2010/main" val="1821399605"/>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Üreticiler Açısından Faydaları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müşterileri tatmin etmek için belirlenecek kalite düzeyi hakkında işletmelere bilgi verir. Marka finansal geri dönüş sağlar (Keller, 2003:9). </a:t>
            </a:r>
          </a:p>
          <a:p>
            <a:pPr algn="just"/>
            <a:endParaRPr lang="tr-TR" dirty="0"/>
          </a:p>
          <a:p>
            <a:pPr algn="just"/>
            <a:r>
              <a:rPr lang="tr-TR" dirty="0"/>
              <a:t>Marka, başarılı bir ürünle doğru bir şekilde ilişkilendirilebilir ise, işletmeler sadık müşteriler oluşturabilir. </a:t>
            </a:r>
          </a:p>
          <a:p>
            <a:pPr algn="just"/>
            <a:endParaRPr lang="tr-TR" dirty="0"/>
          </a:p>
          <a:p>
            <a:pPr algn="just"/>
            <a:r>
              <a:rPr lang="tr-TR" dirty="0"/>
              <a:t>İşletmeler güçlü bir müşteri sadakati ile güçlü bir marka oluşturabilirler ise, dağıtım kanallarını kolayca kontrol altına alabilir (</a:t>
            </a:r>
            <a:r>
              <a:rPr lang="tr-TR" dirty="0" err="1"/>
              <a:t>Assael</a:t>
            </a:r>
            <a:r>
              <a:rPr lang="tr-TR" dirty="0"/>
              <a:t>, 1993:400).</a:t>
            </a:r>
          </a:p>
          <a:p>
            <a:pPr algn="just"/>
            <a:endParaRPr lang="tr-TR" dirty="0"/>
          </a:p>
        </p:txBody>
      </p:sp>
    </p:spTree>
    <p:extLst>
      <p:ext uri="{BB962C8B-B14F-4D97-AF65-F5344CB8AC3E}">
        <p14:creationId xmlns:p14="http://schemas.microsoft.com/office/powerpoint/2010/main" val="1866663015"/>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Üreticiler Açısından Faydaları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siparişlerin karşılanmasında sağlıklı bir düzen oluşturur. Marka sayesinde talepte istikrar sağlanınca, siparişleri karşılama maliyeti de en az düzeye düşer. Marka, işletmelerin karlı hedef pazar oluşturmalarına olanak sağlar (Yükselen, 1994:81). </a:t>
            </a:r>
          </a:p>
          <a:p>
            <a:pPr algn="just"/>
            <a:endParaRPr lang="tr-TR" dirty="0"/>
          </a:p>
          <a:p>
            <a:pPr algn="just"/>
            <a:r>
              <a:rPr lang="tr-TR" dirty="0"/>
              <a:t>İyi tanınan ve güvenilir markalı ürünlere sahip olan üretici, yeni markalı ürünlerini hedef pazarlarına sunarken zorluk çekmez (Arpacı, 1992:87).</a:t>
            </a:r>
          </a:p>
          <a:p>
            <a:pPr algn="just"/>
            <a:endParaRPr lang="tr-TR" dirty="0"/>
          </a:p>
        </p:txBody>
      </p:sp>
    </p:spTree>
    <p:extLst>
      <p:ext uri="{BB962C8B-B14F-4D97-AF65-F5344CB8AC3E}">
        <p14:creationId xmlns:p14="http://schemas.microsoft.com/office/powerpoint/2010/main" val="3184042787"/>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dirty="0"/>
              <a:t>Aracılar (Satıcılar) Açısından Faydaları</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Markalama, aracıya pazarı bölümlendirmesinde yardımcı olur (</a:t>
            </a:r>
            <a:r>
              <a:rPr lang="tr-TR" dirty="0" err="1"/>
              <a:t>Kotler</a:t>
            </a:r>
            <a:r>
              <a:rPr lang="tr-TR" dirty="0"/>
              <a:t> ve Armstrong, 2004:285-286). </a:t>
            </a:r>
          </a:p>
          <a:p>
            <a:pPr algn="just"/>
            <a:endParaRPr lang="tr-TR" dirty="0"/>
          </a:p>
          <a:p>
            <a:pPr algn="just"/>
            <a:r>
              <a:rPr lang="tr-TR" dirty="0"/>
              <a:t>Markalar, aracıların pazarı kontrol etmesini sağlar. Çünkü müşteriler bir markalı ürünü diğer ürünlerle karıştırmazlar (</a:t>
            </a:r>
            <a:r>
              <a:rPr lang="tr-TR" dirty="0" err="1"/>
              <a:t>Stanton</a:t>
            </a:r>
            <a:r>
              <a:rPr lang="tr-TR" dirty="0"/>
              <a:t>, 1984:220). </a:t>
            </a:r>
          </a:p>
          <a:p>
            <a:pPr algn="just"/>
            <a:endParaRPr lang="tr-TR" dirty="0"/>
          </a:p>
          <a:p>
            <a:pPr algn="just"/>
            <a:r>
              <a:rPr lang="tr-TR" dirty="0"/>
              <a:t>Aracı, ürününü markanın aracılığıyla alıcının zihninde konumlandırabilir, her bir marka ile ilişkilendirebilir ve özelliklerini belirtebilir (</a:t>
            </a:r>
            <a:r>
              <a:rPr lang="tr-TR" dirty="0" err="1"/>
              <a:t>Evans</a:t>
            </a:r>
            <a:r>
              <a:rPr lang="tr-TR" dirty="0"/>
              <a:t> ve </a:t>
            </a:r>
            <a:r>
              <a:rPr lang="tr-TR" dirty="0" err="1"/>
              <a:t>Berman</a:t>
            </a:r>
            <a:r>
              <a:rPr lang="tr-TR" dirty="0"/>
              <a:t>, 1992:306). </a:t>
            </a:r>
          </a:p>
        </p:txBody>
      </p:sp>
    </p:spTree>
    <p:extLst>
      <p:ext uri="{BB962C8B-B14F-4D97-AF65-F5344CB8AC3E}">
        <p14:creationId xmlns:p14="http://schemas.microsoft.com/office/powerpoint/2010/main" val="3997302345"/>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dirty="0"/>
              <a:t>Aracılar (Satıcılar) Açısından Faydaları</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ürünün satışa sunulduğu mağazanın tanınmasını sağlar. Müşterilere, üreticilerden daha yakın olan aracı kurumlar pazarlama çabalarını da denetleme olanağı bulabilir (Yükselen, 1994:81). </a:t>
            </a:r>
          </a:p>
          <a:p>
            <a:pPr algn="just"/>
            <a:endParaRPr lang="tr-TR" dirty="0"/>
          </a:p>
          <a:p>
            <a:pPr algn="just"/>
            <a:r>
              <a:rPr lang="tr-TR" dirty="0"/>
              <a:t>Fason alım ya da üretimlerle, aracı kurumlar kendi markalı ürünlerini daha düşük fiyatla veya yüksek kar marjlarıyla pazara sunabilirler (</a:t>
            </a:r>
            <a:r>
              <a:rPr lang="tr-TR" dirty="0" err="1"/>
              <a:t>Altunışık</a:t>
            </a:r>
            <a:r>
              <a:rPr lang="tr-TR" dirty="0"/>
              <a:t> ve diğerleri, 2002:173). </a:t>
            </a:r>
          </a:p>
        </p:txBody>
      </p:sp>
    </p:spTree>
    <p:extLst>
      <p:ext uri="{BB962C8B-B14F-4D97-AF65-F5344CB8AC3E}">
        <p14:creationId xmlns:p14="http://schemas.microsoft.com/office/powerpoint/2010/main" val="180041678"/>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dirty="0"/>
              <a:t>Müşteriler Açısından Faydaları</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müşterinin satın alacağı ürünü tanımasını sağlar</a:t>
            </a:r>
            <a:r>
              <a:rPr lang="tr-TR" i="1" dirty="0"/>
              <a:t>. </a:t>
            </a:r>
            <a:r>
              <a:rPr lang="tr-TR" dirty="0"/>
              <a:t>Müşteriye, hangi ürünün, ihtiyaçlarını karşılayabilecek nitelikte olduğunu belirlemede yardımcı olur (Odabaşı ve Oyman, 2004:361).</a:t>
            </a:r>
            <a:r>
              <a:rPr lang="tr-TR" b="1" dirty="0"/>
              <a:t> </a:t>
            </a:r>
          </a:p>
          <a:p>
            <a:pPr algn="just"/>
            <a:endParaRPr lang="tr-TR" b="1" dirty="0"/>
          </a:p>
          <a:p>
            <a:pPr algn="just"/>
            <a:r>
              <a:rPr lang="tr-TR" dirty="0"/>
              <a:t>Marka, ürüne bir anlam ve duygu yüklemeleri için müşterilere yardım eder. Marka, satın alma kararlarında tam anlamıyla müşteride bir güven duygusu sağlar (</a:t>
            </a:r>
            <a:r>
              <a:rPr lang="tr-TR" dirty="0" err="1"/>
              <a:t>Aaker</a:t>
            </a:r>
            <a:r>
              <a:rPr lang="tr-TR" dirty="0"/>
              <a:t>, 1995:207).</a:t>
            </a:r>
          </a:p>
          <a:p>
            <a:pPr algn="just"/>
            <a:endParaRPr lang="tr-TR" dirty="0"/>
          </a:p>
          <a:p>
            <a:pPr algn="just"/>
            <a:r>
              <a:rPr lang="tr-TR" dirty="0"/>
              <a:t>Müşterinin aldığı ürün markalıysa, müşteri sahip olduğu ürünün satış garantisi hizmetlerinin, ürüne sahip olduktan sonra da devam edeceğini bilir (Akdeniz 2003:29).</a:t>
            </a:r>
            <a:r>
              <a:rPr lang="tr-TR" b="1" dirty="0"/>
              <a:t> </a:t>
            </a:r>
            <a:endParaRPr lang="tr-TR" dirty="0"/>
          </a:p>
        </p:txBody>
      </p:sp>
    </p:spTree>
    <p:extLst>
      <p:ext uri="{BB962C8B-B14F-4D97-AF65-F5344CB8AC3E}">
        <p14:creationId xmlns:p14="http://schemas.microsoft.com/office/powerpoint/2010/main" val="514095446"/>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dirty="0"/>
              <a:t>Müşteriler Açısından Faydaları</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Müşteriler, aynı markayı her satın aldıklarında, aynı özellikleri, faydaları ve kaliteyi bulacaklarını bilir (</a:t>
            </a:r>
            <a:r>
              <a:rPr lang="tr-TR" dirty="0" err="1"/>
              <a:t>Kotler</a:t>
            </a:r>
            <a:r>
              <a:rPr lang="tr-TR" dirty="0"/>
              <a:t> ve Armstrong, 2004:285).</a:t>
            </a:r>
            <a:r>
              <a:rPr lang="tr-TR" b="1" dirty="0"/>
              <a:t> </a:t>
            </a:r>
          </a:p>
          <a:p>
            <a:pPr algn="just"/>
            <a:endParaRPr lang="tr-TR" b="1" dirty="0"/>
          </a:p>
          <a:p>
            <a:pPr algn="just"/>
            <a:r>
              <a:rPr lang="tr-TR" dirty="0"/>
              <a:t>Markalar, müşteriler için alış-verişi uygunlaştırır, kolaylaştırır ve </a:t>
            </a:r>
            <a:r>
              <a:rPr lang="tr-TR" dirty="0" err="1"/>
              <a:t>hızlılaştırır</a:t>
            </a:r>
            <a:r>
              <a:rPr lang="tr-TR" dirty="0"/>
              <a:t> (Murphy ve Enis, 1985:279-280).</a:t>
            </a:r>
          </a:p>
          <a:p>
            <a:pPr algn="just"/>
            <a:endParaRPr lang="tr-TR" dirty="0"/>
          </a:p>
          <a:p>
            <a:pPr algn="just"/>
            <a:r>
              <a:rPr lang="tr-TR" dirty="0"/>
              <a:t>Müşteriler, ürünün kim tarafından üretildiği bilirler. Böylece her hangi bir olumsuz durumda kime başvuracaklarını da bilmiş olurlar (</a:t>
            </a:r>
            <a:r>
              <a:rPr lang="tr-TR" dirty="0" err="1"/>
              <a:t>Stanton</a:t>
            </a:r>
            <a:r>
              <a:rPr lang="tr-TR" dirty="0"/>
              <a:t>, 1975:215).</a:t>
            </a:r>
          </a:p>
        </p:txBody>
      </p:sp>
    </p:spTree>
    <p:extLst>
      <p:ext uri="{BB962C8B-B14F-4D97-AF65-F5344CB8AC3E}">
        <p14:creationId xmlns:p14="http://schemas.microsoft.com/office/powerpoint/2010/main" val="28737510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539552" y="692696"/>
            <a:ext cx="7320669" cy="1080938"/>
          </a:xfrm>
        </p:spPr>
        <p:txBody>
          <a:bodyPr/>
          <a:lstStyle/>
          <a:p>
            <a:r>
              <a:rPr lang="tr-TR"/>
              <a:t>Uluslararası Pazarlamanın Avantajları</a:t>
            </a:r>
            <a:endParaRPr lang="tr-TR" dirty="0"/>
          </a:p>
        </p:txBody>
      </p:sp>
      <p:graphicFrame>
        <p:nvGraphicFramePr>
          <p:cNvPr id="5" name="İçerik Yer Tutucusu 2">
            <a:extLst>
              <a:ext uri="{FF2B5EF4-FFF2-40B4-BE49-F238E27FC236}">
                <a16:creationId xmlns:a16="http://schemas.microsoft.com/office/drawing/2014/main" id="{EA52BABF-FCC2-8467-9611-B8648305AB56}"/>
              </a:ext>
            </a:extLst>
          </p:cNvPr>
          <p:cNvGraphicFramePr>
            <a:graphicFrameLocks noGrp="1"/>
          </p:cNvGraphicFramePr>
          <p:nvPr>
            <p:ph idx="1"/>
          </p:nvPr>
        </p:nvGraphicFramePr>
        <p:xfrm>
          <a:off x="107504" y="2060848"/>
          <a:ext cx="8928992" cy="47525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10189236"/>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dirty="0"/>
              <a:t>Müşteriler Açısından Faydaları</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müşterinin riskini de azaltır. Müşterilerin, bir ürün satın almadan önce taşıdıkları temel riskler şunlardır (Keller, 2003:10): </a:t>
            </a:r>
          </a:p>
          <a:p>
            <a:pPr algn="just"/>
            <a:r>
              <a:rPr lang="tr-TR" i="1" dirty="0"/>
              <a:t>1.Fonksiyonel Risk: </a:t>
            </a:r>
            <a:r>
              <a:rPr lang="tr-TR" dirty="0"/>
              <a:t>Ürünün beklentilerini karşılayıp-karşılayamaması riskidir. </a:t>
            </a:r>
          </a:p>
          <a:p>
            <a:pPr algn="just"/>
            <a:r>
              <a:rPr lang="tr-TR" i="1" dirty="0"/>
              <a:t>2.Fiziksel Risk:</a:t>
            </a:r>
            <a:r>
              <a:rPr lang="tr-TR" dirty="0"/>
              <a:t> Ürünün kullanımının, kullanıcısının veya diğerlerinin sağlığını tehdit edip-etmemesi riskidir. </a:t>
            </a:r>
          </a:p>
          <a:p>
            <a:pPr algn="just"/>
            <a:r>
              <a:rPr lang="tr-TR" i="1" dirty="0"/>
              <a:t>3.Finansal Risk:</a:t>
            </a:r>
            <a:r>
              <a:rPr lang="tr-TR" dirty="0"/>
              <a:t> Ürünün </a:t>
            </a:r>
            <a:r>
              <a:rPr lang="tr-TR" dirty="0" err="1"/>
              <a:t>ödenilen</a:t>
            </a:r>
            <a:r>
              <a:rPr lang="tr-TR" dirty="0"/>
              <a:t> fiyata değip-değmeyeceği riskidir. </a:t>
            </a:r>
          </a:p>
        </p:txBody>
      </p:sp>
    </p:spTree>
    <p:extLst>
      <p:ext uri="{BB962C8B-B14F-4D97-AF65-F5344CB8AC3E}">
        <p14:creationId xmlns:p14="http://schemas.microsoft.com/office/powerpoint/2010/main" val="245083195"/>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dirty="0"/>
              <a:t>Müşteriler Açısından Faydaları</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i="1" dirty="0"/>
              <a:t>4.Sosyal Risk:</a:t>
            </a:r>
            <a:r>
              <a:rPr lang="tr-TR" dirty="0"/>
              <a:t> Ürünün kullanımının toplum içinde kabul görüp-görmemesi riskidir. </a:t>
            </a:r>
          </a:p>
          <a:p>
            <a:pPr algn="just"/>
            <a:endParaRPr lang="tr-TR" i="1" dirty="0"/>
          </a:p>
          <a:p>
            <a:pPr algn="just"/>
            <a:r>
              <a:rPr lang="tr-TR" i="1" dirty="0"/>
              <a:t>5.Psikolojik Risk:</a:t>
            </a:r>
            <a:r>
              <a:rPr lang="tr-TR" dirty="0"/>
              <a:t> Ürünün kullanımının müşterinin zihinsel yapısını etkileyip-etkilemeyeceği riskidir. </a:t>
            </a:r>
          </a:p>
          <a:p>
            <a:pPr algn="just"/>
            <a:endParaRPr lang="tr-TR" i="1"/>
          </a:p>
          <a:p>
            <a:pPr algn="just"/>
            <a:r>
              <a:rPr lang="tr-TR" i="1"/>
              <a:t>6.Zaman </a:t>
            </a:r>
            <a:r>
              <a:rPr lang="tr-TR" i="1" dirty="0"/>
              <a:t>Riski:</a:t>
            </a:r>
            <a:r>
              <a:rPr lang="tr-TR" dirty="0"/>
              <a:t> Ürünün başarısızlığının, tatmin edecek diğer ürünü bulmanın fırsat maliyetine yol açıp-açmayacağı riskidir.</a:t>
            </a:r>
          </a:p>
        </p:txBody>
      </p:sp>
    </p:spTree>
    <p:extLst>
      <p:ext uri="{BB962C8B-B14F-4D97-AF65-F5344CB8AC3E}">
        <p14:creationId xmlns:p14="http://schemas.microsoft.com/office/powerpoint/2010/main" val="3044165538"/>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dirty="0"/>
              <a:t>Marka Stratejileri Kararları</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stratejileri belirlerken, ilk işlem olarak durum analizinin yapılması gerekmektedir.    </a:t>
            </a:r>
          </a:p>
          <a:p>
            <a:pPr algn="just"/>
            <a:endParaRPr lang="tr-TR" dirty="0"/>
          </a:p>
          <a:p>
            <a:pPr algn="just"/>
            <a:r>
              <a:rPr lang="tr-TR" dirty="0"/>
              <a:t>İşletmelerin mal ya da hizmetlerini markalarken müşteri analizi, rekabet analizi ve kişisel analiz yapmaları gerekmektedir. </a:t>
            </a:r>
          </a:p>
          <a:p>
            <a:pPr algn="just"/>
            <a:endParaRPr lang="tr-TR" dirty="0"/>
          </a:p>
          <a:p>
            <a:pPr algn="just"/>
            <a:r>
              <a:rPr lang="tr-TR" dirty="0"/>
              <a:t>Böylece işletmeler, öncelikle müşterilerin özelliklerinin, istek ve ihtiyaçlarının doğrultusunda pazar bölümlendirmesi yapıp, hedef pazarlarını seçmelidir. </a:t>
            </a:r>
          </a:p>
        </p:txBody>
      </p:sp>
    </p:spTree>
    <p:extLst>
      <p:ext uri="{BB962C8B-B14F-4D97-AF65-F5344CB8AC3E}">
        <p14:creationId xmlns:p14="http://schemas.microsoft.com/office/powerpoint/2010/main" val="1813585877"/>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dirty="0"/>
              <a:t>Marka Stratejileri Kararları</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Müşteri analizinin yanı sıra, işletmelerin rakip işletmeleri de iyi analiz etmeleri gerekir. Onların markalarının imajını ve kimliğini bilmeleri gerekmektedir. </a:t>
            </a:r>
          </a:p>
          <a:p>
            <a:pPr algn="just"/>
            <a:endParaRPr lang="tr-TR" dirty="0"/>
          </a:p>
          <a:p>
            <a:pPr algn="just"/>
            <a:r>
              <a:rPr lang="tr-TR" dirty="0"/>
              <a:t>Rakip işletmelerin de markalarının güçlü ve zayıf tarafları ile ilgili durum analizi yapılmasına da ihtiyaç vardır. </a:t>
            </a:r>
          </a:p>
          <a:p>
            <a:pPr algn="just"/>
            <a:endParaRPr lang="tr-TR" dirty="0"/>
          </a:p>
          <a:p>
            <a:pPr algn="just"/>
            <a:r>
              <a:rPr lang="tr-TR" dirty="0"/>
              <a:t>Son olarak da, işletmeler kendi kişisel durum analizlerini yapmalıdırlar, güçlü ve zayıf noktalarını ortaya koymalıdırlar (</a:t>
            </a:r>
            <a:r>
              <a:rPr lang="tr-TR" dirty="0" err="1"/>
              <a:t>Aaker</a:t>
            </a:r>
            <a:r>
              <a:rPr lang="tr-TR" dirty="0"/>
              <a:t>, 1996).</a:t>
            </a:r>
          </a:p>
        </p:txBody>
      </p:sp>
    </p:spTree>
    <p:extLst>
      <p:ext uri="{BB962C8B-B14F-4D97-AF65-F5344CB8AC3E}">
        <p14:creationId xmlns:p14="http://schemas.microsoft.com/office/powerpoint/2010/main" val="2242049416"/>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Resim 11"/>
          <p:cNvPicPr>
            <a:picLocks noChangeAspect="1"/>
          </p:cNvPicPr>
          <p:nvPr/>
        </p:nvPicPr>
        <p:blipFill>
          <a:blip r:embed="rId2"/>
          <a:stretch>
            <a:fillRect/>
          </a:stretch>
        </p:blipFill>
        <p:spPr>
          <a:xfrm>
            <a:off x="1403648" y="2066152"/>
            <a:ext cx="5764482" cy="5061496"/>
          </a:xfrm>
          <a:prstGeom prst="rect">
            <a:avLst/>
          </a:prstGeom>
        </p:spPr>
      </p:pic>
    </p:spTree>
    <p:extLst>
      <p:ext uri="{BB962C8B-B14F-4D97-AF65-F5344CB8AC3E}">
        <p14:creationId xmlns:p14="http://schemas.microsoft.com/office/powerpoint/2010/main" val="1308888397"/>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dirty="0"/>
              <a:t>Marka Kimliği</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Müşterilerini, rakiplerini ve kendisini analiz eden işletme, marka oluştururken öncelikle marka kimliğini net bir şekilde belirlemelidir. </a:t>
            </a:r>
          </a:p>
          <a:p>
            <a:pPr algn="just"/>
            <a:r>
              <a:rPr lang="tr-TR" dirty="0"/>
              <a:t>Marka kimliği, işletmelerin müşterilere sundukları tüm hizmetlerin toplamını ifade eder. Bu, var olan özellikleri, katkıları, faydaları, performansı, kalitesi, tecrübesi ve markaya sahip olunduğundaki değeridir. Marka kimliği, işletmelerin müşteriler gözünde nasıl algılandıklarının özüdür. </a:t>
            </a:r>
          </a:p>
        </p:txBody>
      </p:sp>
    </p:spTree>
    <p:extLst>
      <p:ext uri="{BB962C8B-B14F-4D97-AF65-F5344CB8AC3E}">
        <p14:creationId xmlns:p14="http://schemas.microsoft.com/office/powerpoint/2010/main" val="2325910735"/>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dirty="0"/>
              <a:t>Marka Kimliği</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Bir diğer adı marka </a:t>
            </a:r>
            <a:r>
              <a:rPr lang="tr-TR" dirty="0" err="1"/>
              <a:t>bağdaşlaştırma</a:t>
            </a:r>
            <a:r>
              <a:rPr lang="tr-TR" dirty="0"/>
              <a:t> da olan marka kimliği, insanların zihinlerinde, markaya karşı doğrudan ya da dolaylı olarak ilişki kurdukları her şeyi ifade etmektedir. </a:t>
            </a:r>
          </a:p>
          <a:p>
            <a:pPr algn="just"/>
            <a:endParaRPr lang="tr-TR" dirty="0"/>
          </a:p>
          <a:p>
            <a:pPr algn="just"/>
            <a:r>
              <a:rPr lang="tr-TR" dirty="0" err="1"/>
              <a:t>McDonald’s</a:t>
            </a:r>
            <a:r>
              <a:rPr lang="tr-TR" dirty="0"/>
              <a:t> markası insanın zihninde, eğlence ve hızlı servis; Volvo markası ise sağlamlık ve güvenlik kavramları oluşturabilir. İşte tüm bunlar marka kimliğini oluşturur (</a:t>
            </a:r>
            <a:r>
              <a:rPr lang="tr-TR" dirty="0" err="1"/>
              <a:t>Aaker</a:t>
            </a:r>
            <a:r>
              <a:rPr lang="tr-TR" dirty="0"/>
              <a:t>, 1995:209).</a:t>
            </a:r>
          </a:p>
        </p:txBody>
      </p:sp>
    </p:spTree>
    <p:extLst>
      <p:ext uri="{BB962C8B-B14F-4D97-AF65-F5344CB8AC3E}">
        <p14:creationId xmlns:p14="http://schemas.microsoft.com/office/powerpoint/2010/main" val="2403015502"/>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dirty="0"/>
              <a:t>Marka Kimliği</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kimliği, güncel müşteri algılamalarının ne olduğu üzerinde durur, organizasyonla başlar ve kimliğin özünde bu organizasyon ruhu yatar. </a:t>
            </a:r>
          </a:p>
          <a:p>
            <a:pPr algn="just"/>
            <a:r>
              <a:rPr lang="tr-TR" dirty="0"/>
              <a:t>Buna göre marka kimliği için; Müşteri vaatlerini, müşteriler ile marka arasındaki temel ilişkiyi ve müşterinin yararlanacağı üretken değer önerilerini belirlemek gerekir (Elitok, 2003:47). </a:t>
            </a:r>
          </a:p>
          <a:p>
            <a:pPr algn="just"/>
            <a:r>
              <a:rPr lang="tr-TR" dirty="0"/>
              <a:t>Marka kimliği sistemi; ürün olarak özellikleri ve faydası, organizasyon ve kişi olarak marka, marka adı, etiket çizgisi, logo, ve deneyim gibi işletmeler için kontrol edilebilir unsurlardan oluşur (Perry ve </a:t>
            </a:r>
            <a:r>
              <a:rPr lang="tr-TR" dirty="0" err="1"/>
              <a:t>Wisnom</a:t>
            </a:r>
            <a:r>
              <a:rPr lang="tr-TR" dirty="0"/>
              <a:t>, 2003:14). </a:t>
            </a:r>
          </a:p>
        </p:txBody>
      </p:sp>
    </p:spTree>
    <p:extLst>
      <p:ext uri="{BB962C8B-B14F-4D97-AF65-F5344CB8AC3E}">
        <p14:creationId xmlns:p14="http://schemas.microsoft.com/office/powerpoint/2010/main" val="1828240203"/>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dirty="0"/>
              <a:t>Marka Kimliği</a:t>
            </a:r>
          </a:p>
        </p:txBody>
      </p:sp>
      <p:sp>
        <p:nvSpPr>
          <p:cNvPr id="3" name="İçerik Yer Tutucusu 2"/>
          <p:cNvSpPr>
            <a:spLocks noGrp="1"/>
          </p:cNvSpPr>
          <p:nvPr>
            <p:ph idx="1"/>
          </p:nvPr>
        </p:nvSpPr>
        <p:spPr>
          <a:xfrm>
            <a:off x="107504" y="2060848"/>
            <a:ext cx="8928992" cy="4752527"/>
          </a:xfrm>
        </p:spPr>
        <p:txBody>
          <a:bodyPr>
            <a:normAutofit/>
          </a:bodyPr>
          <a:lstStyle/>
          <a:p>
            <a:pPr lvl="0" algn="just"/>
            <a:r>
              <a:rPr lang="tr-TR" b="1" dirty="0"/>
              <a:t>Sahip Olunan Sözcük:</a:t>
            </a:r>
            <a:r>
              <a:rPr lang="tr-TR" i="1" dirty="0"/>
              <a:t> </a:t>
            </a:r>
            <a:r>
              <a:rPr lang="tr-TR" dirty="0"/>
              <a:t>Marka adı, hedef pazardaki müşterilere söylendiğinde olumlu bir başka sözcüğü zihinlerinde çağrıştırmalıdır. Volvo-Emniyet, Federal Express-Bir gecede, BMW-Sürüş performansı, Mercedes- Mühendislik gibi.</a:t>
            </a:r>
          </a:p>
          <a:p>
            <a:pPr lvl="0" algn="just"/>
            <a:endParaRPr lang="tr-TR" dirty="0"/>
          </a:p>
          <a:p>
            <a:pPr lvl="0" algn="just"/>
            <a:r>
              <a:rPr lang="tr-TR" b="1" dirty="0"/>
              <a:t>Slogan: </a:t>
            </a:r>
            <a:r>
              <a:rPr lang="tr-TR" dirty="0"/>
              <a:t>Pek çok işletme, kendi işletme ya da marka adına,  tekrarlanan bir sloganı eklemektedirler. Aynı sloganı tekrar tekrar kullanmanın, oluşturulan marka imajına neredeyse </a:t>
            </a:r>
            <a:r>
              <a:rPr lang="tr-TR" dirty="0" err="1"/>
              <a:t>hipnotik</a:t>
            </a:r>
            <a:r>
              <a:rPr lang="tr-TR" dirty="0"/>
              <a:t> ve bilinçaltı bir etkisi vardır. British </a:t>
            </a:r>
            <a:r>
              <a:rPr lang="tr-TR" dirty="0" err="1"/>
              <a:t>Airways</a:t>
            </a:r>
            <a:r>
              <a:rPr lang="tr-TR" dirty="0"/>
              <a:t>-Dünyanın sevdiği havayolu, </a:t>
            </a:r>
            <a:r>
              <a:rPr lang="tr-TR" dirty="0" err="1"/>
              <a:t>Budweiser</a:t>
            </a:r>
            <a:r>
              <a:rPr lang="tr-TR" dirty="0"/>
              <a:t>-Biraların Kralı, </a:t>
            </a:r>
            <a:r>
              <a:rPr lang="tr-TR" dirty="0" err="1"/>
              <a:t>Miele</a:t>
            </a:r>
            <a:r>
              <a:rPr lang="tr-TR" dirty="0"/>
              <a:t>-Daima daha iyi gibi.</a:t>
            </a:r>
          </a:p>
          <a:p>
            <a:pPr algn="just"/>
            <a:endParaRPr lang="tr-TR" dirty="0"/>
          </a:p>
        </p:txBody>
      </p:sp>
    </p:spTree>
    <p:extLst>
      <p:ext uri="{BB962C8B-B14F-4D97-AF65-F5344CB8AC3E}">
        <p14:creationId xmlns:p14="http://schemas.microsoft.com/office/powerpoint/2010/main" val="3269629974"/>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dirty="0"/>
              <a:t>Marka Kimliği</a:t>
            </a:r>
          </a:p>
        </p:txBody>
      </p:sp>
      <p:sp>
        <p:nvSpPr>
          <p:cNvPr id="3" name="İçerik Yer Tutucusu 2"/>
          <p:cNvSpPr>
            <a:spLocks noGrp="1"/>
          </p:cNvSpPr>
          <p:nvPr>
            <p:ph idx="1"/>
          </p:nvPr>
        </p:nvSpPr>
        <p:spPr>
          <a:xfrm>
            <a:off x="107504" y="2060848"/>
            <a:ext cx="8928992" cy="4752527"/>
          </a:xfrm>
        </p:spPr>
        <p:txBody>
          <a:bodyPr>
            <a:normAutofit/>
          </a:bodyPr>
          <a:lstStyle/>
          <a:p>
            <a:pPr lvl="0" algn="just"/>
            <a:r>
              <a:rPr lang="tr-TR" b="1" dirty="0"/>
              <a:t>Renkler: </a:t>
            </a:r>
            <a:r>
              <a:rPr lang="tr-TR" dirty="0"/>
              <a:t>Markanın tanınmasına yardım etmek için, bir işletmenin ya da markanın tutarlı bir renk grubu kullanması gerekir. </a:t>
            </a:r>
            <a:r>
              <a:rPr lang="tr-TR" dirty="0" err="1"/>
              <a:t>Caterpillar</a:t>
            </a:r>
            <a:r>
              <a:rPr lang="tr-TR" dirty="0"/>
              <a:t>, bütün iş makinelerini sarı renge boyaması gibi.</a:t>
            </a:r>
          </a:p>
          <a:p>
            <a:pPr marL="0" indent="0">
              <a:buNone/>
            </a:pPr>
            <a:r>
              <a:rPr lang="tr-TR" b="1" dirty="0"/>
              <a:t> </a:t>
            </a:r>
            <a:endParaRPr lang="tr-TR" dirty="0"/>
          </a:p>
          <a:p>
            <a:pPr lvl="0" algn="just"/>
            <a:r>
              <a:rPr lang="tr-TR" b="1" dirty="0"/>
              <a:t>Semboller ve Logolar: </a:t>
            </a:r>
            <a:r>
              <a:rPr lang="tr-TR" dirty="0"/>
              <a:t>İşletmelerin müşterilerle iletişimlerinde bir sembol ya da bir logoyu kullanmaları gibi. </a:t>
            </a:r>
          </a:p>
          <a:p>
            <a:pPr algn="just"/>
            <a:endParaRPr lang="tr-TR" dirty="0"/>
          </a:p>
        </p:txBody>
      </p:sp>
    </p:spTree>
    <p:extLst>
      <p:ext uri="{BB962C8B-B14F-4D97-AF65-F5344CB8AC3E}">
        <p14:creationId xmlns:p14="http://schemas.microsoft.com/office/powerpoint/2010/main" val="41940738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17341052-73F2-435C-A1F0-70961D11B4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161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4" descr="Parlak renklerde plastik kapsayıcılar">
            <a:extLst>
              <a:ext uri="{FF2B5EF4-FFF2-40B4-BE49-F238E27FC236}">
                <a16:creationId xmlns:a16="http://schemas.microsoft.com/office/drawing/2014/main" id="{97F55335-AC7F-8613-A99A-38D6056ABB23}"/>
              </a:ext>
            </a:extLst>
          </p:cNvPr>
          <p:cNvPicPr>
            <a:picLocks noChangeAspect="1"/>
          </p:cNvPicPr>
          <p:nvPr/>
        </p:nvPicPr>
        <p:blipFill rotWithShape="1">
          <a:blip r:embed="rId2">
            <a:alphaModFix amt="15000"/>
            <a:grayscl/>
          </a:blip>
          <a:srcRect t="9091" r="19091"/>
          <a:stretch/>
        </p:blipFill>
        <p:spPr>
          <a:xfrm>
            <a:off x="-456561" y="753227"/>
            <a:ext cx="9143999" cy="6858001"/>
          </a:xfrm>
          <a:prstGeom prst="rect">
            <a:avLst/>
          </a:prstGeom>
        </p:spPr>
      </p:pic>
      <p:pic>
        <p:nvPicPr>
          <p:cNvPr id="28" name="Picture 27">
            <a:extLst>
              <a:ext uri="{FF2B5EF4-FFF2-40B4-BE49-F238E27FC236}">
                <a16:creationId xmlns:a16="http://schemas.microsoft.com/office/drawing/2014/main" id="{A4D2D0F6-68B7-4A2F-B80D-B3AAC1F4DC2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1970240"/>
            <a:ext cx="7828359" cy="321164"/>
          </a:xfrm>
          <a:prstGeom prst="rect">
            <a:avLst/>
          </a:prstGeom>
        </p:spPr>
      </p:pic>
      <p:sp>
        <p:nvSpPr>
          <p:cNvPr id="30" name="Rectangle 29">
            <a:extLst>
              <a:ext uri="{FF2B5EF4-FFF2-40B4-BE49-F238E27FC236}">
                <a16:creationId xmlns:a16="http://schemas.microsoft.com/office/drawing/2014/main" id="{A0BCEF11-98AA-4EF8-91CF-8146F64793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609600"/>
            <a:ext cx="7828359" cy="1368198"/>
          </a:xfrm>
          <a:prstGeom prst="rect">
            <a:avLst/>
          </a:prstGeom>
          <a:solidFill>
            <a:schemeClr val="bg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753228"/>
            <a:ext cx="7210396" cy="1080938"/>
          </a:xfrm>
        </p:spPr>
        <p:txBody>
          <a:bodyPr>
            <a:normAutofit/>
          </a:bodyPr>
          <a:lstStyle/>
          <a:p>
            <a:r>
              <a:rPr lang="tr-TR"/>
              <a:t>Uluslararası Pazarlamanın Avantajları</a:t>
            </a:r>
          </a:p>
        </p:txBody>
      </p:sp>
      <p:pic>
        <p:nvPicPr>
          <p:cNvPr id="32" name="Picture 31">
            <a:extLst>
              <a:ext uri="{FF2B5EF4-FFF2-40B4-BE49-F238E27FC236}">
                <a16:creationId xmlns:a16="http://schemas.microsoft.com/office/drawing/2014/main" id="{DB816C00-E2A2-4A28-A8CB-2E9E10E9FDF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7939369" y="1971234"/>
            <a:ext cx="1202248" cy="144270"/>
          </a:xfrm>
          <a:prstGeom prst="rect">
            <a:avLst/>
          </a:prstGeom>
        </p:spPr>
      </p:pic>
      <p:sp>
        <p:nvSpPr>
          <p:cNvPr id="34" name="Rectangle 33">
            <a:extLst>
              <a:ext uri="{FF2B5EF4-FFF2-40B4-BE49-F238E27FC236}">
                <a16:creationId xmlns:a16="http://schemas.microsoft.com/office/drawing/2014/main" id="{B2892C6A-FAAA-49A9-B836-6ECC4D48D7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9370" y="609600"/>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İçerik Yer Tutucusu 2"/>
          <p:cNvSpPr>
            <a:spLocks noGrp="1"/>
          </p:cNvSpPr>
          <p:nvPr>
            <p:ph idx="1"/>
          </p:nvPr>
        </p:nvSpPr>
        <p:spPr>
          <a:xfrm>
            <a:off x="510240" y="2336873"/>
            <a:ext cx="7210396" cy="3395060"/>
          </a:xfrm>
        </p:spPr>
        <p:txBody>
          <a:bodyPr anchor="ctr">
            <a:normAutofit fontScale="92500" lnSpcReduction="20000"/>
          </a:bodyPr>
          <a:lstStyle/>
          <a:p>
            <a:pPr marL="0" indent="0">
              <a:buNone/>
            </a:pPr>
            <a:endParaRPr lang="tr-TR" sz="1700" dirty="0"/>
          </a:p>
          <a:p>
            <a:pPr marL="0" indent="0">
              <a:buNone/>
            </a:pPr>
            <a:endParaRPr lang="tr-TR" sz="1700" dirty="0"/>
          </a:p>
          <a:p>
            <a:pPr marL="0" indent="0">
              <a:buNone/>
            </a:pPr>
            <a:endParaRPr lang="tr-TR" sz="1700" dirty="0"/>
          </a:p>
          <a:p>
            <a:pPr marL="0" indent="0">
              <a:buNone/>
            </a:pPr>
            <a:r>
              <a:rPr lang="tr-TR" sz="1700" dirty="0"/>
              <a:t>4. Rekabet Avantajları Sağlar</a:t>
            </a:r>
          </a:p>
          <a:p>
            <a:pPr marL="0" indent="0">
              <a:buNone/>
            </a:pPr>
            <a:r>
              <a:rPr lang="tr-TR" sz="1700" dirty="0"/>
              <a:t>Uluslararası pazarlama, geliri artırmanın ve varlıkları çeşitlendirmenin yanı sıra rekabet avantajları da sağlar.</a:t>
            </a:r>
          </a:p>
          <a:p>
            <a:pPr marL="0" indent="0">
              <a:buNone/>
            </a:pPr>
            <a:endParaRPr lang="tr-TR" sz="1700" dirty="0"/>
          </a:p>
          <a:p>
            <a:pPr marL="0" indent="0">
              <a:buNone/>
            </a:pPr>
            <a:r>
              <a:rPr lang="tr-TR" sz="1700" dirty="0"/>
              <a:t>Yurtdışına genişleyerek, rakiplerinizin sahip olamayacağı yeni müşterilere ve görünürlüğe erişebilirsiniz. Bu, özellikle iç pazar zaten doymuş olduğunda geçerlidir.</a:t>
            </a:r>
          </a:p>
          <a:p>
            <a:pPr marL="0" indent="0">
              <a:buNone/>
            </a:pPr>
            <a:endParaRPr lang="tr-TR" sz="1700" dirty="0"/>
          </a:p>
          <a:p>
            <a:pPr marL="0" indent="0">
              <a:buNone/>
            </a:pPr>
            <a:r>
              <a:rPr lang="tr-TR" sz="1700" dirty="0"/>
              <a:t>Küresel pazarlama, rekabette önde olmanızı sağlar</a:t>
            </a:r>
          </a:p>
          <a:p>
            <a:endParaRPr lang="tr-TR" sz="1700" dirty="0"/>
          </a:p>
          <a:p>
            <a:endParaRPr lang="tr-TR" sz="1700" dirty="0"/>
          </a:p>
          <a:p>
            <a:endParaRPr lang="tr-TR" sz="1700" dirty="0"/>
          </a:p>
          <a:p>
            <a:pPr marL="0" indent="0">
              <a:buNone/>
            </a:pPr>
            <a:endParaRPr lang="tr-TR" sz="1700" dirty="0"/>
          </a:p>
          <a:p>
            <a:endParaRPr lang="tr-TR" sz="1700" dirty="0"/>
          </a:p>
        </p:txBody>
      </p:sp>
    </p:spTree>
    <p:extLst>
      <p:ext uri="{BB962C8B-B14F-4D97-AF65-F5344CB8AC3E}">
        <p14:creationId xmlns:p14="http://schemas.microsoft.com/office/powerpoint/2010/main" val="1370445607"/>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Kimliğinin Faydaları</a:t>
            </a:r>
          </a:p>
        </p:txBody>
      </p:sp>
      <p:sp>
        <p:nvSpPr>
          <p:cNvPr id="3" name="İçerik Yer Tutucusu 2"/>
          <p:cNvSpPr>
            <a:spLocks noGrp="1"/>
          </p:cNvSpPr>
          <p:nvPr>
            <p:ph idx="1"/>
          </p:nvPr>
        </p:nvSpPr>
        <p:spPr>
          <a:xfrm>
            <a:off x="107504" y="2060848"/>
            <a:ext cx="8928992" cy="4752527"/>
          </a:xfrm>
        </p:spPr>
        <p:txBody>
          <a:bodyPr/>
          <a:lstStyle/>
          <a:p>
            <a:pPr marL="0" indent="0" algn="just">
              <a:buNone/>
            </a:pPr>
            <a:r>
              <a:rPr lang="tr-TR" dirty="0"/>
              <a:t>Güçlü bir marka kimliği oluşturmak işletmeye pek çok açıdan çeşitli faydalar sağlayabilir (</a:t>
            </a:r>
            <a:r>
              <a:rPr lang="tr-TR" dirty="0" err="1"/>
              <a:t>Aaker</a:t>
            </a:r>
            <a:r>
              <a:rPr lang="tr-TR" dirty="0"/>
              <a:t>,  1995:209):</a:t>
            </a:r>
          </a:p>
          <a:p>
            <a:pPr algn="just"/>
            <a:endParaRPr lang="tr-TR" dirty="0"/>
          </a:p>
          <a:p>
            <a:pPr algn="just"/>
            <a:r>
              <a:rPr lang="tr-TR" dirty="0"/>
              <a:t>Farklılaşmayı sağlar.</a:t>
            </a:r>
          </a:p>
          <a:p>
            <a:pPr algn="just"/>
            <a:r>
              <a:rPr lang="tr-TR" dirty="0"/>
              <a:t>Müşteriye, satın almak için sebepler sunar.</a:t>
            </a:r>
          </a:p>
          <a:p>
            <a:pPr algn="just"/>
            <a:r>
              <a:rPr lang="tr-TR" dirty="0"/>
              <a:t>Müşteriye tutarlılık ve güven aşılar.</a:t>
            </a:r>
          </a:p>
          <a:p>
            <a:pPr algn="just"/>
            <a:r>
              <a:rPr lang="tr-TR" dirty="0"/>
              <a:t>Müşterinin ürüne karşı hislerini etkiler.</a:t>
            </a:r>
          </a:p>
          <a:p>
            <a:pPr algn="just"/>
            <a:r>
              <a:rPr lang="tr-TR" dirty="0"/>
              <a:t>Marka genişletme stratejisi için sağlam temeller sunar.</a:t>
            </a:r>
          </a:p>
          <a:p>
            <a:pPr algn="just"/>
            <a:r>
              <a:rPr lang="tr-TR" dirty="0"/>
              <a:t>İşletmeye pazarda güçlü bir konumlandırma sağlar</a:t>
            </a:r>
          </a:p>
          <a:p>
            <a:pPr algn="just"/>
            <a:endParaRPr lang="tr-TR" dirty="0"/>
          </a:p>
        </p:txBody>
      </p:sp>
    </p:spTree>
    <p:extLst>
      <p:ext uri="{BB962C8B-B14F-4D97-AF65-F5344CB8AC3E}">
        <p14:creationId xmlns:p14="http://schemas.microsoft.com/office/powerpoint/2010/main" val="568592512"/>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Güçlü Bir Marka Kimliği Oluşturmak İçin Kullanılan Araçlar</a:t>
            </a:r>
          </a:p>
        </p:txBody>
      </p:sp>
      <p:sp>
        <p:nvSpPr>
          <p:cNvPr id="3" name="İçerik Yer Tutucusu 2"/>
          <p:cNvSpPr>
            <a:spLocks noGrp="1"/>
          </p:cNvSpPr>
          <p:nvPr>
            <p:ph idx="1"/>
          </p:nvPr>
        </p:nvSpPr>
        <p:spPr>
          <a:xfrm>
            <a:off x="107504" y="2060848"/>
            <a:ext cx="8928992" cy="4752527"/>
          </a:xfrm>
        </p:spPr>
        <p:txBody>
          <a:bodyPr/>
          <a:lstStyle/>
          <a:p>
            <a:pPr algn="just"/>
            <a:r>
              <a:rPr lang="tr-TR" u="sng" dirty="0"/>
              <a:t>Sahip Olunan Sözcük: </a:t>
            </a:r>
            <a:r>
              <a:rPr lang="tr-TR" dirty="0"/>
              <a:t>Marka adı, hedef pazardaki müşterilere söylendiğinde olumlu bir başka sözcüğü zihinlerinde çağrıştırmalıdır. Volvo-Emniyet, Federal Express-Bir gecede, BMW-Sürüş performansı, Mercedes- Mühendislik gibi.</a:t>
            </a:r>
          </a:p>
          <a:p>
            <a:pPr algn="just"/>
            <a:endParaRPr lang="tr-TR" dirty="0"/>
          </a:p>
          <a:p>
            <a:pPr algn="just"/>
            <a:r>
              <a:rPr lang="tr-TR" u="sng" dirty="0"/>
              <a:t>Slogan: </a:t>
            </a:r>
            <a:r>
              <a:rPr lang="tr-TR" dirty="0"/>
              <a:t>Pek çok işletme, kendi işletme ya da marka adına,  tekrarlanan bir sloganı eklemektedirler. Aynı sloganı tekrar tekrar kullanmanın, oluşturulan marka imajına neredeyse </a:t>
            </a:r>
            <a:r>
              <a:rPr lang="tr-TR" dirty="0" err="1"/>
              <a:t>hipnotik</a:t>
            </a:r>
            <a:r>
              <a:rPr lang="tr-TR" dirty="0"/>
              <a:t> ve bilinçaltı bir etkisi vardır. British </a:t>
            </a:r>
            <a:r>
              <a:rPr lang="tr-TR" dirty="0" err="1"/>
              <a:t>Airways</a:t>
            </a:r>
            <a:r>
              <a:rPr lang="tr-TR" dirty="0"/>
              <a:t>-Dünyanın sevdiği havayolu, </a:t>
            </a:r>
            <a:r>
              <a:rPr lang="tr-TR" dirty="0" err="1"/>
              <a:t>Miele</a:t>
            </a:r>
            <a:r>
              <a:rPr lang="tr-TR" dirty="0"/>
              <a:t>-Daima daha iyi gibi.</a:t>
            </a:r>
          </a:p>
          <a:p>
            <a:pPr algn="just"/>
            <a:endParaRPr lang="tr-TR" dirty="0"/>
          </a:p>
        </p:txBody>
      </p:sp>
    </p:spTree>
    <p:extLst>
      <p:ext uri="{BB962C8B-B14F-4D97-AF65-F5344CB8AC3E}">
        <p14:creationId xmlns:p14="http://schemas.microsoft.com/office/powerpoint/2010/main" val="31319520"/>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Güçlü Bir Marka Kimliği Oluşturmak İçin Kullanılan Araçlar</a:t>
            </a:r>
          </a:p>
        </p:txBody>
      </p:sp>
      <p:sp>
        <p:nvSpPr>
          <p:cNvPr id="3" name="İçerik Yer Tutucusu 2"/>
          <p:cNvSpPr>
            <a:spLocks noGrp="1"/>
          </p:cNvSpPr>
          <p:nvPr>
            <p:ph idx="1"/>
          </p:nvPr>
        </p:nvSpPr>
        <p:spPr>
          <a:xfrm>
            <a:off x="107504" y="2060848"/>
            <a:ext cx="8928992" cy="4752527"/>
          </a:xfrm>
        </p:spPr>
        <p:txBody>
          <a:bodyPr/>
          <a:lstStyle/>
          <a:p>
            <a:pPr algn="just"/>
            <a:r>
              <a:rPr lang="tr-TR" u="sng" dirty="0"/>
              <a:t>Renkler: </a:t>
            </a:r>
            <a:r>
              <a:rPr lang="tr-TR" dirty="0"/>
              <a:t>Markanın tanınmasına yardım etmek için, bir işletmenin ya da markanın tutarlı bir renk grubu kullanması gerekir. </a:t>
            </a:r>
            <a:r>
              <a:rPr lang="tr-TR" dirty="0" err="1"/>
              <a:t>Caterpillar</a:t>
            </a:r>
            <a:r>
              <a:rPr lang="tr-TR" dirty="0"/>
              <a:t>, bütün iş makinelerini sarı renge boyaması gibi.</a:t>
            </a:r>
          </a:p>
          <a:p>
            <a:pPr algn="just"/>
            <a:endParaRPr lang="tr-TR" dirty="0"/>
          </a:p>
          <a:p>
            <a:pPr algn="just"/>
            <a:r>
              <a:rPr lang="tr-TR" u="sng" dirty="0"/>
              <a:t>Semboller ve Logolar: </a:t>
            </a:r>
            <a:r>
              <a:rPr lang="tr-TR" dirty="0"/>
              <a:t>İşletmelerin müşterilerle iletişimlerinde bir sembol ya da bir logoyu kullanmaları gibi. </a:t>
            </a:r>
          </a:p>
          <a:p>
            <a:pPr algn="just"/>
            <a:endParaRPr lang="tr-TR" dirty="0"/>
          </a:p>
        </p:txBody>
      </p:sp>
    </p:spTree>
    <p:extLst>
      <p:ext uri="{BB962C8B-B14F-4D97-AF65-F5344CB8AC3E}">
        <p14:creationId xmlns:p14="http://schemas.microsoft.com/office/powerpoint/2010/main" val="1684878571"/>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Konumlandırma</a:t>
            </a:r>
          </a:p>
        </p:txBody>
      </p:sp>
      <p:sp>
        <p:nvSpPr>
          <p:cNvPr id="3" name="İçerik Yer Tutucusu 2"/>
          <p:cNvSpPr>
            <a:spLocks noGrp="1"/>
          </p:cNvSpPr>
          <p:nvPr>
            <p:ph idx="1"/>
          </p:nvPr>
        </p:nvSpPr>
        <p:spPr>
          <a:xfrm>
            <a:off x="107504" y="2060848"/>
            <a:ext cx="8928992" cy="4752527"/>
          </a:xfrm>
        </p:spPr>
        <p:txBody>
          <a:bodyPr>
            <a:normAutofit lnSpcReduction="10000"/>
          </a:bodyPr>
          <a:lstStyle/>
          <a:p>
            <a:pPr algn="just"/>
            <a:r>
              <a:rPr lang="tr-TR" dirty="0"/>
              <a:t>Marka konumlandırma, </a:t>
            </a:r>
            <a:r>
              <a:rPr lang="tr-TR" u="sng" dirty="0"/>
              <a:t>işletmenin faaliyet göstereceği hedef pazarda mal ya da hizmetlerinin nerede duracağının tanımlanması</a:t>
            </a:r>
            <a:r>
              <a:rPr lang="tr-TR" dirty="0"/>
              <a:t> sürecidir. </a:t>
            </a:r>
          </a:p>
          <a:p>
            <a:pPr marL="0" indent="0" algn="just">
              <a:buNone/>
            </a:pPr>
            <a:endParaRPr lang="tr-TR" dirty="0"/>
          </a:p>
          <a:p>
            <a:pPr algn="just"/>
            <a:r>
              <a:rPr lang="tr-TR" dirty="0"/>
              <a:t>Yani konumlandırma, </a:t>
            </a:r>
            <a:r>
              <a:rPr lang="tr-TR" u="sng" dirty="0"/>
              <a:t>markanın rakip markalardan farklılaştırılmasıdır</a:t>
            </a:r>
            <a:r>
              <a:rPr lang="tr-TR" dirty="0"/>
              <a:t> (</a:t>
            </a:r>
            <a:r>
              <a:rPr lang="tr-TR" dirty="0" err="1"/>
              <a:t>Bradley</a:t>
            </a:r>
            <a:r>
              <a:rPr lang="tr-TR" dirty="0"/>
              <a:t>, 1995:549). </a:t>
            </a:r>
          </a:p>
          <a:p>
            <a:pPr marL="0" indent="0" algn="just">
              <a:buNone/>
            </a:pPr>
            <a:endParaRPr lang="tr-TR" dirty="0"/>
          </a:p>
          <a:p>
            <a:pPr algn="just"/>
            <a:r>
              <a:rPr lang="tr-TR" u="sng" dirty="0"/>
              <a:t>Müşteri bakışıyla marka konumlandırması ise, hedef pazar olarak bilinen müşteri grubunun, markanın belirli bir pazarda elde ettiği yeri algılayış biçimidir </a:t>
            </a:r>
            <a:r>
              <a:rPr lang="tr-TR" dirty="0"/>
              <a:t>(</a:t>
            </a:r>
            <a:r>
              <a:rPr lang="tr-TR" dirty="0" err="1"/>
              <a:t>Blythe</a:t>
            </a:r>
            <a:r>
              <a:rPr lang="tr-TR" dirty="0"/>
              <a:t>, 2001:81). </a:t>
            </a:r>
          </a:p>
          <a:p>
            <a:pPr marL="0" indent="0" algn="just">
              <a:buNone/>
            </a:pPr>
            <a:endParaRPr lang="tr-TR" dirty="0"/>
          </a:p>
          <a:p>
            <a:pPr algn="just"/>
            <a:r>
              <a:rPr lang="tr-TR" dirty="0"/>
              <a:t>Eğer markanın bir konumu olmazsa, </a:t>
            </a:r>
            <a:r>
              <a:rPr lang="tr-TR" u="sng" dirty="0"/>
              <a:t>marka müşterilerin zihninde bir değerde yaratamaz</a:t>
            </a:r>
            <a:r>
              <a:rPr lang="tr-TR" dirty="0"/>
              <a:t> (Elitok, 2003:66).</a:t>
            </a:r>
          </a:p>
        </p:txBody>
      </p:sp>
    </p:spTree>
    <p:extLst>
      <p:ext uri="{BB962C8B-B14F-4D97-AF65-F5344CB8AC3E}">
        <p14:creationId xmlns:p14="http://schemas.microsoft.com/office/powerpoint/2010/main" val="1591796511"/>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Konumlandırma</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İyi ve etkili bir marka konumlandırması, ürünün başarısı için çok önemlidir. İşletme markasını bilinçli olarak ve doğru şeklide pazarda konumlandıramaz ise, </a:t>
            </a:r>
            <a:r>
              <a:rPr lang="tr-TR" u="sng" dirty="0"/>
              <a:t>müşterilerin aklı karışabilir, aynı zamanda doğru bir şekilde konumlanmış rakip markalar karşısında dezavantajlı bir konuma </a:t>
            </a:r>
            <a:r>
              <a:rPr lang="tr-TR" dirty="0"/>
              <a:t>düşebilir (</a:t>
            </a:r>
            <a:r>
              <a:rPr lang="tr-TR" dirty="0" err="1"/>
              <a:t>Bradley</a:t>
            </a:r>
            <a:r>
              <a:rPr lang="tr-TR" dirty="0"/>
              <a:t>, 1995:550)</a:t>
            </a:r>
          </a:p>
          <a:p>
            <a:pPr algn="just"/>
            <a:endParaRPr lang="tr-TR" dirty="0"/>
          </a:p>
          <a:p>
            <a:pPr algn="just"/>
            <a:r>
              <a:rPr lang="tr-TR" dirty="0"/>
              <a:t>Marka konumlandırması kavramı işletmeler için gerçekten de çok önemlidir. Bunun için de bu kavramın çok iyi anlaşılması gerekir. </a:t>
            </a:r>
            <a:r>
              <a:rPr lang="tr-TR" u="sng" dirty="0"/>
              <a:t>Aynı ya da benzer ürünleri üreten işletmeler, müşterilerin zihninde değişik şekillerde konumlanarak</a:t>
            </a:r>
            <a:r>
              <a:rPr lang="tr-TR" dirty="0"/>
              <a:t>, markalarını müşterilerin gözünde farklılaştırabilirler. </a:t>
            </a:r>
          </a:p>
        </p:txBody>
      </p:sp>
    </p:spTree>
    <p:extLst>
      <p:ext uri="{BB962C8B-B14F-4D97-AF65-F5344CB8AC3E}">
        <p14:creationId xmlns:p14="http://schemas.microsoft.com/office/powerpoint/2010/main" val="4170705105"/>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İyi Bir Marka Konumlandırmasının Faydaları</a:t>
            </a:r>
          </a:p>
        </p:txBody>
      </p:sp>
      <p:sp>
        <p:nvSpPr>
          <p:cNvPr id="3" name="İçerik Yer Tutucusu 2"/>
          <p:cNvSpPr>
            <a:spLocks noGrp="1"/>
          </p:cNvSpPr>
          <p:nvPr>
            <p:ph idx="1"/>
          </p:nvPr>
        </p:nvSpPr>
        <p:spPr>
          <a:xfrm>
            <a:off x="107504" y="2060848"/>
            <a:ext cx="8928992" cy="4752527"/>
          </a:xfrm>
        </p:spPr>
        <p:txBody>
          <a:bodyPr>
            <a:normAutofit/>
          </a:bodyPr>
          <a:lstStyle/>
          <a:p>
            <a:pPr lvl="0" algn="just"/>
            <a:r>
              <a:rPr lang="tr-TR" dirty="0"/>
              <a:t>Marka konumlandırmasının başarısına bağlı olarak, ürünün fiyatını pazar koşulları değil, </a:t>
            </a:r>
            <a:r>
              <a:rPr lang="tr-TR" u="sng" dirty="0"/>
              <a:t>markanın değeri belirleyecektir</a:t>
            </a:r>
            <a:r>
              <a:rPr lang="tr-TR" dirty="0"/>
              <a:t>. Böylelikle işletme ürünün fiyatı üzerinde kontrol sağlayabilir ve </a:t>
            </a:r>
            <a:r>
              <a:rPr lang="tr-TR" u="sng" dirty="0"/>
              <a:t>ilk fiyatı işletme </a:t>
            </a:r>
            <a:r>
              <a:rPr lang="tr-TR" dirty="0"/>
              <a:t>belirleyebilir (Elitok, 2003:78).</a:t>
            </a:r>
          </a:p>
          <a:p>
            <a:pPr marL="0" indent="0">
              <a:buNone/>
            </a:pPr>
            <a:endParaRPr lang="tr-TR" dirty="0"/>
          </a:p>
          <a:p>
            <a:pPr lvl="0" algn="just"/>
            <a:r>
              <a:rPr lang="tr-TR" dirty="0"/>
              <a:t>İyi bir marka konumlandırması, markanın müşteriler gözünde </a:t>
            </a:r>
            <a:r>
              <a:rPr lang="tr-TR" u="sng" dirty="0"/>
              <a:t>çok iyi tanınmasını </a:t>
            </a:r>
            <a:r>
              <a:rPr lang="tr-TR" dirty="0"/>
              <a:t>sağlayabilir. Bu sayede de</a:t>
            </a:r>
            <a:r>
              <a:rPr lang="tr-TR" u="sng" dirty="0"/>
              <a:t>,  markanın müşterilerin zihninde unutulması da zorlaşabilir </a:t>
            </a:r>
            <a:r>
              <a:rPr lang="tr-TR" dirty="0"/>
              <a:t>(Elitok, 2003:78).</a:t>
            </a:r>
          </a:p>
          <a:p>
            <a:pPr algn="just"/>
            <a:endParaRPr lang="tr-TR" dirty="0"/>
          </a:p>
        </p:txBody>
      </p:sp>
    </p:spTree>
    <p:extLst>
      <p:ext uri="{BB962C8B-B14F-4D97-AF65-F5344CB8AC3E}">
        <p14:creationId xmlns:p14="http://schemas.microsoft.com/office/powerpoint/2010/main" val="2933534790"/>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İyi Bir Marka Konumlandırmasının Faydaları</a:t>
            </a:r>
          </a:p>
        </p:txBody>
      </p:sp>
      <p:sp>
        <p:nvSpPr>
          <p:cNvPr id="3" name="İçerik Yer Tutucusu 2"/>
          <p:cNvSpPr>
            <a:spLocks noGrp="1"/>
          </p:cNvSpPr>
          <p:nvPr>
            <p:ph idx="1"/>
          </p:nvPr>
        </p:nvSpPr>
        <p:spPr>
          <a:xfrm>
            <a:off x="107504" y="2060848"/>
            <a:ext cx="8928992" cy="4752527"/>
          </a:xfrm>
        </p:spPr>
        <p:txBody>
          <a:bodyPr>
            <a:normAutofit/>
          </a:bodyPr>
          <a:lstStyle/>
          <a:p>
            <a:pPr lvl="0"/>
            <a:r>
              <a:rPr lang="tr-TR" dirty="0"/>
              <a:t>Marka konumlandırması, müşterilerin marka hakkında </a:t>
            </a:r>
            <a:r>
              <a:rPr lang="tr-TR" u="sng" dirty="0"/>
              <a:t>düzenli bilgi almalarına </a:t>
            </a:r>
            <a:r>
              <a:rPr lang="tr-TR" dirty="0"/>
              <a:t>yardımcı olabilir (</a:t>
            </a:r>
            <a:r>
              <a:rPr lang="tr-TR" dirty="0" err="1"/>
              <a:t>Aaker</a:t>
            </a:r>
            <a:r>
              <a:rPr lang="tr-TR" dirty="0"/>
              <a:t>, 1996:201-202).</a:t>
            </a:r>
          </a:p>
          <a:p>
            <a:pPr marL="0" indent="0">
              <a:buNone/>
            </a:pPr>
            <a:endParaRPr lang="tr-TR" dirty="0"/>
          </a:p>
          <a:p>
            <a:pPr lvl="0"/>
            <a:r>
              <a:rPr lang="tr-TR" dirty="0"/>
              <a:t>Marka konumlandırması, </a:t>
            </a:r>
            <a:r>
              <a:rPr lang="tr-TR" u="sng" dirty="0"/>
              <a:t>pazarlama yöneticilerine marka için yeni ve uygun pazarlama stratejileri üretmelerinde </a:t>
            </a:r>
            <a:r>
              <a:rPr lang="tr-TR" dirty="0"/>
              <a:t>yardımcı olabilir (</a:t>
            </a:r>
            <a:r>
              <a:rPr lang="tr-TR" dirty="0" err="1"/>
              <a:t>Aaker</a:t>
            </a:r>
            <a:r>
              <a:rPr lang="tr-TR" dirty="0"/>
              <a:t>, 1996:201-202).</a:t>
            </a:r>
          </a:p>
          <a:p>
            <a:pPr algn="just"/>
            <a:endParaRPr lang="tr-TR" dirty="0"/>
          </a:p>
        </p:txBody>
      </p:sp>
    </p:spTree>
    <p:extLst>
      <p:ext uri="{BB962C8B-B14F-4D97-AF65-F5344CB8AC3E}">
        <p14:creationId xmlns:p14="http://schemas.microsoft.com/office/powerpoint/2010/main" val="1705753551"/>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İsmi Seçimi</a:t>
            </a:r>
          </a:p>
        </p:txBody>
      </p:sp>
      <p:sp>
        <p:nvSpPr>
          <p:cNvPr id="3" name="İçerik Yer Tutucusu 2"/>
          <p:cNvSpPr>
            <a:spLocks noGrp="1"/>
          </p:cNvSpPr>
          <p:nvPr>
            <p:ph idx="1"/>
          </p:nvPr>
        </p:nvSpPr>
        <p:spPr>
          <a:xfrm>
            <a:off x="107504" y="2060848"/>
            <a:ext cx="8928992" cy="4752527"/>
          </a:xfrm>
        </p:spPr>
        <p:txBody>
          <a:bodyPr>
            <a:normAutofit/>
          </a:bodyPr>
          <a:lstStyle/>
          <a:p>
            <a:pPr marL="0" indent="0">
              <a:buNone/>
            </a:pPr>
            <a:r>
              <a:rPr lang="tr-TR" dirty="0"/>
              <a:t>İşletmeler mal ya da hizmet markalarına isim verirken çeşitli adlardan yararlanabilirler:</a:t>
            </a:r>
          </a:p>
          <a:p>
            <a:pPr lvl="0"/>
            <a:r>
              <a:rPr lang="tr-TR" dirty="0"/>
              <a:t>Bir kişinin adını (Honda, </a:t>
            </a:r>
            <a:r>
              <a:rPr lang="tr-TR" dirty="0" err="1"/>
              <a:t>Calvin</a:t>
            </a:r>
            <a:r>
              <a:rPr lang="tr-TR" dirty="0"/>
              <a:t> </a:t>
            </a:r>
            <a:r>
              <a:rPr lang="tr-TR" dirty="0" err="1"/>
              <a:t>Klein</a:t>
            </a:r>
            <a:r>
              <a:rPr lang="tr-TR" dirty="0"/>
              <a:t>),</a:t>
            </a:r>
          </a:p>
          <a:p>
            <a:pPr lvl="0"/>
            <a:r>
              <a:rPr lang="tr-TR" dirty="0"/>
              <a:t>Bir yer adını (</a:t>
            </a:r>
            <a:r>
              <a:rPr lang="tr-TR" dirty="0" err="1"/>
              <a:t>American</a:t>
            </a:r>
            <a:r>
              <a:rPr lang="tr-TR" dirty="0"/>
              <a:t> </a:t>
            </a:r>
            <a:r>
              <a:rPr lang="tr-TR" dirty="0" err="1"/>
              <a:t>Airlines</a:t>
            </a:r>
            <a:r>
              <a:rPr lang="tr-TR" dirty="0"/>
              <a:t>, Kentucky </a:t>
            </a:r>
            <a:r>
              <a:rPr lang="tr-TR" dirty="0" err="1"/>
              <a:t>Fried</a:t>
            </a:r>
            <a:r>
              <a:rPr lang="tr-TR" dirty="0"/>
              <a:t> </a:t>
            </a:r>
            <a:r>
              <a:rPr lang="tr-TR" dirty="0" err="1"/>
              <a:t>Chicken</a:t>
            </a:r>
            <a:r>
              <a:rPr lang="tr-TR" dirty="0"/>
              <a:t>),</a:t>
            </a:r>
          </a:p>
          <a:p>
            <a:pPr lvl="0"/>
            <a:r>
              <a:rPr lang="tr-TR" dirty="0"/>
              <a:t>Bir niteliği (</a:t>
            </a:r>
            <a:r>
              <a:rPr lang="tr-TR" dirty="0" err="1"/>
              <a:t>Safeway</a:t>
            </a:r>
            <a:r>
              <a:rPr lang="tr-TR" dirty="0"/>
              <a:t> mağazaları, </a:t>
            </a:r>
            <a:r>
              <a:rPr lang="tr-TR" dirty="0" err="1"/>
              <a:t>Duracell</a:t>
            </a:r>
            <a:r>
              <a:rPr lang="tr-TR" dirty="0"/>
              <a:t> pilleri),</a:t>
            </a:r>
          </a:p>
          <a:p>
            <a:pPr lvl="0"/>
            <a:r>
              <a:rPr lang="tr-TR" dirty="0"/>
              <a:t>Bir yaşam tarzını (</a:t>
            </a:r>
            <a:r>
              <a:rPr lang="tr-TR" dirty="0" err="1"/>
              <a:t>Weight</a:t>
            </a:r>
            <a:r>
              <a:rPr lang="tr-TR" dirty="0"/>
              <a:t> </a:t>
            </a:r>
            <a:r>
              <a:rPr lang="tr-TR" dirty="0" err="1"/>
              <a:t>Watchers</a:t>
            </a:r>
            <a:r>
              <a:rPr lang="tr-TR" dirty="0"/>
              <a:t>, </a:t>
            </a:r>
            <a:r>
              <a:rPr lang="tr-TR" dirty="0" err="1"/>
              <a:t>Healty</a:t>
            </a:r>
            <a:r>
              <a:rPr lang="tr-TR" dirty="0"/>
              <a:t> </a:t>
            </a:r>
            <a:r>
              <a:rPr lang="tr-TR" dirty="0" err="1"/>
              <a:t>Choice</a:t>
            </a:r>
            <a:r>
              <a:rPr lang="tr-TR" dirty="0"/>
              <a:t>),</a:t>
            </a:r>
          </a:p>
          <a:p>
            <a:pPr lvl="0"/>
            <a:r>
              <a:rPr lang="tr-TR" dirty="0"/>
              <a:t>Bir yapay adı (herhangi bir anlamı olmayan) (</a:t>
            </a:r>
            <a:r>
              <a:rPr lang="tr-TR" dirty="0" err="1"/>
              <a:t>Exxon</a:t>
            </a:r>
            <a:r>
              <a:rPr lang="tr-TR" dirty="0"/>
              <a:t>, Kodak)  (</a:t>
            </a:r>
            <a:r>
              <a:rPr lang="tr-TR" dirty="0" err="1"/>
              <a:t>Kotler</a:t>
            </a:r>
            <a:r>
              <a:rPr lang="tr-TR" dirty="0"/>
              <a:t>, 2000:90),</a:t>
            </a:r>
          </a:p>
          <a:p>
            <a:pPr lvl="0"/>
            <a:r>
              <a:rPr lang="tr-TR" dirty="0"/>
              <a:t>Bir hayvan adını (</a:t>
            </a:r>
            <a:r>
              <a:rPr lang="tr-TR" dirty="0" err="1"/>
              <a:t>Mustang</a:t>
            </a:r>
            <a:r>
              <a:rPr lang="tr-TR" dirty="0"/>
              <a:t> otomobilleri, </a:t>
            </a:r>
            <a:r>
              <a:rPr lang="tr-TR" dirty="0" err="1"/>
              <a:t>Dove</a:t>
            </a:r>
            <a:r>
              <a:rPr lang="tr-TR" dirty="0"/>
              <a:t> sabunları),</a:t>
            </a:r>
          </a:p>
          <a:p>
            <a:pPr lvl="0"/>
            <a:r>
              <a:rPr lang="tr-TR" dirty="0"/>
              <a:t> Bir cisim adını (Shell benzinleri, Apple bilgisayarları) (Keller, 2003:3) kullanabilirler.</a:t>
            </a:r>
          </a:p>
          <a:p>
            <a:pPr lvl="0"/>
            <a:endParaRPr lang="tr-TR" dirty="0"/>
          </a:p>
        </p:txBody>
      </p:sp>
    </p:spTree>
    <p:extLst>
      <p:ext uri="{BB962C8B-B14F-4D97-AF65-F5344CB8AC3E}">
        <p14:creationId xmlns:p14="http://schemas.microsoft.com/office/powerpoint/2010/main" val="2644604243"/>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İyi Bir Marka İsminde Olması Gereken Özellikler</a:t>
            </a:r>
          </a:p>
        </p:txBody>
      </p:sp>
      <p:sp>
        <p:nvSpPr>
          <p:cNvPr id="3" name="İçerik Yer Tutucusu 2"/>
          <p:cNvSpPr>
            <a:spLocks noGrp="1"/>
          </p:cNvSpPr>
          <p:nvPr>
            <p:ph idx="1"/>
          </p:nvPr>
        </p:nvSpPr>
        <p:spPr>
          <a:xfrm>
            <a:off x="107504" y="2060848"/>
            <a:ext cx="8928992" cy="4752527"/>
          </a:xfrm>
        </p:spPr>
        <p:txBody>
          <a:bodyPr>
            <a:normAutofit/>
          </a:bodyPr>
          <a:lstStyle/>
          <a:p>
            <a:pPr lvl="0"/>
            <a:r>
              <a:rPr lang="tr-TR" dirty="0"/>
              <a:t>İyi bir marka ismi, kulağa hoş gelmeli, anlaşılır olmalıdır (Odabaşı ve Oyman, 2004:365).</a:t>
            </a:r>
          </a:p>
          <a:p>
            <a:pPr marL="0" indent="0">
              <a:buNone/>
            </a:pPr>
            <a:r>
              <a:rPr lang="tr-TR" dirty="0"/>
              <a:t> </a:t>
            </a:r>
          </a:p>
          <a:p>
            <a:pPr lvl="0"/>
            <a:r>
              <a:rPr lang="tr-TR" dirty="0"/>
              <a:t>Söylenmesi ve telaffuz edilmesi kolay olmalıdır (Odabaşı ve Oyman, 2004:365).</a:t>
            </a:r>
          </a:p>
          <a:p>
            <a:endParaRPr lang="tr-TR" dirty="0"/>
          </a:p>
          <a:p>
            <a:pPr lvl="0"/>
            <a:r>
              <a:rPr lang="tr-TR" dirty="0"/>
              <a:t>Zihinlere farklı fikir çağrışımları getirmemelidir (Odabaşı ve Oyman, 2004:365).</a:t>
            </a:r>
          </a:p>
          <a:p>
            <a:endParaRPr lang="tr-TR" dirty="0"/>
          </a:p>
          <a:p>
            <a:pPr lvl="0"/>
            <a:r>
              <a:rPr lang="tr-TR" dirty="0"/>
              <a:t>Rakiplerinden farklı olabilmeli ve kolaylıkla rakiplerinden ayırt edilebilmelidir (Odabaşı ve Oyman, 2004:365).</a:t>
            </a:r>
          </a:p>
          <a:p>
            <a:endParaRPr lang="tr-TR" dirty="0"/>
          </a:p>
          <a:p>
            <a:pPr lvl="0"/>
            <a:endParaRPr lang="tr-TR" dirty="0"/>
          </a:p>
        </p:txBody>
      </p:sp>
    </p:spTree>
    <p:extLst>
      <p:ext uri="{BB962C8B-B14F-4D97-AF65-F5344CB8AC3E}">
        <p14:creationId xmlns:p14="http://schemas.microsoft.com/office/powerpoint/2010/main" val="1858557295"/>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İyi Bir Marka İsminde Olması Gereken Özellikler</a:t>
            </a:r>
          </a:p>
        </p:txBody>
      </p:sp>
      <p:sp>
        <p:nvSpPr>
          <p:cNvPr id="3" name="İçerik Yer Tutucusu 2"/>
          <p:cNvSpPr>
            <a:spLocks noGrp="1"/>
          </p:cNvSpPr>
          <p:nvPr>
            <p:ph idx="1"/>
          </p:nvPr>
        </p:nvSpPr>
        <p:spPr>
          <a:xfrm>
            <a:off x="107504" y="2060848"/>
            <a:ext cx="8928992" cy="4752527"/>
          </a:xfrm>
        </p:spPr>
        <p:txBody>
          <a:bodyPr>
            <a:normAutofit/>
          </a:bodyPr>
          <a:lstStyle/>
          <a:p>
            <a:pPr lvl="0" algn="just"/>
            <a:r>
              <a:rPr lang="tr-TR" dirty="0"/>
              <a:t>Diğer ülkelerde ya da dillerde kötü bir anlam ifade etmemelidir.  </a:t>
            </a:r>
          </a:p>
          <a:p>
            <a:pPr marL="0" lvl="0" indent="0" algn="just">
              <a:buNone/>
            </a:pPr>
            <a:endParaRPr lang="tr-TR" dirty="0"/>
          </a:p>
          <a:p>
            <a:pPr lvl="0" algn="just"/>
            <a:r>
              <a:rPr lang="tr-TR" dirty="0"/>
              <a:t>Örneğin, Nova ismi, İspanyolca konuşulan ülkelerde satılacak bir otomobil için kötü seçilmiş bir addır. İspanyolcada “gitmez” anlamına gelir (</a:t>
            </a:r>
            <a:r>
              <a:rPr lang="tr-TR" dirty="0" err="1"/>
              <a:t>Kotler</a:t>
            </a:r>
            <a:r>
              <a:rPr lang="tr-TR" dirty="0"/>
              <a:t>, 2000:90). </a:t>
            </a:r>
          </a:p>
          <a:p>
            <a:pPr marL="0" lvl="0" indent="0" algn="just">
              <a:buNone/>
            </a:pPr>
            <a:endParaRPr lang="tr-TR" dirty="0"/>
          </a:p>
          <a:p>
            <a:pPr lvl="0" algn="just"/>
            <a:r>
              <a:rPr lang="tr-TR" dirty="0"/>
              <a:t>Yine </a:t>
            </a:r>
            <a:r>
              <a:rPr lang="tr-TR" dirty="0" err="1"/>
              <a:t>Citroen</a:t>
            </a:r>
            <a:r>
              <a:rPr lang="tr-TR" dirty="0"/>
              <a:t> </a:t>
            </a:r>
            <a:r>
              <a:rPr lang="tr-TR" dirty="0" err="1"/>
              <a:t>Evesion</a:t>
            </a:r>
            <a:r>
              <a:rPr lang="tr-TR" dirty="0"/>
              <a:t> İngiltere’de vergi kaçırma, Fiat </a:t>
            </a:r>
            <a:r>
              <a:rPr lang="tr-TR" dirty="0" err="1"/>
              <a:t>Regata</a:t>
            </a:r>
            <a:r>
              <a:rPr lang="tr-TR" dirty="0"/>
              <a:t> İsveç’te çirkef kadın anlamına gelir (Yüksel ve Yüksel-</a:t>
            </a:r>
            <a:r>
              <a:rPr lang="tr-TR" dirty="0" err="1"/>
              <a:t>Mermod</a:t>
            </a:r>
            <a:r>
              <a:rPr lang="tr-TR" dirty="0"/>
              <a:t>, 2005:18).</a:t>
            </a:r>
          </a:p>
          <a:p>
            <a:pPr lvl="0" algn="just"/>
            <a:endParaRPr lang="tr-TR" dirty="0"/>
          </a:p>
        </p:txBody>
      </p:sp>
    </p:spTree>
    <p:extLst>
      <p:ext uri="{BB962C8B-B14F-4D97-AF65-F5344CB8AC3E}">
        <p14:creationId xmlns:p14="http://schemas.microsoft.com/office/powerpoint/2010/main" val="6285892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 name="Rectangle 12">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7" name="Rectangle 16">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2063262"/>
            <a:ext cx="2804460" cy="2661052"/>
          </a:xfrm>
        </p:spPr>
        <p:txBody>
          <a:bodyPr>
            <a:normAutofit/>
          </a:bodyPr>
          <a:lstStyle/>
          <a:p>
            <a:pPr algn="r"/>
            <a:r>
              <a:rPr lang="tr-TR" sz="3200"/>
              <a:t>Uluslararası Pazarlamanın Avantajları</a:t>
            </a:r>
          </a:p>
        </p:txBody>
      </p:sp>
      <p:graphicFrame>
        <p:nvGraphicFramePr>
          <p:cNvPr id="5" name="İçerik Yer Tutucusu 2">
            <a:extLst>
              <a:ext uri="{FF2B5EF4-FFF2-40B4-BE49-F238E27FC236}">
                <a16:creationId xmlns:a16="http://schemas.microsoft.com/office/drawing/2014/main" id="{BE07B7D9-6CB6-457B-21A4-BD637B4D5E45}"/>
              </a:ext>
            </a:extLst>
          </p:cNvPr>
          <p:cNvGraphicFramePr>
            <a:graphicFrameLocks noGrp="1"/>
          </p:cNvGraphicFramePr>
          <p:nvPr>
            <p:ph idx="1"/>
            <p:extLst>
              <p:ext uri="{D42A27DB-BD31-4B8C-83A1-F6EECF244321}">
                <p14:modId xmlns:p14="http://schemas.microsoft.com/office/powerpoint/2010/main" val="3077638956"/>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095620776"/>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İyi Bir Marka İsminde Olması Gereken Özellikler</a:t>
            </a:r>
          </a:p>
        </p:txBody>
      </p:sp>
      <p:sp>
        <p:nvSpPr>
          <p:cNvPr id="3" name="İçerik Yer Tutucusu 2"/>
          <p:cNvSpPr>
            <a:spLocks noGrp="1"/>
          </p:cNvSpPr>
          <p:nvPr>
            <p:ph idx="1"/>
          </p:nvPr>
        </p:nvSpPr>
        <p:spPr>
          <a:xfrm>
            <a:off x="107504" y="2060848"/>
            <a:ext cx="8928992" cy="4752527"/>
          </a:xfrm>
        </p:spPr>
        <p:txBody>
          <a:bodyPr>
            <a:normAutofit/>
          </a:bodyPr>
          <a:lstStyle/>
          <a:p>
            <a:pPr lvl="0"/>
            <a:r>
              <a:rPr lang="tr-TR" dirty="0"/>
              <a:t>Markanın imajıyla uyumlu olmalıdır (</a:t>
            </a:r>
            <a:r>
              <a:rPr lang="tr-TR" dirty="0" err="1"/>
              <a:t>Assael</a:t>
            </a:r>
            <a:r>
              <a:rPr lang="tr-TR" dirty="0"/>
              <a:t>, 1993:394).</a:t>
            </a:r>
          </a:p>
          <a:p>
            <a:pPr marL="0" indent="0">
              <a:buNone/>
            </a:pPr>
            <a:endParaRPr lang="tr-TR" dirty="0"/>
          </a:p>
          <a:p>
            <a:pPr lvl="0"/>
            <a:r>
              <a:rPr lang="tr-TR" dirty="0"/>
              <a:t>Hukuki olarak kaydedilemeye uygun ve hukuki korunma gücüne sahip olmalıdır (</a:t>
            </a:r>
            <a:r>
              <a:rPr lang="tr-TR" dirty="0" err="1"/>
              <a:t>Kotler</a:t>
            </a:r>
            <a:r>
              <a:rPr lang="tr-TR" dirty="0"/>
              <a:t> ve Armstrong, 2004:293).</a:t>
            </a:r>
          </a:p>
          <a:p>
            <a:endParaRPr lang="tr-TR" dirty="0"/>
          </a:p>
          <a:p>
            <a:pPr lvl="0"/>
            <a:r>
              <a:rPr lang="tr-TR" dirty="0"/>
              <a:t>Ürün hattına yeni ürünlerin eklenebilmesi içinde uygun olmalıdır (</a:t>
            </a:r>
            <a:r>
              <a:rPr lang="tr-TR" dirty="0" err="1"/>
              <a:t>Stanton</a:t>
            </a:r>
            <a:r>
              <a:rPr lang="tr-TR" dirty="0"/>
              <a:t>, 1975:214).</a:t>
            </a:r>
          </a:p>
          <a:p>
            <a:endParaRPr lang="tr-TR" dirty="0"/>
          </a:p>
          <a:p>
            <a:pPr lvl="0"/>
            <a:r>
              <a:rPr lang="tr-TR" dirty="0"/>
              <a:t>Tüm medya ve iletişim araçları tarafından kolayca ve etkili bir şekilde kullanılabilir olmalıdır (</a:t>
            </a:r>
            <a:r>
              <a:rPr lang="tr-TR" dirty="0" err="1"/>
              <a:t>Knapp</a:t>
            </a:r>
            <a:r>
              <a:rPr lang="tr-TR" dirty="0"/>
              <a:t>, 2000:94-95).</a:t>
            </a:r>
          </a:p>
          <a:p>
            <a:pPr lvl="0" algn="just"/>
            <a:endParaRPr lang="tr-TR" dirty="0"/>
          </a:p>
        </p:txBody>
      </p:sp>
    </p:spTree>
    <p:extLst>
      <p:ext uri="{BB962C8B-B14F-4D97-AF65-F5344CB8AC3E}">
        <p14:creationId xmlns:p14="http://schemas.microsoft.com/office/powerpoint/2010/main" val="3556490487"/>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İyi Bir Marka İsminde Olması Gereken Özellikler</a:t>
            </a:r>
          </a:p>
        </p:txBody>
      </p:sp>
      <p:sp>
        <p:nvSpPr>
          <p:cNvPr id="3" name="İçerik Yer Tutucusu 2"/>
          <p:cNvSpPr>
            <a:spLocks noGrp="1"/>
          </p:cNvSpPr>
          <p:nvPr>
            <p:ph idx="1"/>
          </p:nvPr>
        </p:nvSpPr>
        <p:spPr>
          <a:xfrm>
            <a:off x="107504" y="2060848"/>
            <a:ext cx="8928992" cy="4752527"/>
          </a:xfrm>
        </p:spPr>
        <p:txBody>
          <a:bodyPr>
            <a:normAutofit/>
          </a:bodyPr>
          <a:lstStyle/>
          <a:p>
            <a:pPr lvl="0"/>
            <a:r>
              <a:rPr lang="tr-TR" dirty="0"/>
              <a:t>Kültürel ve ticari değişikliklere mümkün olduğunca dayanabilecek esnekliğe sahip olmalıdır (</a:t>
            </a:r>
            <a:r>
              <a:rPr lang="tr-TR" dirty="0" err="1"/>
              <a:t>Knapp</a:t>
            </a:r>
            <a:r>
              <a:rPr lang="tr-TR" dirty="0"/>
              <a:t>, 2000:94-95).</a:t>
            </a:r>
          </a:p>
          <a:p>
            <a:pPr marL="0" indent="0">
              <a:buNone/>
            </a:pPr>
            <a:endParaRPr lang="tr-TR" dirty="0"/>
          </a:p>
          <a:p>
            <a:pPr lvl="0"/>
            <a:r>
              <a:rPr lang="tr-TR" dirty="0"/>
              <a:t>Marka ismi kolay hatırlanabilir olmalıdır (</a:t>
            </a:r>
            <a:r>
              <a:rPr lang="tr-TR" dirty="0" err="1"/>
              <a:t>Aaker</a:t>
            </a:r>
            <a:r>
              <a:rPr lang="tr-TR" dirty="0"/>
              <a:t>, 1991:189).</a:t>
            </a:r>
          </a:p>
          <a:p>
            <a:pPr marL="0" indent="0">
              <a:buNone/>
            </a:pPr>
            <a:endParaRPr lang="tr-TR" dirty="0"/>
          </a:p>
          <a:p>
            <a:pPr lvl="0" algn="just"/>
            <a:r>
              <a:rPr lang="tr-TR" dirty="0"/>
              <a:t>Marka ismi, markanın müşterilere katkılarını ve sağlayacağı diğer olumlu ilişkileri belirleyebilmelidir. Örneğin, Honda otomobillerinin </a:t>
            </a:r>
            <a:r>
              <a:rPr lang="tr-TR" dirty="0" err="1"/>
              <a:t>Civic</a:t>
            </a:r>
            <a:r>
              <a:rPr lang="tr-TR" dirty="0"/>
              <a:t> modeli, şehre ait, şehrin bir parçası anlamını taşır. Müşteriler, bu isimi duyduklarında, başka hiçbir şeye gereksinim duymadan, onun az benzin tüketeceğini ve kolay bir şekilde park edilebilmesi için boyutlarının küçük olabileceğini düşünebilirler (</a:t>
            </a:r>
            <a:r>
              <a:rPr lang="tr-TR" dirty="0" err="1"/>
              <a:t>Aaker</a:t>
            </a:r>
            <a:r>
              <a:rPr lang="tr-TR" dirty="0"/>
              <a:t>, 1991:191).</a:t>
            </a:r>
          </a:p>
          <a:p>
            <a:pPr lvl="0" algn="just"/>
            <a:endParaRPr lang="tr-TR" dirty="0"/>
          </a:p>
        </p:txBody>
      </p:sp>
    </p:spTree>
    <p:extLst>
      <p:ext uri="{BB962C8B-B14F-4D97-AF65-F5344CB8AC3E}">
        <p14:creationId xmlns:p14="http://schemas.microsoft.com/office/powerpoint/2010/main" val="205596336"/>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İyi Bir Marka İsminde Olması Gereken Özellikler</a:t>
            </a:r>
          </a:p>
        </p:txBody>
      </p:sp>
      <p:sp>
        <p:nvSpPr>
          <p:cNvPr id="3" name="İçerik Yer Tutucusu 2"/>
          <p:cNvSpPr>
            <a:spLocks noGrp="1"/>
          </p:cNvSpPr>
          <p:nvPr>
            <p:ph idx="1"/>
          </p:nvPr>
        </p:nvSpPr>
        <p:spPr>
          <a:xfrm>
            <a:off x="107504" y="2060848"/>
            <a:ext cx="8928992" cy="4752527"/>
          </a:xfrm>
        </p:spPr>
        <p:txBody>
          <a:bodyPr>
            <a:normAutofit/>
          </a:bodyPr>
          <a:lstStyle/>
          <a:p>
            <a:pPr lvl="0"/>
            <a:r>
              <a:rPr lang="tr-TR" dirty="0"/>
              <a:t>Seçilecek marka ismi taklit unsurlar taşımamalıdır ve estetik olarak çekici olmalıdır (</a:t>
            </a:r>
            <a:r>
              <a:rPr lang="tr-TR" dirty="0" err="1"/>
              <a:t>Altunışık</a:t>
            </a:r>
            <a:r>
              <a:rPr lang="tr-TR" dirty="0"/>
              <a:t> ve diğerleri, 2002:172). </a:t>
            </a:r>
          </a:p>
          <a:p>
            <a:pPr lvl="0"/>
            <a:endParaRPr lang="tr-TR" dirty="0"/>
          </a:p>
          <a:p>
            <a:pPr lvl="0"/>
            <a:r>
              <a:rPr lang="tr-TR" dirty="0"/>
              <a:t>Marka, etiketleme ve ambalajlanmaya uygun olmalı, ürünün diğer tüm özellikleri ile de uyumlu olmalıdır (Arpacı, 1992:88).</a:t>
            </a:r>
          </a:p>
          <a:p>
            <a:pPr lvl="0" algn="just"/>
            <a:endParaRPr lang="tr-TR" dirty="0"/>
          </a:p>
        </p:txBody>
      </p:sp>
    </p:spTree>
    <p:extLst>
      <p:ext uri="{BB962C8B-B14F-4D97-AF65-F5344CB8AC3E}">
        <p14:creationId xmlns:p14="http://schemas.microsoft.com/office/powerpoint/2010/main" val="2241423921"/>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Sembolü Unsurları</a:t>
            </a:r>
          </a:p>
        </p:txBody>
      </p:sp>
      <p:sp>
        <p:nvSpPr>
          <p:cNvPr id="3" name="İçerik Yer Tutucusu 2"/>
          <p:cNvSpPr>
            <a:spLocks noGrp="1"/>
          </p:cNvSpPr>
          <p:nvPr>
            <p:ph idx="1"/>
          </p:nvPr>
        </p:nvSpPr>
        <p:spPr>
          <a:xfrm>
            <a:off x="107504" y="2060848"/>
            <a:ext cx="8928992" cy="4752527"/>
          </a:xfrm>
        </p:spPr>
        <p:txBody>
          <a:bodyPr>
            <a:normAutofit lnSpcReduction="10000"/>
          </a:bodyPr>
          <a:lstStyle/>
          <a:p>
            <a:pPr lvl="0" algn="just"/>
            <a:r>
              <a:rPr lang="tr-TR" dirty="0"/>
              <a:t>Müşterilerin algılamaları üzerinde en büyük etkiyi yaratan şey kuşkusuz, sözel ve yazılı araçlara kıyasla,  </a:t>
            </a:r>
            <a:r>
              <a:rPr lang="tr-TR" u="sng" dirty="0"/>
              <a:t>görsel araçlardır</a:t>
            </a:r>
            <a:r>
              <a:rPr lang="tr-TR" dirty="0"/>
              <a:t>. </a:t>
            </a:r>
          </a:p>
          <a:p>
            <a:pPr lvl="0" algn="just"/>
            <a:endParaRPr lang="tr-TR" dirty="0"/>
          </a:p>
          <a:p>
            <a:pPr lvl="0" algn="just"/>
            <a:r>
              <a:rPr lang="tr-TR" dirty="0"/>
              <a:t>Kullanılacak etkili bir görsel araç, markayı çok hızlı, etkin ve kalıcı olarak </a:t>
            </a:r>
            <a:r>
              <a:rPr lang="tr-TR" u="sng" dirty="0"/>
              <a:t>müşterilerin belleklerine </a:t>
            </a:r>
            <a:r>
              <a:rPr lang="tr-TR" dirty="0"/>
              <a:t>kazıyabilir. </a:t>
            </a:r>
          </a:p>
          <a:p>
            <a:pPr lvl="0" algn="just"/>
            <a:endParaRPr lang="tr-TR" dirty="0"/>
          </a:p>
          <a:p>
            <a:pPr lvl="0" algn="just"/>
            <a:r>
              <a:rPr lang="tr-TR" dirty="0"/>
              <a:t>İşte bu nedenlerden dolayı, markanın tamamlayıcısı ve değişmez bir diğer parçası da onun sembol unsurlarıdır (Elitok, 2003:55). </a:t>
            </a:r>
          </a:p>
          <a:p>
            <a:pPr lvl="0" algn="just"/>
            <a:endParaRPr lang="tr-TR" dirty="0"/>
          </a:p>
          <a:p>
            <a:pPr lvl="0" algn="just"/>
            <a:r>
              <a:rPr lang="tr-TR" dirty="0"/>
              <a:t>Ana görsel kimliği oluşturan marka sembolü unsurları şunlardır.</a:t>
            </a:r>
          </a:p>
        </p:txBody>
      </p:sp>
    </p:spTree>
    <p:extLst>
      <p:ext uri="{BB962C8B-B14F-4D97-AF65-F5344CB8AC3E}">
        <p14:creationId xmlns:p14="http://schemas.microsoft.com/office/powerpoint/2010/main" val="230585047"/>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Sembolü Unsurları</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b="1" u="sng" dirty="0"/>
              <a:t>Logo:</a:t>
            </a:r>
            <a:r>
              <a:rPr lang="tr-TR" u="sng" dirty="0"/>
              <a:t>  </a:t>
            </a:r>
            <a:r>
              <a:rPr lang="tr-TR" dirty="0"/>
              <a:t>Gerçekçi veya somut bir grafik unsurdur. Markanın karakterini ve kişiliğini tanımlamaya yardımcı olur (Perry ve </a:t>
            </a:r>
            <a:r>
              <a:rPr lang="tr-TR" dirty="0" err="1"/>
              <a:t>Wisnom</a:t>
            </a:r>
            <a:r>
              <a:rPr lang="tr-TR" dirty="0"/>
              <a:t>, 2003:85). </a:t>
            </a:r>
          </a:p>
          <a:p>
            <a:endParaRPr lang="tr-TR" dirty="0"/>
          </a:p>
          <a:p>
            <a:pPr algn="just"/>
            <a:r>
              <a:rPr lang="tr-TR" b="1" u="sng" dirty="0"/>
              <a:t>Amblem:</a:t>
            </a:r>
            <a:r>
              <a:rPr lang="tr-TR" u="sng" dirty="0"/>
              <a:t> </a:t>
            </a:r>
            <a:r>
              <a:rPr lang="tr-TR" dirty="0"/>
              <a:t>Farklı ve hatırlanabilir bir görsel kimlik yaratmak için logo ile birlikte kullanılan bir semboldür (Perry ve </a:t>
            </a:r>
            <a:r>
              <a:rPr lang="tr-TR" dirty="0" err="1"/>
              <a:t>Wisnom</a:t>
            </a:r>
            <a:r>
              <a:rPr lang="tr-TR" dirty="0"/>
              <a:t>, 2003:85).</a:t>
            </a:r>
          </a:p>
          <a:p>
            <a:endParaRPr lang="tr-TR" dirty="0"/>
          </a:p>
          <a:p>
            <a:pPr algn="just"/>
            <a:r>
              <a:rPr lang="tr-TR" b="1" u="sng" dirty="0"/>
              <a:t>Tanımlayıcı:</a:t>
            </a:r>
            <a:r>
              <a:rPr lang="tr-TR" u="sng" dirty="0"/>
              <a:t> </a:t>
            </a:r>
            <a:r>
              <a:rPr lang="tr-TR" dirty="0"/>
              <a:t>Ürün ya da hizmeti günlük genel bir dille tanımlama yoludur. Mısır gevreği, Maden suyu gibi (Perry ve </a:t>
            </a:r>
            <a:r>
              <a:rPr lang="tr-TR" dirty="0" err="1"/>
              <a:t>Wisnom</a:t>
            </a:r>
            <a:r>
              <a:rPr lang="tr-TR" dirty="0"/>
              <a:t>, 2003:85).</a:t>
            </a:r>
          </a:p>
          <a:p>
            <a:pPr lvl="0" algn="just"/>
            <a:endParaRPr lang="tr-TR" dirty="0"/>
          </a:p>
        </p:txBody>
      </p:sp>
    </p:spTree>
    <p:extLst>
      <p:ext uri="{BB962C8B-B14F-4D97-AF65-F5344CB8AC3E}">
        <p14:creationId xmlns:p14="http://schemas.microsoft.com/office/powerpoint/2010/main" val="753777757"/>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Sembolü Unsurları</a:t>
            </a:r>
          </a:p>
        </p:txBody>
      </p:sp>
      <p:sp>
        <p:nvSpPr>
          <p:cNvPr id="3" name="İçerik Yer Tutucusu 2"/>
          <p:cNvSpPr>
            <a:spLocks noGrp="1"/>
          </p:cNvSpPr>
          <p:nvPr>
            <p:ph idx="1"/>
          </p:nvPr>
        </p:nvSpPr>
        <p:spPr>
          <a:xfrm>
            <a:off x="107504" y="2060848"/>
            <a:ext cx="8928992" cy="4752527"/>
          </a:xfrm>
        </p:spPr>
        <p:txBody>
          <a:bodyPr>
            <a:normAutofit lnSpcReduction="10000"/>
          </a:bodyPr>
          <a:lstStyle/>
          <a:p>
            <a:pPr algn="just"/>
            <a:r>
              <a:rPr lang="tr-TR" b="1" u="sng" dirty="0"/>
              <a:t>Slogan: </a:t>
            </a:r>
            <a:r>
              <a:rPr lang="tr-TR" dirty="0"/>
              <a:t>Slogan ya da anahtar söz, sembolün bir parçası şeklinde de kullanılabilir, tamamıyla ondan ayrı olarak da kullanılabilir. </a:t>
            </a:r>
          </a:p>
          <a:p>
            <a:pPr algn="just"/>
            <a:r>
              <a:rPr lang="tr-TR" dirty="0"/>
              <a:t>Eğer marka etkili sembol ve sloganlarla desteklenebilirse, marka ismi de o denli etkili olabilir. Örneğin Apple Bank’ın güçlü bir sembolü (Elma) ve güçlü bir sloganı (Biz sizin için en iyisiyiz) vardır. Sembol ve sloganlar ürüne ek bir katkı sağlarlar. </a:t>
            </a:r>
          </a:p>
          <a:p>
            <a:pPr algn="just"/>
            <a:r>
              <a:rPr lang="tr-TR" dirty="0"/>
              <a:t>Bunlar marka konumlandırmasının bir özeti gibidirler. Örneğin Japan Bank’ın isminden müşteriler bir anlam çıkartamayabilirler, fakat kullandıkları domates sembolü onları canlı ve neşeli bir hizmet almak isteyen müşterilerini zihninde konumlandırılmasını sağlayabilir (</a:t>
            </a:r>
            <a:r>
              <a:rPr lang="tr-TR" dirty="0" err="1"/>
              <a:t>Aaker</a:t>
            </a:r>
            <a:r>
              <a:rPr lang="tr-TR" dirty="0"/>
              <a:t>, 1991:191-204).</a:t>
            </a:r>
          </a:p>
          <a:p>
            <a:pPr lvl="0" algn="just"/>
            <a:endParaRPr lang="tr-TR" dirty="0"/>
          </a:p>
        </p:txBody>
      </p:sp>
    </p:spTree>
    <p:extLst>
      <p:ext uri="{BB962C8B-B14F-4D97-AF65-F5344CB8AC3E}">
        <p14:creationId xmlns:p14="http://schemas.microsoft.com/office/powerpoint/2010/main" val="2614803609"/>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1961477" y="1762998"/>
            <a:ext cx="5221046" cy="3332003"/>
          </a:xfrm>
          <a:prstGeom prst="rect">
            <a:avLst/>
          </a:prstGeom>
        </p:spPr>
      </p:pic>
    </p:spTree>
    <p:extLst>
      <p:ext uri="{BB962C8B-B14F-4D97-AF65-F5344CB8AC3E}">
        <p14:creationId xmlns:p14="http://schemas.microsoft.com/office/powerpoint/2010/main" val="974181085"/>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ve Renkler</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Müşterilerin belirli renklerle karşı karşıya geldiklerinde belirgin </a:t>
            </a:r>
            <a:r>
              <a:rPr lang="tr-TR" u="sng" dirty="0"/>
              <a:t>psikolojik değişiklikler </a:t>
            </a:r>
            <a:r>
              <a:rPr lang="tr-TR" dirty="0"/>
              <a:t>yaşadıkları yapılan birçok araştırma sonucunda bilinmektedir. Kullanılan renkler insanları </a:t>
            </a:r>
            <a:r>
              <a:rPr lang="tr-TR" u="sng" dirty="0"/>
              <a:t>teşvik edebilir, heyecanlandırabilir, onların morallerini bozabilir, iştahlarını artırabilir, onları yatıştırabilir, onlarda sıcaklık ya da serinlik hissi</a:t>
            </a:r>
            <a:r>
              <a:rPr lang="tr-TR" dirty="0"/>
              <a:t> uyandırabilir (Perry ve </a:t>
            </a:r>
            <a:r>
              <a:rPr lang="tr-TR" dirty="0" err="1"/>
              <a:t>Wisnom</a:t>
            </a:r>
            <a:r>
              <a:rPr lang="tr-TR" dirty="0"/>
              <a:t>, 2003:88).</a:t>
            </a:r>
          </a:p>
          <a:p>
            <a:pPr marL="0" indent="0">
              <a:buNone/>
            </a:pPr>
            <a:endParaRPr lang="tr-TR" dirty="0"/>
          </a:p>
          <a:p>
            <a:pPr algn="just"/>
            <a:r>
              <a:rPr lang="tr-TR" dirty="0"/>
              <a:t>Renkler ayrıca kültür ile de yakın bir şekilde bağlantılıdır. </a:t>
            </a:r>
            <a:r>
              <a:rPr lang="tr-TR" u="sng" dirty="0"/>
              <a:t>Bir kültürde olumlu çağrışımlar yapan bir renk, başka bir kültürde olumsuz çağrışımlarda</a:t>
            </a:r>
            <a:r>
              <a:rPr lang="tr-TR" dirty="0"/>
              <a:t> bulunabilir. Yine aynı renk, farklı kültürlerde hatta farklı insanlarda farklı çağrışımlar yaratabilir.</a:t>
            </a:r>
          </a:p>
        </p:txBody>
      </p:sp>
    </p:spTree>
    <p:extLst>
      <p:ext uri="{BB962C8B-B14F-4D97-AF65-F5344CB8AC3E}">
        <p14:creationId xmlns:p14="http://schemas.microsoft.com/office/powerpoint/2010/main" val="234487394"/>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ve Renkler</a:t>
            </a:r>
          </a:p>
        </p:txBody>
      </p:sp>
      <p:sp>
        <p:nvSpPr>
          <p:cNvPr id="3" name="İçerik Yer Tutucusu 2"/>
          <p:cNvSpPr>
            <a:spLocks noGrp="1"/>
          </p:cNvSpPr>
          <p:nvPr>
            <p:ph idx="1"/>
          </p:nvPr>
        </p:nvSpPr>
        <p:spPr>
          <a:xfrm>
            <a:off x="107504" y="2060848"/>
            <a:ext cx="8928992" cy="4752527"/>
          </a:xfrm>
        </p:spPr>
        <p:txBody>
          <a:bodyPr>
            <a:normAutofit fontScale="92500" lnSpcReduction="10000"/>
          </a:bodyPr>
          <a:lstStyle/>
          <a:p>
            <a:pPr algn="just"/>
            <a:r>
              <a:rPr lang="tr-TR" dirty="0"/>
              <a:t>Markanın logo, amblem ve isim rengi seçilirken kültüre dikkat edilmesi gerekir. </a:t>
            </a:r>
          </a:p>
          <a:p>
            <a:pPr algn="just"/>
            <a:r>
              <a:rPr lang="tr-TR" dirty="0"/>
              <a:t>Örneğin, Kırmızı, Avrupa ve Kuzey Amerika’da tehlike, yasak ve savaşı andırıyorken, Çin’de sevinç ve kutlama vesilesidir. Mavi, Arap dünyasında erdem, inanç ve gerçeği temsil ediyorken, Japonya’da yüz karası, alçaltma anlamına gelir. Beyaz renk pek çok toplumda olumlu çağrışımlar yaratırken, Çin’de üzüntü ve acıyı ifade eder. </a:t>
            </a:r>
          </a:p>
          <a:p>
            <a:pPr algn="just"/>
            <a:r>
              <a:rPr lang="tr-TR" dirty="0"/>
              <a:t>Yine Siyah hemen hemen pek çok toplumda olumsuz iken, Arap dünyasındaki anlamı verimli topraktır (Yüksel ve Yüksel-</a:t>
            </a:r>
            <a:r>
              <a:rPr lang="tr-TR" dirty="0" err="1"/>
              <a:t>Mermod</a:t>
            </a:r>
            <a:r>
              <a:rPr lang="tr-TR" dirty="0"/>
              <a:t>, 2005:20). </a:t>
            </a:r>
          </a:p>
          <a:p>
            <a:pPr algn="just"/>
            <a:r>
              <a:rPr lang="tr-TR" dirty="0"/>
              <a:t>Örneğin, Çin’de eğlence sektörü içerisinde yer alan bir oyuncak pazarlayan bir işletme beyaz renklerin ağırlıklı olduğu marka logo, amblem ve isim rengini kullanmaktan kaçınmalıdır. Ayrıca seçilecek olan marka sembolündeki hakim renk ya da renkler ürünle mutlaka ilişkili olmalıdır.</a:t>
            </a:r>
          </a:p>
        </p:txBody>
      </p:sp>
    </p:spTree>
    <p:extLst>
      <p:ext uri="{BB962C8B-B14F-4D97-AF65-F5344CB8AC3E}">
        <p14:creationId xmlns:p14="http://schemas.microsoft.com/office/powerpoint/2010/main" val="2371821915"/>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Çeşitleri</a:t>
            </a:r>
          </a:p>
        </p:txBody>
      </p:sp>
      <p:sp>
        <p:nvSpPr>
          <p:cNvPr id="3" name="İçerik Yer Tutucusu 2"/>
          <p:cNvSpPr>
            <a:spLocks noGrp="1"/>
          </p:cNvSpPr>
          <p:nvPr>
            <p:ph idx="1"/>
          </p:nvPr>
        </p:nvSpPr>
        <p:spPr>
          <a:xfrm>
            <a:off x="107504" y="2060848"/>
            <a:ext cx="8928992" cy="4752527"/>
          </a:xfrm>
        </p:spPr>
        <p:txBody>
          <a:bodyPr>
            <a:normAutofit lnSpcReduction="10000"/>
          </a:bodyPr>
          <a:lstStyle/>
          <a:p>
            <a:pPr marL="0" indent="0" algn="just">
              <a:buNone/>
            </a:pPr>
            <a:r>
              <a:rPr lang="tr-TR" dirty="0"/>
              <a:t>Bir mal ya da hizmete marka ismi verilirken, işletmeler o ürünü </a:t>
            </a:r>
            <a:r>
              <a:rPr lang="tr-TR" u="sng" dirty="0"/>
              <a:t>kendi işletmelerinin ismiyle mi, aracılarının ismiyle mi yoksa ürünün kendi ismiyle mi markalayacaklarına karar vermeleri gerekir</a:t>
            </a:r>
            <a:r>
              <a:rPr lang="tr-TR" dirty="0"/>
              <a:t>. İşletmeler genel olarak beş farklı seçenekten yararlanabilirler (</a:t>
            </a:r>
            <a:r>
              <a:rPr lang="tr-TR" dirty="0" err="1"/>
              <a:t>Kotler</a:t>
            </a:r>
            <a:r>
              <a:rPr lang="tr-TR" dirty="0"/>
              <a:t> ve Armstrong, 2004:292; </a:t>
            </a:r>
            <a:r>
              <a:rPr lang="tr-TR" dirty="0" err="1"/>
              <a:t>Evans</a:t>
            </a:r>
            <a:r>
              <a:rPr lang="tr-TR" dirty="0"/>
              <a:t> ve </a:t>
            </a:r>
            <a:r>
              <a:rPr lang="tr-TR" dirty="0" err="1"/>
              <a:t>Berman</a:t>
            </a:r>
            <a:r>
              <a:rPr lang="tr-TR" dirty="0"/>
              <a:t>, 1992:310-311).</a:t>
            </a:r>
          </a:p>
          <a:p>
            <a:pPr marL="0" indent="0">
              <a:buNone/>
            </a:pPr>
            <a:endParaRPr lang="tr-TR" dirty="0"/>
          </a:p>
          <a:p>
            <a:pPr lvl="0"/>
            <a:r>
              <a:rPr lang="tr-TR" dirty="0"/>
              <a:t>Üretici Markası</a:t>
            </a:r>
          </a:p>
          <a:p>
            <a:pPr lvl="0"/>
            <a:r>
              <a:rPr lang="tr-TR" dirty="0"/>
              <a:t>Özel Etiketli Marka(Aracı Markası)</a:t>
            </a:r>
          </a:p>
          <a:p>
            <a:pPr lvl="0"/>
            <a:r>
              <a:rPr lang="tr-TR" dirty="0"/>
              <a:t>Lisans Markası</a:t>
            </a:r>
          </a:p>
          <a:p>
            <a:pPr lvl="0"/>
            <a:r>
              <a:rPr lang="tr-TR" dirty="0"/>
              <a:t>Ortak Marka </a:t>
            </a:r>
          </a:p>
          <a:p>
            <a:pPr lvl="0"/>
            <a:r>
              <a:rPr lang="tr-TR" dirty="0"/>
              <a:t>Jenerik marka</a:t>
            </a:r>
          </a:p>
        </p:txBody>
      </p:sp>
    </p:spTree>
    <p:extLst>
      <p:ext uri="{BB962C8B-B14F-4D97-AF65-F5344CB8AC3E}">
        <p14:creationId xmlns:p14="http://schemas.microsoft.com/office/powerpoint/2010/main" val="36056614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A865E47-4365-4F21-B8EA-13B2C12BCB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10" name="Rectangle 9">
              <a:extLst>
                <a:ext uri="{FF2B5EF4-FFF2-40B4-BE49-F238E27FC236}">
                  <a16:creationId xmlns:a16="http://schemas.microsoft.com/office/drawing/2014/main" id="{0CE24988-BB27-40E5-A961-9FA7ED0DB9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80BDE80E-ADE0-4E16-8F80-306A15F4D3FB}"/>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3" name="İçerik Yer Tutucusu 2"/>
          <p:cNvSpPr>
            <a:spLocks noGrp="1"/>
          </p:cNvSpPr>
          <p:nvPr>
            <p:ph idx="1"/>
          </p:nvPr>
        </p:nvSpPr>
        <p:spPr>
          <a:xfrm>
            <a:off x="510241" y="2336873"/>
            <a:ext cx="3781221" cy="3599316"/>
          </a:xfrm>
        </p:spPr>
        <p:txBody>
          <a:bodyPr>
            <a:normAutofit/>
          </a:bodyPr>
          <a:lstStyle/>
          <a:p>
            <a:r>
              <a:rPr lang="tr-TR" sz="1700"/>
              <a:t>1. Kültürel Farklılıklar</a:t>
            </a:r>
          </a:p>
          <a:p>
            <a:r>
              <a:rPr lang="tr-TR" sz="1700"/>
              <a:t>Dünya genelinde değişen kültür ve normlar, çeşitli pazarlama zorluklarına yol açabilir. Bunlar, tüketici ihtiyaçları ve kullanım kalıplarındaki farklılıkların yanı sıra pazarlama karması unsurlarına verilen yanıtı içerir.</a:t>
            </a:r>
          </a:p>
          <a:p>
            <a:endParaRPr lang="tr-TR" sz="1700"/>
          </a:p>
          <a:p>
            <a:r>
              <a:rPr lang="tr-TR" sz="1700"/>
              <a:t>Ayrıca, yabancı ülkelerin bazen tamamen yeni bir pazarlama stratejisi oluşturma çağrısında bulunabilecek kurumları vardır.</a:t>
            </a:r>
          </a:p>
          <a:p>
            <a:endParaRPr lang="tr-TR" sz="1700"/>
          </a:p>
          <a:p>
            <a:endParaRPr lang="tr-TR" sz="1700"/>
          </a:p>
          <a:p>
            <a:pPr marL="0" indent="0">
              <a:buNone/>
            </a:pPr>
            <a:endParaRPr lang="tr-TR" sz="1700"/>
          </a:p>
          <a:p>
            <a:endParaRPr lang="tr-TR" sz="1700"/>
          </a:p>
        </p:txBody>
      </p:sp>
      <p:pic>
        <p:nvPicPr>
          <p:cNvPr id="5" name="Picture 4" descr="el ile tutma topu">
            <a:extLst>
              <a:ext uri="{FF2B5EF4-FFF2-40B4-BE49-F238E27FC236}">
                <a16:creationId xmlns:a16="http://schemas.microsoft.com/office/drawing/2014/main" id="{E1183F82-8E1F-4EE9-7A84-565DD4309829}"/>
              </a:ext>
            </a:extLst>
          </p:cNvPr>
          <p:cNvPicPr>
            <a:picLocks noChangeAspect="1"/>
          </p:cNvPicPr>
          <p:nvPr/>
        </p:nvPicPr>
        <p:blipFill rotWithShape="1">
          <a:blip r:embed="rId3"/>
          <a:srcRect l="29716" r="25964" b="2"/>
          <a:stretch/>
        </p:blipFill>
        <p:spPr>
          <a:xfrm>
            <a:off x="4572000" y="10"/>
            <a:ext cx="4569617" cy="6856310"/>
          </a:xfrm>
          <a:prstGeom prst="rect">
            <a:avLst/>
          </a:prstGeom>
          <a:ln>
            <a:noFill/>
          </a:ln>
          <a:effectLst/>
        </p:spPr>
      </p:pic>
      <p:sp>
        <p:nvSpPr>
          <p:cNvPr id="13" name="Rectangle 12">
            <a:extLst>
              <a:ext uri="{FF2B5EF4-FFF2-40B4-BE49-F238E27FC236}">
                <a16:creationId xmlns:a16="http://schemas.microsoft.com/office/drawing/2014/main" id="{13BC1C09-8FD1-4619-B317-E9EED5E55D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4874815"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753228"/>
            <a:ext cx="3781222" cy="1080938"/>
          </a:xfrm>
        </p:spPr>
        <p:txBody>
          <a:bodyPr>
            <a:normAutofit/>
          </a:bodyPr>
          <a:lstStyle/>
          <a:p>
            <a:r>
              <a:rPr lang="tr-TR" sz="2300"/>
              <a:t>Uluslararası Pazarlamanın Dezavantajları</a:t>
            </a:r>
          </a:p>
        </p:txBody>
      </p:sp>
      <p:pic>
        <p:nvPicPr>
          <p:cNvPr id="15" name="Picture 14">
            <a:extLst>
              <a:ext uri="{FF2B5EF4-FFF2-40B4-BE49-F238E27FC236}">
                <a16:creationId xmlns:a16="http://schemas.microsoft.com/office/drawing/2014/main" id="{D3143E80-C928-46DB-9299-0BD06348A9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4869180" cy="261714"/>
          </a:xfrm>
          <a:prstGeom prst="rect">
            <a:avLst/>
          </a:prstGeom>
        </p:spPr>
      </p:pic>
    </p:spTree>
    <p:extLst>
      <p:ext uri="{BB962C8B-B14F-4D97-AF65-F5344CB8AC3E}">
        <p14:creationId xmlns:p14="http://schemas.microsoft.com/office/powerpoint/2010/main" val="3750153543"/>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Çeşitleri</a:t>
            </a:r>
          </a:p>
        </p:txBody>
      </p:sp>
      <p:sp>
        <p:nvSpPr>
          <p:cNvPr id="3" name="İçerik Yer Tutucusu 2"/>
          <p:cNvSpPr>
            <a:spLocks noGrp="1"/>
          </p:cNvSpPr>
          <p:nvPr>
            <p:ph idx="1"/>
          </p:nvPr>
        </p:nvSpPr>
        <p:spPr>
          <a:xfrm>
            <a:off x="107504" y="2060848"/>
            <a:ext cx="8928992" cy="4752527"/>
          </a:xfrm>
        </p:spPr>
        <p:txBody>
          <a:bodyPr>
            <a:normAutofit/>
          </a:bodyPr>
          <a:lstStyle/>
          <a:p>
            <a:pPr marL="0" lvl="0" indent="0">
              <a:buNone/>
            </a:pPr>
            <a:r>
              <a:rPr lang="tr-TR" b="1" dirty="0"/>
              <a:t>Üretici Markası</a:t>
            </a:r>
            <a:endParaRPr lang="tr-TR" dirty="0"/>
          </a:p>
          <a:p>
            <a:pPr algn="just"/>
            <a:r>
              <a:rPr lang="tr-TR" dirty="0"/>
              <a:t>Üretici markası, </a:t>
            </a:r>
            <a:r>
              <a:rPr lang="tr-TR" u="sng" dirty="0"/>
              <a:t>ürünün markasının o ürünü üreten işletme tarafından ad verilmesi şeklidir </a:t>
            </a:r>
            <a:r>
              <a:rPr lang="tr-TR" dirty="0"/>
              <a:t>(</a:t>
            </a:r>
            <a:r>
              <a:rPr lang="tr-TR" dirty="0" err="1"/>
              <a:t>Kotler</a:t>
            </a:r>
            <a:r>
              <a:rPr lang="tr-TR" dirty="0"/>
              <a:t> ve Armstrong, 2004:293). Genellikle üretici markaları dağıtım, tutundurma ve fiyat kararlarıyla üreticinin kendisinin ilgilendiği, üreticinin geliştirdiği ve sahip olduğu markalardır. IBM, Sony birer üretici markalarıdır (</a:t>
            </a:r>
            <a:r>
              <a:rPr lang="tr-TR" dirty="0" err="1"/>
              <a:t>Skinner</a:t>
            </a:r>
            <a:r>
              <a:rPr lang="tr-TR" dirty="0"/>
              <a:t>, 1990:254). </a:t>
            </a:r>
          </a:p>
          <a:p>
            <a:pPr marL="0" indent="0">
              <a:buNone/>
            </a:pPr>
            <a:endParaRPr lang="tr-TR" dirty="0"/>
          </a:p>
          <a:p>
            <a:pPr algn="just"/>
            <a:r>
              <a:rPr lang="tr-TR" dirty="0"/>
              <a:t>Üreticiler kendi markalarına karar verdikten sonra, bu markayı, aile markası olarak mı, bireysel olarak mı,  yoksa hat aile markası olarak mı markalayacaklarına karar vermeleri gerekir. Üç temel üretici marka tercihi vardır. Bunları şu şekilde açıklayabiliriz (</a:t>
            </a:r>
            <a:r>
              <a:rPr lang="tr-TR" dirty="0" err="1"/>
              <a:t>Bradley</a:t>
            </a:r>
            <a:r>
              <a:rPr lang="tr-TR" dirty="0"/>
              <a:t>, 1995:530-531):</a:t>
            </a:r>
          </a:p>
          <a:p>
            <a:pPr marL="0" indent="0" algn="just">
              <a:buNone/>
            </a:pPr>
            <a:endParaRPr lang="tr-TR" dirty="0"/>
          </a:p>
        </p:txBody>
      </p:sp>
    </p:spTree>
    <p:extLst>
      <p:ext uri="{BB962C8B-B14F-4D97-AF65-F5344CB8AC3E}">
        <p14:creationId xmlns:p14="http://schemas.microsoft.com/office/powerpoint/2010/main" val="3971341450"/>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Çeşitleri</a:t>
            </a:r>
          </a:p>
        </p:txBody>
      </p:sp>
      <p:sp>
        <p:nvSpPr>
          <p:cNvPr id="3" name="İçerik Yer Tutucusu 2"/>
          <p:cNvSpPr>
            <a:spLocks noGrp="1"/>
          </p:cNvSpPr>
          <p:nvPr>
            <p:ph idx="1"/>
          </p:nvPr>
        </p:nvSpPr>
        <p:spPr>
          <a:xfrm>
            <a:off x="107504" y="2060848"/>
            <a:ext cx="8928992" cy="4752527"/>
          </a:xfrm>
        </p:spPr>
        <p:txBody>
          <a:bodyPr>
            <a:normAutofit/>
          </a:bodyPr>
          <a:lstStyle/>
          <a:p>
            <a:pPr marL="0" indent="0" algn="just">
              <a:buNone/>
            </a:pPr>
            <a:r>
              <a:rPr lang="tr-TR" b="1" dirty="0"/>
              <a:t>Aile Markası</a:t>
            </a:r>
          </a:p>
          <a:p>
            <a:pPr marL="0" indent="0" algn="just">
              <a:buNone/>
            </a:pPr>
            <a:r>
              <a:rPr lang="tr-TR" u="sng" dirty="0"/>
              <a:t>Aile markası, işletmenin sahip olduğu tüm ürünler için tek bir marka ismin kullanılması </a:t>
            </a:r>
            <a:r>
              <a:rPr lang="tr-TR" dirty="0"/>
              <a:t>şeklidir (</a:t>
            </a:r>
            <a:r>
              <a:rPr lang="tr-TR" dirty="0" err="1"/>
              <a:t>Evans</a:t>
            </a:r>
            <a:r>
              <a:rPr lang="tr-TR" dirty="0"/>
              <a:t> ve </a:t>
            </a:r>
            <a:r>
              <a:rPr lang="tr-TR" dirty="0" err="1"/>
              <a:t>Berman</a:t>
            </a:r>
            <a:r>
              <a:rPr lang="tr-TR" dirty="0"/>
              <a:t>, 1992:312-313). Yani,  herhangi bir işletme ya da birlik ismi olmadan, birden fazla kategoride aynı marka isminin kullanılmasıdır (Keller, 2003:536). </a:t>
            </a:r>
          </a:p>
          <a:p>
            <a:pPr marL="0" indent="0" algn="just">
              <a:buNone/>
            </a:pPr>
            <a:endParaRPr lang="tr-TR" dirty="0"/>
          </a:p>
          <a:p>
            <a:pPr marL="0" indent="0" algn="just">
              <a:buNone/>
            </a:pPr>
            <a:r>
              <a:rPr lang="tr-TR" dirty="0"/>
              <a:t>İşletmenin </a:t>
            </a:r>
            <a:r>
              <a:rPr lang="tr-TR" u="sng" dirty="0"/>
              <a:t>ürün karması içerisindeki ürünler birbirlerinden çok farklı değillerse, işletmenin kendine ait güçlü bir kimliği varsa ve bireysel olarak marka kimliği oluşturmak zor ise </a:t>
            </a:r>
            <a:r>
              <a:rPr lang="tr-TR" dirty="0"/>
              <a:t>aile ismi kullanılabilir (</a:t>
            </a:r>
            <a:r>
              <a:rPr lang="tr-TR" dirty="0" err="1"/>
              <a:t>Assael</a:t>
            </a:r>
            <a:r>
              <a:rPr lang="tr-TR" dirty="0"/>
              <a:t>, 1993:408). </a:t>
            </a:r>
          </a:p>
        </p:txBody>
      </p:sp>
    </p:spTree>
    <p:extLst>
      <p:ext uri="{BB962C8B-B14F-4D97-AF65-F5344CB8AC3E}">
        <p14:creationId xmlns:p14="http://schemas.microsoft.com/office/powerpoint/2010/main" val="3521947807"/>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Çeşitleri</a:t>
            </a:r>
          </a:p>
        </p:txBody>
      </p:sp>
      <p:sp>
        <p:nvSpPr>
          <p:cNvPr id="3" name="İçerik Yer Tutucusu 2"/>
          <p:cNvSpPr>
            <a:spLocks noGrp="1"/>
          </p:cNvSpPr>
          <p:nvPr>
            <p:ph idx="1"/>
          </p:nvPr>
        </p:nvSpPr>
        <p:spPr>
          <a:xfrm>
            <a:off x="107504" y="2060848"/>
            <a:ext cx="8928992" cy="4752527"/>
          </a:xfrm>
        </p:spPr>
        <p:txBody>
          <a:bodyPr>
            <a:normAutofit/>
          </a:bodyPr>
          <a:lstStyle/>
          <a:p>
            <a:pPr marL="0" indent="0" algn="just">
              <a:buNone/>
            </a:pPr>
            <a:r>
              <a:rPr lang="tr-TR" b="1" dirty="0"/>
              <a:t>Aile Markası</a:t>
            </a:r>
          </a:p>
          <a:p>
            <a:pPr marL="0" indent="0" algn="just">
              <a:buNone/>
            </a:pPr>
            <a:r>
              <a:rPr lang="tr-TR" dirty="0"/>
              <a:t>Aile markasını seçen işletmeler, yeni ürünlerin tanıtılması için </a:t>
            </a:r>
            <a:r>
              <a:rPr lang="tr-TR" u="sng" dirty="0"/>
              <a:t>yüksek maliyetlere </a:t>
            </a:r>
            <a:r>
              <a:rPr lang="tr-TR" dirty="0"/>
              <a:t>katlanmazlar. </a:t>
            </a:r>
          </a:p>
          <a:p>
            <a:pPr marL="0" indent="0" algn="just">
              <a:buNone/>
            </a:pPr>
            <a:r>
              <a:rPr lang="tr-TR" dirty="0"/>
              <a:t>Aile markalı ürünlerden birisi </a:t>
            </a:r>
            <a:r>
              <a:rPr lang="tr-TR" u="sng" dirty="0"/>
              <a:t>için yapılan tutundurma faaliyetleri, işletmenin diğer ürünlerini de destekleyebilir </a:t>
            </a:r>
            <a:r>
              <a:rPr lang="tr-TR" dirty="0"/>
              <a:t>(</a:t>
            </a:r>
            <a:r>
              <a:rPr lang="tr-TR" dirty="0" err="1"/>
              <a:t>Pride</a:t>
            </a:r>
            <a:r>
              <a:rPr lang="tr-TR" dirty="0"/>
              <a:t> ve </a:t>
            </a:r>
            <a:r>
              <a:rPr lang="tr-TR" dirty="0" err="1"/>
              <a:t>Ferrell</a:t>
            </a:r>
            <a:r>
              <a:rPr lang="tr-TR" dirty="0"/>
              <a:t>, !987:220). </a:t>
            </a:r>
          </a:p>
          <a:p>
            <a:pPr marL="0" indent="0" algn="just">
              <a:buNone/>
            </a:pPr>
            <a:r>
              <a:rPr lang="tr-TR" dirty="0"/>
              <a:t>Bu stratejinin olumsuz tarafı ise, </a:t>
            </a:r>
            <a:r>
              <a:rPr lang="tr-TR" u="sng" dirty="0"/>
              <a:t>bireysel ürün başarısızlığında, işletme ününün kötü bir şekilde etkilenmesi ol</a:t>
            </a:r>
            <a:r>
              <a:rPr lang="tr-TR" dirty="0"/>
              <a:t>ur (</a:t>
            </a:r>
            <a:r>
              <a:rPr lang="tr-TR" dirty="0" err="1"/>
              <a:t>Bradley</a:t>
            </a:r>
            <a:r>
              <a:rPr lang="tr-TR" dirty="0"/>
              <a:t>, 1995:531).</a:t>
            </a:r>
          </a:p>
          <a:p>
            <a:pPr marL="0" indent="0" algn="just">
              <a:buNone/>
            </a:pPr>
            <a:endParaRPr lang="tr-TR" dirty="0"/>
          </a:p>
        </p:txBody>
      </p:sp>
    </p:spTree>
    <p:extLst>
      <p:ext uri="{BB962C8B-B14F-4D97-AF65-F5344CB8AC3E}">
        <p14:creationId xmlns:p14="http://schemas.microsoft.com/office/powerpoint/2010/main" val="3695181264"/>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Çeşitleri</a:t>
            </a:r>
          </a:p>
        </p:txBody>
      </p:sp>
      <p:sp>
        <p:nvSpPr>
          <p:cNvPr id="3" name="İçerik Yer Tutucusu 2"/>
          <p:cNvSpPr>
            <a:spLocks noGrp="1"/>
          </p:cNvSpPr>
          <p:nvPr>
            <p:ph idx="1"/>
          </p:nvPr>
        </p:nvSpPr>
        <p:spPr>
          <a:xfrm>
            <a:off x="107504" y="2060848"/>
            <a:ext cx="8928992" cy="4752527"/>
          </a:xfrm>
        </p:spPr>
        <p:txBody>
          <a:bodyPr>
            <a:normAutofit/>
          </a:bodyPr>
          <a:lstStyle/>
          <a:p>
            <a:pPr marL="0" indent="0" algn="just">
              <a:buNone/>
            </a:pPr>
            <a:r>
              <a:rPr lang="tr-TR" b="1" dirty="0"/>
              <a:t>Bireysel Marka</a:t>
            </a:r>
          </a:p>
          <a:p>
            <a:pPr marL="0" indent="0" algn="just">
              <a:buNone/>
            </a:pPr>
            <a:r>
              <a:rPr lang="tr-TR" dirty="0"/>
              <a:t>Bireysel marka ismi; </a:t>
            </a:r>
            <a:r>
              <a:rPr lang="tr-TR" u="sng" dirty="0"/>
              <a:t>işletme tarafından satışa sunulan farklı ürünler için ayrı markaların</a:t>
            </a:r>
            <a:r>
              <a:rPr lang="tr-TR" dirty="0"/>
              <a:t> kullanılmasıdır (</a:t>
            </a:r>
            <a:r>
              <a:rPr lang="tr-TR" dirty="0" err="1"/>
              <a:t>Evans</a:t>
            </a:r>
            <a:r>
              <a:rPr lang="tr-TR" dirty="0"/>
              <a:t> ve </a:t>
            </a:r>
            <a:r>
              <a:rPr lang="tr-TR" dirty="0" err="1"/>
              <a:t>Berman</a:t>
            </a:r>
            <a:r>
              <a:rPr lang="tr-TR" dirty="0"/>
              <a:t>, 1992:312-313). </a:t>
            </a:r>
          </a:p>
          <a:p>
            <a:pPr marL="0" indent="0" algn="just">
              <a:buNone/>
            </a:pPr>
            <a:r>
              <a:rPr lang="tr-TR" dirty="0"/>
              <a:t>Örneğin, </a:t>
            </a:r>
            <a:r>
              <a:rPr lang="tr-TR" dirty="0" err="1"/>
              <a:t>Procter&amp;Gamble</a:t>
            </a:r>
            <a:r>
              <a:rPr lang="tr-TR" dirty="0"/>
              <a:t> işletmesi her bir ürününü ayrı ayrı olarak markalar; Tide, </a:t>
            </a:r>
            <a:r>
              <a:rPr lang="tr-TR" dirty="0" err="1"/>
              <a:t>Bold</a:t>
            </a:r>
            <a:r>
              <a:rPr lang="tr-TR" dirty="0"/>
              <a:t>, </a:t>
            </a:r>
            <a:r>
              <a:rPr lang="tr-TR" dirty="0" err="1"/>
              <a:t>Cheer</a:t>
            </a:r>
            <a:r>
              <a:rPr lang="tr-TR" dirty="0"/>
              <a:t>, </a:t>
            </a:r>
            <a:r>
              <a:rPr lang="tr-TR" dirty="0" err="1"/>
              <a:t>Duz</a:t>
            </a:r>
            <a:r>
              <a:rPr lang="tr-TR" dirty="0"/>
              <a:t>, Solo ve diğerleri (Murphy ve Enis, 1985:283). </a:t>
            </a:r>
          </a:p>
        </p:txBody>
      </p:sp>
    </p:spTree>
    <p:extLst>
      <p:ext uri="{BB962C8B-B14F-4D97-AF65-F5344CB8AC3E}">
        <p14:creationId xmlns:p14="http://schemas.microsoft.com/office/powerpoint/2010/main" val="2244161179"/>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Çeşitleri</a:t>
            </a:r>
          </a:p>
        </p:txBody>
      </p:sp>
      <p:sp>
        <p:nvSpPr>
          <p:cNvPr id="3" name="İçerik Yer Tutucusu 2"/>
          <p:cNvSpPr>
            <a:spLocks noGrp="1"/>
          </p:cNvSpPr>
          <p:nvPr>
            <p:ph idx="1"/>
          </p:nvPr>
        </p:nvSpPr>
        <p:spPr>
          <a:xfrm>
            <a:off x="107504" y="2060848"/>
            <a:ext cx="8928992" cy="4752527"/>
          </a:xfrm>
        </p:spPr>
        <p:txBody>
          <a:bodyPr>
            <a:normAutofit/>
          </a:bodyPr>
          <a:lstStyle/>
          <a:p>
            <a:pPr marL="0" indent="0" algn="just">
              <a:buNone/>
            </a:pPr>
            <a:r>
              <a:rPr lang="tr-TR" b="1" dirty="0"/>
              <a:t>Bireysel Marka</a:t>
            </a:r>
          </a:p>
          <a:p>
            <a:pPr marL="0" indent="0" algn="just">
              <a:buNone/>
            </a:pPr>
            <a:r>
              <a:rPr lang="tr-TR" dirty="0"/>
              <a:t>Bireysel marka isminde işletme pazarladığı tüm yeni ürünlerine, </a:t>
            </a:r>
            <a:r>
              <a:rPr lang="tr-TR" u="sng" dirty="0"/>
              <a:t>ayrı birer isim vererek ürün hattında çok sayıda markaya sahip olur ve böylece, bir markadaki başarısızlığa karşı önlem almış</a:t>
            </a:r>
            <a:r>
              <a:rPr lang="tr-TR" dirty="0"/>
              <a:t> olur. </a:t>
            </a:r>
          </a:p>
          <a:p>
            <a:pPr marL="0" indent="0" algn="just">
              <a:buNone/>
            </a:pPr>
            <a:endParaRPr lang="tr-TR" dirty="0"/>
          </a:p>
          <a:p>
            <a:pPr marL="0" indent="0" algn="just">
              <a:buNone/>
            </a:pPr>
            <a:r>
              <a:rPr lang="tr-TR" dirty="0"/>
              <a:t>Üretici firma bu strateji sayesinde </a:t>
            </a:r>
            <a:r>
              <a:rPr lang="tr-TR" u="sng" dirty="0"/>
              <a:t>dağıtım noktalarında ve satış sunum yerlerinde rakiplerine üstünlük</a:t>
            </a:r>
            <a:r>
              <a:rPr lang="tr-TR" dirty="0"/>
              <a:t> sağlayabilmektedir (İslamoğlu, 1996:267).</a:t>
            </a:r>
          </a:p>
          <a:p>
            <a:pPr marL="0" indent="0" algn="just">
              <a:buNone/>
            </a:pPr>
            <a:endParaRPr lang="tr-TR" dirty="0"/>
          </a:p>
        </p:txBody>
      </p:sp>
    </p:spTree>
    <p:extLst>
      <p:ext uri="{BB962C8B-B14F-4D97-AF65-F5344CB8AC3E}">
        <p14:creationId xmlns:p14="http://schemas.microsoft.com/office/powerpoint/2010/main" val="840489300"/>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Çeşitleri</a:t>
            </a:r>
          </a:p>
        </p:txBody>
      </p:sp>
      <p:sp>
        <p:nvSpPr>
          <p:cNvPr id="3" name="İçerik Yer Tutucusu 2"/>
          <p:cNvSpPr>
            <a:spLocks noGrp="1"/>
          </p:cNvSpPr>
          <p:nvPr>
            <p:ph idx="1"/>
          </p:nvPr>
        </p:nvSpPr>
        <p:spPr>
          <a:xfrm>
            <a:off x="107504" y="2060848"/>
            <a:ext cx="8928992" cy="4752527"/>
          </a:xfrm>
        </p:spPr>
        <p:txBody>
          <a:bodyPr>
            <a:normAutofit/>
          </a:bodyPr>
          <a:lstStyle/>
          <a:p>
            <a:pPr marL="0" indent="0">
              <a:buNone/>
            </a:pPr>
            <a:r>
              <a:rPr lang="tr-TR" b="1" dirty="0"/>
              <a:t>Hat(Dizin) Aile Markası</a:t>
            </a:r>
          </a:p>
          <a:p>
            <a:pPr marL="0" indent="0" algn="just">
              <a:buNone/>
            </a:pPr>
            <a:r>
              <a:rPr lang="tr-TR" dirty="0"/>
              <a:t>İşletmenin, tüm ürünler için değil de, sadece </a:t>
            </a:r>
            <a:r>
              <a:rPr lang="tr-TR" u="sng" dirty="0"/>
              <a:t>satışlarında ya da fiziksel özelliklerinde benzerlikler olan özel hat/dizin içerisindeki ürünler</a:t>
            </a:r>
            <a:r>
              <a:rPr lang="tr-TR" dirty="0"/>
              <a:t> için aile markasının ya da aynı marka isminin kullanılması şeklidir (</a:t>
            </a:r>
            <a:r>
              <a:rPr lang="tr-TR" dirty="0" err="1"/>
              <a:t>Skinner</a:t>
            </a:r>
            <a:r>
              <a:rPr lang="tr-TR" dirty="0"/>
              <a:t>, 1990:257). </a:t>
            </a:r>
          </a:p>
          <a:p>
            <a:pPr marL="0" indent="0" algn="just">
              <a:buNone/>
            </a:pPr>
            <a:endParaRPr lang="tr-TR" dirty="0"/>
          </a:p>
          <a:p>
            <a:pPr marL="0" indent="0" algn="just">
              <a:buNone/>
            </a:pPr>
            <a:r>
              <a:rPr lang="tr-TR" dirty="0"/>
              <a:t>Örneğin, General </a:t>
            </a:r>
            <a:r>
              <a:rPr lang="tr-TR" dirty="0" err="1"/>
              <a:t>Motors’a</a:t>
            </a:r>
            <a:r>
              <a:rPr lang="tr-TR" dirty="0"/>
              <a:t> bağlı, </a:t>
            </a:r>
            <a:r>
              <a:rPr lang="tr-TR" dirty="0" err="1"/>
              <a:t>Chevrolet</a:t>
            </a:r>
            <a:r>
              <a:rPr lang="tr-TR" dirty="0"/>
              <a:t>, </a:t>
            </a:r>
            <a:r>
              <a:rPr lang="tr-TR" dirty="0" err="1"/>
              <a:t>Pontiac</a:t>
            </a:r>
            <a:r>
              <a:rPr lang="tr-TR" dirty="0"/>
              <a:t> ve </a:t>
            </a:r>
            <a:r>
              <a:rPr lang="tr-TR" dirty="0" err="1"/>
              <a:t>Cadillac</a:t>
            </a:r>
            <a:r>
              <a:rPr lang="tr-TR" dirty="0"/>
              <a:t> otomobil hat/dizinleri vardır (Murphy ve Enis, 1985:283).</a:t>
            </a:r>
          </a:p>
          <a:p>
            <a:pPr marL="0" indent="0" algn="just">
              <a:buNone/>
            </a:pPr>
            <a:endParaRPr lang="tr-TR" dirty="0"/>
          </a:p>
        </p:txBody>
      </p:sp>
    </p:spTree>
    <p:extLst>
      <p:ext uri="{BB962C8B-B14F-4D97-AF65-F5344CB8AC3E}">
        <p14:creationId xmlns:p14="http://schemas.microsoft.com/office/powerpoint/2010/main" val="1616547965"/>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Çeşitleri</a:t>
            </a:r>
          </a:p>
        </p:txBody>
      </p:sp>
      <p:sp>
        <p:nvSpPr>
          <p:cNvPr id="3" name="İçerik Yer Tutucusu 2"/>
          <p:cNvSpPr>
            <a:spLocks noGrp="1"/>
          </p:cNvSpPr>
          <p:nvPr>
            <p:ph idx="1"/>
          </p:nvPr>
        </p:nvSpPr>
        <p:spPr>
          <a:xfrm>
            <a:off x="107504" y="2060848"/>
            <a:ext cx="8928992" cy="4752527"/>
          </a:xfrm>
        </p:spPr>
        <p:txBody>
          <a:bodyPr>
            <a:normAutofit/>
          </a:bodyPr>
          <a:lstStyle/>
          <a:p>
            <a:pPr marL="0" lvl="0" indent="0">
              <a:buNone/>
            </a:pPr>
            <a:r>
              <a:rPr lang="tr-TR" b="1" dirty="0"/>
              <a:t>Özel Etiketli Marka(Aracı Markası)</a:t>
            </a:r>
            <a:endParaRPr lang="tr-TR" dirty="0"/>
          </a:p>
          <a:p>
            <a:pPr marL="0" indent="0" algn="just">
              <a:buNone/>
            </a:pPr>
            <a:r>
              <a:rPr lang="tr-TR" dirty="0"/>
              <a:t>Üreticiler genellikle ürünlerini kendi marka isimleri altında satmayı tercih etmektedirler. Ancak özel etiketli markalama kavramı son zamanlarda gözle görülür bir şekilde önem kazanmaya başlamıştır. </a:t>
            </a:r>
          </a:p>
          <a:p>
            <a:pPr marL="0" indent="0" algn="just">
              <a:buNone/>
            </a:pPr>
            <a:endParaRPr lang="tr-TR" dirty="0"/>
          </a:p>
          <a:p>
            <a:pPr marL="0" indent="0" algn="just">
              <a:buNone/>
            </a:pPr>
            <a:r>
              <a:rPr lang="tr-TR" dirty="0"/>
              <a:t>Bunu nedeni perakendeciler gibi </a:t>
            </a:r>
            <a:r>
              <a:rPr lang="tr-TR" u="sng" dirty="0"/>
              <a:t>dağıtım kanalı üyelerinin, kendi marka isimleri ya da etiketleriyle ürünleri satmak istemeleridir </a:t>
            </a:r>
            <a:r>
              <a:rPr lang="tr-TR" dirty="0"/>
              <a:t>(</a:t>
            </a:r>
            <a:r>
              <a:rPr lang="tr-TR" dirty="0" err="1"/>
              <a:t>Bradley</a:t>
            </a:r>
            <a:r>
              <a:rPr lang="tr-TR" dirty="0"/>
              <a:t>, 1995:533). </a:t>
            </a:r>
          </a:p>
        </p:txBody>
      </p:sp>
    </p:spTree>
    <p:extLst>
      <p:ext uri="{BB962C8B-B14F-4D97-AF65-F5344CB8AC3E}">
        <p14:creationId xmlns:p14="http://schemas.microsoft.com/office/powerpoint/2010/main" val="1953648346"/>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Çeşitleri</a:t>
            </a:r>
          </a:p>
        </p:txBody>
      </p:sp>
      <p:sp>
        <p:nvSpPr>
          <p:cNvPr id="3" name="İçerik Yer Tutucusu 2"/>
          <p:cNvSpPr>
            <a:spLocks noGrp="1"/>
          </p:cNvSpPr>
          <p:nvPr>
            <p:ph idx="1"/>
          </p:nvPr>
        </p:nvSpPr>
        <p:spPr>
          <a:xfrm>
            <a:off x="107504" y="2060848"/>
            <a:ext cx="8928992" cy="4752527"/>
          </a:xfrm>
        </p:spPr>
        <p:txBody>
          <a:bodyPr>
            <a:normAutofit/>
          </a:bodyPr>
          <a:lstStyle/>
          <a:p>
            <a:pPr marL="0" lvl="0" indent="0">
              <a:buNone/>
            </a:pPr>
            <a:r>
              <a:rPr lang="tr-TR" b="1" dirty="0"/>
              <a:t>Özel Etiketli Marka(Aracı Markası)</a:t>
            </a:r>
            <a:endParaRPr lang="tr-TR" dirty="0"/>
          </a:p>
          <a:p>
            <a:pPr marL="0" indent="0" algn="just">
              <a:buNone/>
            </a:pPr>
            <a:r>
              <a:rPr lang="tr-TR" dirty="0"/>
              <a:t>Özel etiketli marka, aracı markası ya da mağaza markası olarak da adlandırılabilir. </a:t>
            </a:r>
          </a:p>
          <a:p>
            <a:pPr marL="0" indent="0" algn="just">
              <a:buNone/>
            </a:pPr>
            <a:r>
              <a:rPr lang="tr-TR" dirty="0"/>
              <a:t>Özel etiketli marka, mal ya da hizmet aracısı, veya yeniden satıcısı tarafından oluşturulan ve sahiplenen markadır (</a:t>
            </a:r>
            <a:r>
              <a:rPr lang="tr-TR" dirty="0" err="1"/>
              <a:t>Kotler</a:t>
            </a:r>
            <a:r>
              <a:rPr lang="tr-TR" dirty="0"/>
              <a:t> ve Armstrong, 2004:293).</a:t>
            </a:r>
          </a:p>
          <a:p>
            <a:pPr marL="0" indent="0" algn="just">
              <a:buNone/>
            </a:pPr>
            <a:endParaRPr lang="tr-TR" dirty="0"/>
          </a:p>
        </p:txBody>
      </p:sp>
    </p:spTree>
    <p:extLst>
      <p:ext uri="{BB962C8B-B14F-4D97-AF65-F5344CB8AC3E}">
        <p14:creationId xmlns:p14="http://schemas.microsoft.com/office/powerpoint/2010/main" val="2887847457"/>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Çeşitleri</a:t>
            </a:r>
          </a:p>
        </p:txBody>
      </p:sp>
      <p:sp>
        <p:nvSpPr>
          <p:cNvPr id="3" name="İçerik Yer Tutucusu 2"/>
          <p:cNvSpPr>
            <a:spLocks noGrp="1"/>
          </p:cNvSpPr>
          <p:nvPr>
            <p:ph idx="1"/>
          </p:nvPr>
        </p:nvSpPr>
        <p:spPr>
          <a:xfrm>
            <a:off x="107504" y="2060848"/>
            <a:ext cx="8928992" cy="4752527"/>
          </a:xfrm>
        </p:spPr>
        <p:txBody>
          <a:bodyPr>
            <a:normAutofit/>
          </a:bodyPr>
          <a:lstStyle/>
          <a:p>
            <a:pPr marL="0" lvl="0" indent="0">
              <a:buNone/>
            </a:pPr>
            <a:r>
              <a:rPr lang="tr-TR" b="1" dirty="0"/>
              <a:t>Lisans Markası</a:t>
            </a:r>
            <a:endParaRPr lang="tr-TR" dirty="0"/>
          </a:p>
          <a:p>
            <a:pPr marL="0" indent="0" algn="just">
              <a:buNone/>
            </a:pPr>
            <a:r>
              <a:rPr lang="tr-TR" dirty="0"/>
              <a:t>Çoğu üreticinin, kendi marka isimlerini oluşturmaları büyük maliyet ve zaman gerektirir. </a:t>
            </a:r>
          </a:p>
          <a:p>
            <a:pPr marL="0" indent="0" algn="just">
              <a:buNone/>
            </a:pPr>
            <a:r>
              <a:rPr lang="tr-TR" dirty="0"/>
              <a:t>Bununla birlikte, </a:t>
            </a:r>
            <a:r>
              <a:rPr lang="tr-TR" u="sng" dirty="0"/>
              <a:t>bazı işletmeler, diğer üreticiler tarafından oluşturulan isim veya sembollerin lisansını almak yoluyla mal ya da hizmetlerini markama yolunu </a:t>
            </a:r>
            <a:r>
              <a:rPr lang="tr-TR" dirty="0"/>
              <a:t>seçmektedirler (</a:t>
            </a:r>
            <a:r>
              <a:rPr lang="tr-TR" dirty="0" err="1"/>
              <a:t>Pride</a:t>
            </a:r>
            <a:r>
              <a:rPr lang="tr-TR" dirty="0"/>
              <a:t> ve </a:t>
            </a:r>
            <a:r>
              <a:rPr lang="tr-TR" dirty="0" err="1"/>
              <a:t>Ferrell</a:t>
            </a:r>
            <a:r>
              <a:rPr lang="tr-TR" dirty="0"/>
              <a:t>, 1987:221). </a:t>
            </a:r>
          </a:p>
          <a:p>
            <a:pPr marL="0" indent="0" algn="just">
              <a:buNone/>
            </a:pPr>
            <a:r>
              <a:rPr lang="tr-TR" dirty="0"/>
              <a:t>Bu şekilde işletme </a:t>
            </a:r>
            <a:r>
              <a:rPr lang="tr-TR" u="sng" dirty="0"/>
              <a:t>hem o markanın tecrübesinden hem de ününden</a:t>
            </a:r>
            <a:r>
              <a:rPr lang="tr-TR" dirty="0"/>
              <a:t> yararlanabilmektedir.</a:t>
            </a:r>
          </a:p>
          <a:p>
            <a:pPr marL="0" indent="0" algn="just">
              <a:buNone/>
            </a:pPr>
            <a:endParaRPr lang="tr-TR" dirty="0"/>
          </a:p>
        </p:txBody>
      </p:sp>
    </p:spTree>
    <p:extLst>
      <p:ext uri="{BB962C8B-B14F-4D97-AF65-F5344CB8AC3E}">
        <p14:creationId xmlns:p14="http://schemas.microsoft.com/office/powerpoint/2010/main" val="2192067258"/>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Çeşitleri</a:t>
            </a:r>
          </a:p>
        </p:txBody>
      </p:sp>
      <p:sp>
        <p:nvSpPr>
          <p:cNvPr id="3" name="İçerik Yer Tutucusu 2"/>
          <p:cNvSpPr>
            <a:spLocks noGrp="1"/>
          </p:cNvSpPr>
          <p:nvPr>
            <p:ph idx="1"/>
          </p:nvPr>
        </p:nvSpPr>
        <p:spPr>
          <a:xfrm>
            <a:off x="107504" y="2060848"/>
            <a:ext cx="8928992" cy="4752527"/>
          </a:xfrm>
        </p:spPr>
        <p:txBody>
          <a:bodyPr>
            <a:normAutofit/>
          </a:bodyPr>
          <a:lstStyle/>
          <a:p>
            <a:pPr marL="0" lvl="0" indent="0">
              <a:buNone/>
            </a:pPr>
            <a:r>
              <a:rPr lang="tr-TR" b="1" dirty="0"/>
              <a:t>Ortak Marka </a:t>
            </a:r>
            <a:endParaRPr lang="tr-TR" dirty="0"/>
          </a:p>
          <a:p>
            <a:pPr marL="0" indent="0" algn="just">
              <a:buNone/>
            </a:pPr>
            <a:r>
              <a:rPr lang="tr-TR" dirty="0"/>
              <a:t>Ortak markalama; iki veya daha fazla sayıda işletmenin marka isimlerini aynı üründe kullanması şeklidir (</a:t>
            </a:r>
            <a:r>
              <a:rPr lang="tr-TR" dirty="0" err="1"/>
              <a:t>Kotler</a:t>
            </a:r>
            <a:r>
              <a:rPr lang="tr-TR" dirty="0"/>
              <a:t> ve Armstrong, 2004:295). </a:t>
            </a:r>
          </a:p>
          <a:p>
            <a:pPr marL="0" indent="0" algn="just">
              <a:buNone/>
            </a:pPr>
            <a:r>
              <a:rPr lang="tr-TR" dirty="0"/>
              <a:t>Ortak marka üretim veya hizmet işletmelerinden oluşturdukları birliklerin mal veya hizmetlerini diğer işletmelerin mal veya hizmetlerinden ayırt etmeyi sağlar (556 Sayılı KHK, 1995;madde 55). </a:t>
            </a:r>
          </a:p>
          <a:p>
            <a:pPr marL="0" indent="0" algn="just">
              <a:buNone/>
            </a:pPr>
            <a:endParaRPr lang="tr-TR" dirty="0"/>
          </a:p>
        </p:txBody>
      </p:sp>
    </p:spTree>
    <p:extLst>
      <p:ext uri="{BB962C8B-B14F-4D97-AF65-F5344CB8AC3E}">
        <p14:creationId xmlns:p14="http://schemas.microsoft.com/office/powerpoint/2010/main" val="23403696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7" name="Group 8">
            <a:extLst>
              <a:ext uri="{FF2B5EF4-FFF2-40B4-BE49-F238E27FC236}">
                <a16:creationId xmlns:a16="http://schemas.microsoft.com/office/drawing/2014/main" id="{7A865E47-4365-4F21-B8EA-13B2C12BCB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18" name="Rectangle 9">
              <a:extLst>
                <a:ext uri="{FF2B5EF4-FFF2-40B4-BE49-F238E27FC236}">
                  <a16:creationId xmlns:a16="http://schemas.microsoft.com/office/drawing/2014/main" id="{0CE24988-BB27-40E5-A961-9FA7ED0DB9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80BDE80E-ADE0-4E16-8F80-306A15F4D3FB}"/>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3" name="İçerik Yer Tutucusu 2"/>
          <p:cNvSpPr>
            <a:spLocks noGrp="1"/>
          </p:cNvSpPr>
          <p:nvPr>
            <p:ph idx="1"/>
          </p:nvPr>
        </p:nvSpPr>
        <p:spPr>
          <a:xfrm>
            <a:off x="510241" y="2336873"/>
            <a:ext cx="3781221" cy="3599316"/>
          </a:xfrm>
        </p:spPr>
        <p:txBody>
          <a:bodyPr>
            <a:normAutofit/>
          </a:bodyPr>
          <a:lstStyle/>
          <a:p>
            <a:r>
              <a:rPr lang="en-US" sz="1400" b="1"/>
              <a:t>2. Devlet Kısıtlamaları</a:t>
            </a:r>
          </a:p>
          <a:p>
            <a:r>
              <a:rPr lang="en-US" sz="1400" b="1"/>
              <a:t>Uluslararası pazarlama, ev sahibi ülkenin hükümetinin dayattığı çeşitli katı kural ve düzenlemelere uymayı gerektirir. Bunlar genellikle yüksek vergilerin yanı sıra mal ithalat ve ihracat vergilerini içerir.</a:t>
            </a:r>
          </a:p>
          <a:p>
            <a:endParaRPr lang="en-US" sz="1400" b="1"/>
          </a:p>
          <a:p>
            <a:r>
              <a:rPr lang="en-US" sz="1400" b="1"/>
              <a:t>Sonunda, bu kısıtlamalar bir şirketin karlılığını ve sürekliliğini etkileyebilir. Bazen şirketler bu yabancı düzenlemelere uymakta zorlanabilir ve ayrılmak zorunda kalabilirler.</a:t>
            </a:r>
            <a:endParaRPr lang="tr-TR" sz="1400"/>
          </a:p>
          <a:p>
            <a:endParaRPr lang="tr-TR" sz="1400"/>
          </a:p>
          <a:p>
            <a:pPr marL="0" indent="0">
              <a:buNone/>
            </a:pPr>
            <a:endParaRPr lang="tr-TR" sz="1400"/>
          </a:p>
          <a:p>
            <a:endParaRPr lang="tr-TR" sz="1400"/>
          </a:p>
        </p:txBody>
      </p:sp>
      <p:pic>
        <p:nvPicPr>
          <p:cNvPr id="19" name="Picture 4" descr="Farklı konum ve boyutlarda evin rakamları">
            <a:extLst>
              <a:ext uri="{FF2B5EF4-FFF2-40B4-BE49-F238E27FC236}">
                <a16:creationId xmlns:a16="http://schemas.microsoft.com/office/drawing/2014/main" id="{CE851F54-D1EE-4E98-E4D8-0E4E40AB1700}"/>
              </a:ext>
            </a:extLst>
          </p:cNvPr>
          <p:cNvPicPr>
            <a:picLocks noChangeAspect="1"/>
          </p:cNvPicPr>
          <p:nvPr/>
        </p:nvPicPr>
        <p:blipFill rotWithShape="1">
          <a:blip r:embed="rId3"/>
          <a:srcRect l="22509" r="40001" b="-2"/>
          <a:stretch/>
        </p:blipFill>
        <p:spPr>
          <a:xfrm>
            <a:off x="4572000" y="10"/>
            <a:ext cx="4569617" cy="6856310"/>
          </a:xfrm>
          <a:prstGeom prst="rect">
            <a:avLst/>
          </a:prstGeom>
          <a:ln>
            <a:noFill/>
          </a:ln>
          <a:effectLst/>
        </p:spPr>
      </p:pic>
      <p:sp>
        <p:nvSpPr>
          <p:cNvPr id="20" name="Rectangle 12">
            <a:extLst>
              <a:ext uri="{FF2B5EF4-FFF2-40B4-BE49-F238E27FC236}">
                <a16:creationId xmlns:a16="http://schemas.microsoft.com/office/drawing/2014/main" id="{13BC1C09-8FD1-4619-B317-E9EED5E55D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4874815"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753228"/>
            <a:ext cx="3781222" cy="1080938"/>
          </a:xfrm>
        </p:spPr>
        <p:txBody>
          <a:bodyPr>
            <a:normAutofit/>
          </a:bodyPr>
          <a:lstStyle/>
          <a:p>
            <a:r>
              <a:rPr lang="tr-TR" sz="2300"/>
              <a:t>Uluslararası Pazarlamanın Dezavantajları</a:t>
            </a:r>
          </a:p>
        </p:txBody>
      </p:sp>
      <p:pic>
        <p:nvPicPr>
          <p:cNvPr id="21" name="Picture 14">
            <a:extLst>
              <a:ext uri="{FF2B5EF4-FFF2-40B4-BE49-F238E27FC236}">
                <a16:creationId xmlns:a16="http://schemas.microsoft.com/office/drawing/2014/main" id="{D3143E80-C928-46DB-9299-0BD06348A9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4869180" cy="261714"/>
          </a:xfrm>
          <a:prstGeom prst="rect">
            <a:avLst/>
          </a:prstGeom>
        </p:spPr>
      </p:pic>
    </p:spTree>
    <p:extLst>
      <p:ext uri="{BB962C8B-B14F-4D97-AF65-F5344CB8AC3E}">
        <p14:creationId xmlns:p14="http://schemas.microsoft.com/office/powerpoint/2010/main" val="1967915610"/>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dirty="0"/>
              <a:t>Marka Çeşitleri</a:t>
            </a:r>
          </a:p>
        </p:txBody>
      </p:sp>
      <p:sp>
        <p:nvSpPr>
          <p:cNvPr id="3" name="İçerik Yer Tutucusu 2"/>
          <p:cNvSpPr>
            <a:spLocks noGrp="1"/>
          </p:cNvSpPr>
          <p:nvPr>
            <p:ph idx="1"/>
          </p:nvPr>
        </p:nvSpPr>
        <p:spPr>
          <a:xfrm>
            <a:off x="107504" y="2060848"/>
            <a:ext cx="8928992" cy="4752527"/>
          </a:xfrm>
        </p:spPr>
        <p:txBody>
          <a:bodyPr>
            <a:normAutofit/>
          </a:bodyPr>
          <a:lstStyle/>
          <a:p>
            <a:pPr lvl="0"/>
            <a:r>
              <a:rPr lang="tr-TR" b="1" dirty="0"/>
              <a:t>Jenerik Marka</a:t>
            </a:r>
            <a:endParaRPr lang="tr-TR" dirty="0"/>
          </a:p>
          <a:p>
            <a:pPr algn="just"/>
            <a:r>
              <a:rPr lang="tr-TR" dirty="0"/>
              <a:t>Üreticinin ya da aracının değil, ürünlerin kendilerinin ismini vurgulayan (</a:t>
            </a:r>
            <a:r>
              <a:rPr lang="tr-TR" dirty="0" err="1"/>
              <a:t>Evans</a:t>
            </a:r>
            <a:r>
              <a:rPr lang="tr-TR" dirty="0"/>
              <a:t> ve </a:t>
            </a:r>
            <a:r>
              <a:rPr lang="tr-TR" dirty="0" err="1"/>
              <a:t>Berman</a:t>
            </a:r>
            <a:r>
              <a:rPr lang="tr-TR" dirty="0"/>
              <a:t>, 1992:310-311) ve etiketinde üreticinin veya diğer ayırt edici bilgilerin yer almadığı markalardır (</a:t>
            </a:r>
            <a:r>
              <a:rPr lang="tr-TR" dirty="0" err="1"/>
              <a:t>Skinner</a:t>
            </a:r>
            <a:r>
              <a:rPr lang="tr-TR" dirty="0"/>
              <a:t> ve Boston, 1990:255). Örneğin, yeşil fasulye gibi.</a:t>
            </a:r>
          </a:p>
          <a:p>
            <a:pPr algn="just"/>
            <a:r>
              <a:rPr lang="tr-TR" dirty="0"/>
              <a:t>Üretici markaları daha iyi tanınan ve güvenilen markalardır. Çünkü, bu markalarda kalite kontrolü devamlıdır. Özel (Aracı) markalar ise, perakendecileri ve toptancıları sadık müşteriler yapabilir (</a:t>
            </a:r>
            <a:r>
              <a:rPr lang="tr-TR" dirty="0" err="1"/>
              <a:t>Evans</a:t>
            </a:r>
            <a:r>
              <a:rPr lang="tr-TR" dirty="0"/>
              <a:t> ve </a:t>
            </a:r>
            <a:r>
              <a:rPr lang="tr-TR" dirty="0" err="1"/>
              <a:t>Berman</a:t>
            </a:r>
            <a:r>
              <a:rPr lang="tr-TR" dirty="0"/>
              <a:t>, 1992:310-311). </a:t>
            </a:r>
          </a:p>
        </p:txBody>
      </p:sp>
    </p:spTree>
    <p:extLst>
      <p:ext uri="{BB962C8B-B14F-4D97-AF65-F5344CB8AC3E}">
        <p14:creationId xmlns:p14="http://schemas.microsoft.com/office/powerpoint/2010/main" val="826214837"/>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Denkliği-Değeri</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değeri ve marka denkliği kavramları literatürde kimi yazarlar tarafından tek bir çatı altında, kimi yazarlar tarafından da ayrı ayrı kavramlar olarak ele alınmaktadır. </a:t>
            </a:r>
          </a:p>
          <a:p>
            <a:pPr algn="just"/>
            <a:endParaRPr lang="tr-TR" dirty="0"/>
          </a:p>
          <a:p>
            <a:pPr algn="just"/>
            <a:r>
              <a:rPr lang="tr-TR" dirty="0"/>
              <a:t>Bu da bu iki kavramın birbirine karıştırılmasına yol açmaktadır. Aslında bu iki kavram birbirlerinden farklı anlamlar ifade etmektedir.</a:t>
            </a:r>
          </a:p>
          <a:p>
            <a:pPr marL="0" indent="0" algn="just">
              <a:buNone/>
            </a:pPr>
            <a:endParaRPr lang="tr-TR" dirty="0"/>
          </a:p>
        </p:txBody>
      </p:sp>
    </p:spTree>
    <p:extLst>
      <p:ext uri="{BB962C8B-B14F-4D97-AF65-F5344CB8AC3E}">
        <p14:creationId xmlns:p14="http://schemas.microsoft.com/office/powerpoint/2010/main" val="2017362957"/>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Denkliği-Değeri</a:t>
            </a:r>
            <a:endParaRPr lang="tr-TR" dirty="0"/>
          </a:p>
        </p:txBody>
      </p:sp>
      <p:sp>
        <p:nvSpPr>
          <p:cNvPr id="3" name="İçerik Yer Tutucusu 2"/>
          <p:cNvSpPr>
            <a:spLocks noGrp="1"/>
          </p:cNvSpPr>
          <p:nvPr>
            <p:ph idx="1"/>
          </p:nvPr>
        </p:nvSpPr>
        <p:spPr>
          <a:xfrm>
            <a:off x="107504" y="2060848"/>
            <a:ext cx="8928992" cy="4752527"/>
          </a:xfrm>
        </p:spPr>
        <p:txBody>
          <a:bodyPr>
            <a:normAutofit lnSpcReduction="10000"/>
          </a:bodyPr>
          <a:lstStyle/>
          <a:p>
            <a:pPr algn="just"/>
            <a:r>
              <a:rPr lang="tr-TR" dirty="0"/>
              <a:t>Marka değeri(</a:t>
            </a:r>
            <a:r>
              <a:rPr lang="tr-TR" dirty="0" err="1"/>
              <a:t>Valuation</a:t>
            </a:r>
            <a:r>
              <a:rPr lang="tr-TR" dirty="0"/>
              <a:t>), Markanın finansal değerinin tahmin edilme sürecidir. </a:t>
            </a:r>
          </a:p>
          <a:p>
            <a:pPr algn="just"/>
            <a:endParaRPr lang="tr-TR" dirty="0"/>
          </a:p>
          <a:p>
            <a:pPr algn="just"/>
            <a:r>
              <a:rPr lang="tr-TR" dirty="0"/>
              <a:t>İşletmenin varlıkları, piyasa değeri gibi tamamen finansal ve muhasebe ile ilgili bir kavramdır. </a:t>
            </a:r>
          </a:p>
          <a:p>
            <a:pPr algn="just"/>
            <a:endParaRPr lang="tr-TR" dirty="0"/>
          </a:p>
          <a:p>
            <a:pPr algn="just"/>
            <a:r>
              <a:rPr lang="tr-TR" dirty="0"/>
              <a:t>Pazarlama bakış açısıyla bakıldığında ise marka denkliği kavramı ön plana çıkmaktadır. </a:t>
            </a:r>
          </a:p>
          <a:p>
            <a:pPr algn="just"/>
            <a:endParaRPr lang="tr-TR" dirty="0"/>
          </a:p>
          <a:p>
            <a:pPr algn="just"/>
            <a:r>
              <a:rPr lang="tr-TR" dirty="0"/>
              <a:t>Örneğin. Coca-Cola’nın marka değeri 69 milyar dolar, Microsoft’un 65 milyar dolar ve IBM’in 53 milyar dolardır (</a:t>
            </a:r>
            <a:r>
              <a:rPr lang="tr-TR" dirty="0" err="1"/>
              <a:t>Kotler</a:t>
            </a:r>
            <a:r>
              <a:rPr lang="tr-TR" dirty="0"/>
              <a:t> ve Armstrong, 2004:292).</a:t>
            </a:r>
          </a:p>
          <a:p>
            <a:pPr algn="just"/>
            <a:endParaRPr lang="tr-TR" dirty="0"/>
          </a:p>
        </p:txBody>
      </p:sp>
    </p:spTree>
    <p:extLst>
      <p:ext uri="{BB962C8B-B14F-4D97-AF65-F5344CB8AC3E}">
        <p14:creationId xmlns:p14="http://schemas.microsoft.com/office/powerpoint/2010/main" val="4194487850"/>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Denkliği-Değeri</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denkliği(özvarlığı-</a:t>
            </a:r>
            <a:r>
              <a:rPr lang="tr-TR" dirty="0" err="1"/>
              <a:t>equity</a:t>
            </a:r>
            <a:r>
              <a:rPr lang="tr-TR" dirty="0"/>
              <a:t>) kavramı ise marka değerinden biraz farklıdır. </a:t>
            </a:r>
          </a:p>
          <a:p>
            <a:pPr algn="just"/>
            <a:endParaRPr lang="tr-TR" dirty="0"/>
          </a:p>
          <a:p>
            <a:pPr algn="just"/>
            <a:r>
              <a:rPr lang="tr-TR" dirty="0"/>
              <a:t>Marka denkliği, markanın göreceli ürün ve hizmet kalitesi dahil olmak üzere algılanış biçimi, finansal performansı, müşteri sadakati, memnuniyeti kapsar. </a:t>
            </a:r>
          </a:p>
          <a:p>
            <a:pPr algn="just"/>
            <a:endParaRPr lang="tr-TR" dirty="0"/>
          </a:p>
          <a:p>
            <a:pPr algn="just"/>
            <a:r>
              <a:rPr lang="tr-TR" dirty="0"/>
              <a:t>Kısacası müşterinin, çalışanların ve işletme ortaklarının bir marka için hissettiklerinin bütünüdür (</a:t>
            </a:r>
            <a:r>
              <a:rPr lang="tr-TR" dirty="0" err="1"/>
              <a:t>Knapp</a:t>
            </a:r>
            <a:r>
              <a:rPr lang="tr-TR" dirty="0"/>
              <a:t>, 2000:3).</a:t>
            </a:r>
          </a:p>
          <a:p>
            <a:pPr algn="just"/>
            <a:endParaRPr lang="tr-TR" dirty="0"/>
          </a:p>
        </p:txBody>
      </p:sp>
    </p:spTree>
    <p:extLst>
      <p:ext uri="{BB962C8B-B14F-4D97-AF65-F5344CB8AC3E}">
        <p14:creationId xmlns:p14="http://schemas.microsoft.com/office/powerpoint/2010/main" val="654150679"/>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Denkliği-Değeri</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denkliğinin ölçümü, müşterilerin hangi marka için daha fazla ödeme isteklerini gösteren bir boyuttur. </a:t>
            </a:r>
          </a:p>
          <a:p>
            <a:pPr algn="just"/>
            <a:r>
              <a:rPr lang="tr-TR" dirty="0"/>
              <a:t>Yüksek marka denkliği işletmelere pek çok yönden rekabet avantajı sağlar. </a:t>
            </a:r>
          </a:p>
          <a:p>
            <a:pPr algn="just"/>
            <a:r>
              <a:rPr lang="tr-TR" dirty="0"/>
              <a:t>Güçlü bir marka, müşterinin marka farkındalığının ve sadakatinin derecesini yükseltir. </a:t>
            </a:r>
          </a:p>
          <a:p>
            <a:pPr algn="just"/>
            <a:r>
              <a:rPr lang="tr-TR" dirty="0"/>
              <a:t>Güçlü markalar özellikle, adil olmayan fiyat rekabetine karşı işletmeleri korur. </a:t>
            </a:r>
          </a:p>
          <a:p>
            <a:pPr algn="just"/>
            <a:r>
              <a:rPr lang="tr-TR" dirty="0"/>
              <a:t>Marka denkliğinin altında yatan temel varlık, müşteri denkliğidir. </a:t>
            </a:r>
          </a:p>
          <a:p>
            <a:pPr algn="just"/>
            <a:r>
              <a:rPr lang="tr-TR" dirty="0"/>
              <a:t>Yani markanın oluşturduğu müşteri ilişkilerinin değeridir (</a:t>
            </a:r>
            <a:r>
              <a:rPr lang="tr-TR" dirty="0" err="1"/>
              <a:t>Kotler</a:t>
            </a:r>
            <a:r>
              <a:rPr lang="tr-TR" dirty="0"/>
              <a:t> ve Armstrong, 2004:292).</a:t>
            </a:r>
          </a:p>
          <a:p>
            <a:pPr algn="just"/>
            <a:endParaRPr lang="tr-TR" dirty="0"/>
          </a:p>
        </p:txBody>
      </p:sp>
    </p:spTree>
    <p:extLst>
      <p:ext uri="{BB962C8B-B14F-4D97-AF65-F5344CB8AC3E}">
        <p14:creationId xmlns:p14="http://schemas.microsoft.com/office/powerpoint/2010/main" val="1943320127"/>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Denkliği Bileşenleri</a:t>
            </a:r>
            <a:endParaRPr lang="tr-TR" dirty="0"/>
          </a:p>
        </p:txBody>
      </p:sp>
      <p:pic>
        <p:nvPicPr>
          <p:cNvPr id="5" name="Resim 4"/>
          <p:cNvPicPr>
            <a:picLocks noChangeAspect="1"/>
          </p:cNvPicPr>
          <p:nvPr/>
        </p:nvPicPr>
        <p:blipFill>
          <a:blip r:embed="rId2"/>
          <a:stretch>
            <a:fillRect/>
          </a:stretch>
        </p:blipFill>
        <p:spPr>
          <a:xfrm>
            <a:off x="132656" y="1988840"/>
            <a:ext cx="8352928" cy="5050378"/>
          </a:xfrm>
          <a:prstGeom prst="rect">
            <a:avLst/>
          </a:prstGeom>
        </p:spPr>
      </p:pic>
    </p:spTree>
    <p:extLst>
      <p:ext uri="{BB962C8B-B14F-4D97-AF65-F5344CB8AC3E}">
        <p14:creationId xmlns:p14="http://schemas.microsoft.com/office/powerpoint/2010/main" val="2889466214"/>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Algılanan Kalite</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Algılanan kalite kavramı; alternatifleri ile ilişkilendirildiğinde, niyet edilen amaçla ilgili olarak mal ya da hizmetlerin tüm kalite ya da üstünlüklerinin müşteriler tarafından algılanması olarak tanımlanmaktadır (</a:t>
            </a:r>
            <a:r>
              <a:rPr lang="tr-TR" dirty="0" err="1"/>
              <a:t>Aaker</a:t>
            </a:r>
            <a:r>
              <a:rPr lang="tr-TR" dirty="0"/>
              <a:t>, 1991:85).</a:t>
            </a:r>
          </a:p>
          <a:p>
            <a:pPr marL="0" indent="0">
              <a:buNone/>
            </a:pPr>
            <a:endParaRPr lang="tr-TR" dirty="0"/>
          </a:p>
          <a:p>
            <a:pPr algn="just"/>
            <a:r>
              <a:rPr lang="tr-TR" dirty="0"/>
              <a:t>Marka denkliğinin kurulmasında müşterilerin sadece markanın farkında olması tek başına yeterli değildir. </a:t>
            </a:r>
          </a:p>
          <a:p>
            <a:pPr marL="0" indent="0" algn="just">
              <a:buNone/>
            </a:pPr>
            <a:endParaRPr lang="tr-TR" dirty="0"/>
          </a:p>
          <a:p>
            <a:pPr algn="just"/>
            <a:r>
              <a:rPr lang="tr-TR" dirty="0"/>
              <a:t>Müşterilerin ayrıca o markadan almak istedikleri yani bekledikleri çeşitli kalite algılamaları vardır. </a:t>
            </a:r>
          </a:p>
        </p:txBody>
      </p:sp>
    </p:spTree>
    <p:extLst>
      <p:ext uri="{BB962C8B-B14F-4D97-AF65-F5344CB8AC3E}">
        <p14:creationId xmlns:p14="http://schemas.microsoft.com/office/powerpoint/2010/main" val="2806295774"/>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Algılanan Kalite</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lvl="0"/>
            <a:r>
              <a:rPr lang="tr-TR" dirty="0"/>
              <a:t>Performans</a:t>
            </a:r>
          </a:p>
          <a:p>
            <a:pPr lvl="0"/>
            <a:r>
              <a:rPr lang="tr-TR" dirty="0"/>
              <a:t>Sağlamlık</a:t>
            </a:r>
          </a:p>
          <a:p>
            <a:pPr lvl="0"/>
            <a:r>
              <a:rPr lang="tr-TR" dirty="0"/>
              <a:t>Şartnamelere uygunluk</a:t>
            </a:r>
          </a:p>
          <a:p>
            <a:pPr lvl="0"/>
            <a:r>
              <a:rPr lang="tr-TR" dirty="0"/>
              <a:t>Özellikler</a:t>
            </a:r>
          </a:p>
          <a:p>
            <a:pPr lvl="0"/>
            <a:r>
              <a:rPr lang="tr-TR" dirty="0"/>
              <a:t>İsim</a:t>
            </a:r>
          </a:p>
          <a:p>
            <a:pPr lvl="0"/>
            <a:r>
              <a:rPr lang="tr-TR" dirty="0"/>
              <a:t>Güvenirlilik</a:t>
            </a:r>
          </a:p>
          <a:p>
            <a:pPr lvl="0"/>
            <a:r>
              <a:rPr lang="tr-TR" dirty="0"/>
              <a:t>Hizmet </a:t>
            </a:r>
            <a:r>
              <a:rPr lang="tr-TR" dirty="0" err="1"/>
              <a:t>edebilirlilik</a:t>
            </a:r>
            <a:endParaRPr lang="tr-TR" dirty="0"/>
          </a:p>
          <a:p>
            <a:pPr lvl="0"/>
            <a:r>
              <a:rPr lang="tr-TR" dirty="0"/>
              <a:t>Sonuç </a:t>
            </a:r>
          </a:p>
          <a:p>
            <a:pPr marL="0" indent="0">
              <a:buNone/>
            </a:pPr>
            <a:endParaRPr lang="tr-TR" dirty="0"/>
          </a:p>
          <a:p>
            <a:pPr algn="just"/>
            <a:endParaRPr lang="tr-TR" dirty="0"/>
          </a:p>
        </p:txBody>
      </p:sp>
    </p:spTree>
    <p:extLst>
      <p:ext uri="{BB962C8B-B14F-4D97-AF65-F5344CB8AC3E}">
        <p14:creationId xmlns:p14="http://schemas.microsoft.com/office/powerpoint/2010/main" val="1908416152"/>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Algılanan Kalite</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Müşterilerin algıladıkları kaliteden memnun olmaları, onların kalite beklentilerini karşılayabilmeleri işletmelere çeşitli faydalar sağlar (</a:t>
            </a:r>
            <a:r>
              <a:rPr lang="tr-TR" dirty="0" err="1"/>
              <a:t>Aaker</a:t>
            </a:r>
            <a:r>
              <a:rPr lang="tr-TR" dirty="0"/>
              <a:t>, 1991:86)</a:t>
            </a:r>
          </a:p>
          <a:p>
            <a:pPr algn="just"/>
            <a:endParaRPr lang="tr-TR" dirty="0"/>
          </a:p>
          <a:p>
            <a:pPr lvl="0"/>
            <a:r>
              <a:rPr lang="tr-TR" dirty="0"/>
              <a:t>Satın almak için müşteriler bir sebep sunarlar.</a:t>
            </a:r>
          </a:p>
          <a:p>
            <a:pPr marL="0" indent="0">
              <a:buNone/>
            </a:pPr>
            <a:endParaRPr lang="tr-TR" dirty="0"/>
          </a:p>
          <a:p>
            <a:pPr lvl="0" algn="just"/>
            <a:r>
              <a:rPr lang="tr-TR" dirty="0"/>
              <a:t>Kalite sayesinde işletmeler ürünleri farklılaştırabilirler ve markalarını müşterilerin zihinlerinde konumlandırabilir.</a:t>
            </a:r>
          </a:p>
          <a:p>
            <a:pPr algn="just"/>
            <a:endParaRPr lang="tr-TR" dirty="0"/>
          </a:p>
        </p:txBody>
      </p:sp>
    </p:spTree>
    <p:extLst>
      <p:ext uri="{BB962C8B-B14F-4D97-AF65-F5344CB8AC3E}">
        <p14:creationId xmlns:p14="http://schemas.microsoft.com/office/powerpoint/2010/main" val="1639413166"/>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Farkındalığı</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farkındalığı kavramı, belirli bir ürün kategorisinin üyesi olan bir markanın potansiyel alıcılar tarafından tanınması ya da hatırlanabilmesi yeteneğidir (</a:t>
            </a:r>
            <a:r>
              <a:rPr lang="tr-TR" dirty="0" err="1"/>
              <a:t>Aaker</a:t>
            </a:r>
            <a:r>
              <a:rPr lang="tr-TR" dirty="0"/>
              <a:t>, 1991:61). </a:t>
            </a:r>
          </a:p>
          <a:p>
            <a:pPr algn="just"/>
            <a:endParaRPr lang="tr-TR" dirty="0"/>
          </a:p>
          <a:p>
            <a:pPr algn="just"/>
            <a:r>
              <a:rPr lang="tr-TR" dirty="0"/>
              <a:t>Marka farkındalığı, markanın müşteri zihninde sahip olduğu güçtür. </a:t>
            </a:r>
          </a:p>
          <a:p>
            <a:pPr algn="just"/>
            <a:endParaRPr lang="tr-TR" dirty="0"/>
          </a:p>
          <a:p>
            <a:pPr algn="just"/>
            <a:r>
              <a:rPr lang="tr-TR" dirty="0"/>
              <a:t>Marka farkındalığı, marka tanınırlığı ve marka </a:t>
            </a:r>
            <a:r>
              <a:rPr lang="tr-TR" dirty="0" err="1"/>
              <a:t>hatırlanırlığı</a:t>
            </a:r>
            <a:r>
              <a:rPr lang="tr-TR" dirty="0"/>
              <a:t> kavramlarını (Şekil 6) içermektedir (Keller, 1993:7). </a:t>
            </a:r>
          </a:p>
          <a:p>
            <a:pPr algn="just"/>
            <a:endParaRPr lang="tr-TR" dirty="0"/>
          </a:p>
        </p:txBody>
      </p:sp>
    </p:spTree>
    <p:extLst>
      <p:ext uri="{BB962C8B-B14F-4D97-AF65-F5344CB8AC3E}">
        <p14:creationId xmlns:p14="http://schemas.microsoft.com/office/powerpoint/2010/main" val="36085831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 name="Rectangle 12">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7" name="Rectangle 16">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2063262"/>
            <a:ext cx="2804460" cy="2661052"/>
          </a:xfrm>
        </p:spPr>
        <p:txBody>
          <a:bodyPr>
            <a:normAutofit/>
          </a:bodyPr>
          <a:lstStyle/>
          <a:p>
            <a:pPr algn="r"/>
            <a:r>
              <a:rPr lang="tr-TR" sz="2900"/>
              <a:t>Uluslararası Pazarlamanın Dezavantajları</a:t>
            </a:r>
          </a:p>
        </p:txBody>
      </p:sp>
      <p:graphicFrame>
        <p:nvGraphicFramePr>
          <p:cNvPr id="5" name="İçerik Yer Tutucusu 2">
            <a:extLst>
              <a:ext uri="{FF2B5EF4-FFF2-40B4-BE49-F238E27FC236}">
                <a16:creationId xmlns:a16="http://schemas.microsoft.com/office/drawing/2014/main" id="{4D3A82E8-B16F-C727-4147-1436326301B4}"/>
              </a:ext>
            </a:extLst>
          </p:cNvPr>
          <p:cNvGraphicFramePr>
            <a:graphicFrameLocks noGrp="1"/>
          </p:cNvGraphicFramePr>
          <p:nvPr>
            <p:ph idx="1"/>
            <p:extLst>
              <p:ext uri="{D42A27DB-BD31-4B8C-83A1-F6EECF244321}">
                <p14:modId xmlns:p14="http://schemas.microsoft.com/office/powerpoint/2010/main" val="3881364271"/>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873756615"/>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Farkındalığı</a:t>
            </a:r>
            <a:endParaRPr lang="tr-TR" dirty="0"/>
          </a:p>
        </p:txBody>
      </p:sp>
      <p:pic>
        <p:nvPicPr>
          <p:cNvPr id="5" name="Resim 4"/>
          <p:cNvPicPr>
            <a:picLocks noChangeAspect="1"/>
          </p:cNvPicPr>
          <p:nvPr/>
        </p:nvPicPr>
        <p:blipFill>
          <a:blip r:embed="rId2"/>
          <a:stretch>
            <a:fillRect/>
          </a:stretch>
        </p:blipFill>
        <p:spPr>
          <a:xfrm>
            <a:off x="1763688" y="1700808"/>
            <a:ext cx="5221046" cy="5037772"/>
          </a:xfrm>
          <a:prstGeom prst="rect">
            <a:avLst/>
          </a:prstGeom>
        </p:spPr>
      </p:pic>
    </p:spTree>
    <p:extLst>
      <p:ext uri="{BB962C8B-B14F-4D97-AF65-F5344CB8AC3E}">
        <p14:creationId xmlns:p14="http://schemas.microsoft.com/office/powerpoint/2010/main" val="3524808998"/>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Farkındalığı</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farkındalığı piramidinin (Şekil 6) en alt düzeyi müşterilerin işletmenin markasından farkında olmamasıdır. İkinci düzey ise marka tanınırlığıdır. </a:t>
            </a:r>
          </a:p>
          <a:p>
            <a:pPr algn="just"/>
            <a:endParaRPr lang="tr-TR" dirty="0"/>
          </a:p>
          <a:p>
            <a:pPr algn="just"/>
            <a:r>
              <a:rPr lang="tr-TR" dirty="0"/>
              <a:t>Marka tanınırlığı, müşterilerin belirli ürün kategorisi içerisinde yer alan marka ismini daha önceden duyup-duymadıklarıyla ilişkilidir ve satın alma noktasında müşterilerin marka seçiminde çok önem taşıyan bir kavramdır (</a:t>
            </a:r>
            <a:r>
              <a:rPr lang="tr-TR" dirty="0" err="1"/>
              <a:t>Aaker</a:t>
            </a:r>
            <a:r>
              <a:rPr lang="tr-TR" dirty="0"/>
              <a:t>, 1991:62).</a:t>
            </a:r>
          </a:p>
          <a:p>
            <a:pPr marL="0" indent="0">
              <a:buNone/>
            </a:pPr>
            <a:endParaRPr lang="tr-TR" dirty="0"/>
          </a:p>
        </p:txBody>
      </p:sp>
    </p:spTree>
    <p:extLst>
      <p:ext uri="{BB962C8B-B14F-4D97-AF65-F5344CB8AC3E}">
        <p14:creationId xmlns:p14="http://schemas.microsoft.com/office/powerpoint/2010/main" val="3754976972"/>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Farkındalığı</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farkındalığı piramidinde üçüncü düzey marka </a:t>
            </a:r>
            <a:r>
              <a:rPr lang="tr-TR" dirty="0" err="1"/>
              <a:t>hatırlanırlığıdır</a:t>
            </a:r>
            <a:r>
              <a:rPr lang="tr-TR" dirty="0"/>
              <a:t>. </a:t>
            </a:r>
          </a:p>
          <a:p>
            <a:pPr algn="just"/>
            <a:endParaRPr lang="tr-TR" dirty="0"/>
          </a:p>
          <a:p>
            <a:pPr algn="just"/>
            <a:r>
              <a:rPr lang="tr-TR" dirty="0"/>
              <a:t>Belirli bir ürün sınıfı içerisindeki bir markanın müşteriler tarafından hatırlanıp-hatırlanmadığı ile ilgilidir. </a:t>
            </a:r>
          </a:p>
          <a:p>
            <a:pPr algn="just"/>
            <a:endParaRPr lang="tr-TR" dirty="0"/>
          </a:p>
          <a:p>
            <a:pPr algn="just"/>
            <a:r>
              <a:rPr lang="tr-TR" dirty="0" err="1"/>
              <a:t>Tanınırlılık</a:t>
            </a:r>
            <a:r>
              <a:rPr lang="tr-TR" dirty="0"/>
              <a:t> işleminde marka isimleri verilip, müşterinin duyup-duymadığı sorulurken, </a:t>
            </a:r>
            <a:r>
              <a:rPr lang="tr-TR" dirty="0" err="1"/>
              <a:t>hatırlanırlıkta</a:t>
            </a:r>
            <a:r>
              <a:rPr lang="tr-TR" dirty="0"/>
              <a:t> marka ismi söylenmez. Sadece ürün grubu verilir ve marka ismi istenir (</a:t>
            </a:r>
            <a:r>
              <a:rPr lang="tr-TR" dirty="0" err="1"/>
              <a:t>Aaker</a:t>
            </a:r>
            <a:r>
              <a:rPr lang="tr-TR" dirty="0"/>
              <a:t>, 1991:62).</a:t>
            </a:r>
          </a:p>
          <a:p>
            <a:pPr algn="just"/>
            <a:endParaRPr lang="tr-TR" dirty="0"/>
          </a:p>
        </p:txBody>
      </p:sp>
    </p:spTree>
    <p:extLst>
      <p:ext uri="{BB962C8B-B14F-4D97-AF65-F5344CB8AC3E}">
        <p14:creationId xmlns:p14="http://schemas.microsoft.com/office/powerpoint/2010/main" val="423232424"/>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Farkındalığı Oluşturmak İçin Yapılması Gerekenler</a:t>
            </a:r>
            <a:endParaRPr lang="tr-TR" dirty="0"/>
          </a:p>
        </p:txBody>
      </p:sp>
      <p:sp>
        <p:nvSpPr>
          <p:cNvPr id="3" name="İçerik Yer Tutucusu 2"/>
          <p:cNvSpPr>
            <a:spLocks noGrp="1"/>
          </p:cNvSpPr>
          <p:nvPr>
            <p:ph idx="1"/>
          </p:nvPr>
        </p:nvSpPr>
        <p:spPr>
          <a:xfrm>
            <a:off x="107504" y="2060848"/>
            <a:ext cx="8928992" cy="4752527"/>
          </a:xfrm>
        </p:spPr>
        <p:txBody>
          <a:bodyPr>
            <a:normAutofit lnSpcReduction="10000"/>
          </a:bodyPr>
          <a:lstStyle/>
          <a:p>
            <a:pPr lvl="0"/>
            <a:r>
              <a:rPr lang="tr-TR" dirty="0"/>
              <a:t>İşletmenin vermek istediği farkındalık mesajı mutlaka farklılık oluşturabilmeli ve hatırlanabilir olmalıdır.</a:t>
            </a:r>
          </a:p>
          <a:p>
            <a:pPr marL="0" indent="0">
              <a:buNone/>
            </a:pPr>
            <a:endParaRPr lang="tr-TR" dirty="0"/>
          </a:p>
          <a:p>
            <a:pPr lvl="0"/>
            <a:r>
              <a:rPr lang="tr-TR" dirty="0"/>
              <a:t>Sloganlar ve müzikler ile desteklenmelidir.</a:t>
            </a:r>
          </a:p>
          <a:p>
            <a:pPr marL="0" indent="0">
              <a:buNone/>
            </a:pPr>
            <a:endParaRPr lang="tr-TR" dirty="0"/>
          </a:p>
          <a:p>
            <a:pPr lvl="0"/>
            <a:r>
              <a:rPr lang="tr-TR" dirty="0"/>
              <a:t>Halkla ilişkiler faaliyetleri etkin bir şekilde kullanmalıdır.</a:t>
            </a:r>
          </a:p>
          <a:p>
            <a:pPr marL="0" indent="0">
              <a:buNone/>
            </a:pPr>
            <a:endParaRPr lang="tr-TR" dirty="0"/>
          </a:p>
          <a:p>
            <a:pPr lvl="0"/>
            <a:r>
              <a:rPr lang="tr-TR" dirty="0"/>
              <a:t>Marka yayma stratejisi düşünülmelidir</a:t>
            </a:r>
          </a:p>
          <a:p>
            <a:pPr marL="0" indent="0">
              <a:buNone/>
            </a:pPr>
            <a:endParaRPr lang="tr-TR" dirty="0"/>
          </a:p>
          <a:p>
            <a:pPr algn="just"/>
            <a:r>
              <a:rPr lang="tr-TR" dirty="0"/>
              <a:t>Ambalaj gibi müşterilerin çok kolay hatırlayabilecekleri ve marka ile bağlantı kurabilecekleri ipuçları çok iyi kullanmalıdır</a:t>
            </a:r>
          </a:p>
        </p:txBody>
      </p:sp>
    </p:spTree>
    <p:extLst>
      <p:ext uri="{BB962C8B-B14F-4D97-AF65-F5344CB8AC3E}">
        <p14:creationId xmlns:p14="http://schemas.microsoft.com/office/powerpoint/2010/main" val="1475551083"/>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Farkındalığının Faydaları</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farkındalığı, müşterinin markaya yakınlık duygusu hissetmesini sağlar ve insanlar tanıdıkları, kendilerine yakınlık hissettikleri markaları tercih ederler.</a:t>
            </a:r>
          </a:p>
          <a:p>
            <a:pPr marL="0" indent="0" algn="just">
              <a:buNone/>
            </a:pPr>
            <a:endParaRPr lang="tr-TR" dirty="0"/>
          </a:p>
          <a:p>
            <a:pPr lvl="0" algn="just"/>
            <a:r>
              <a:rPr lang="tr-TR" dirty="0"/>
              <a:t>Marka farkındalığının yüksek oluşu, müşteri ile işletme arasındaki birliğin ve bağlılığın gücünü gösterir. </a:t>
            </a:r>
          </a:p>
          <a:p>
            <a:pPr marL="0" indent="0" algn="just">
              <a:buNone/>
            </a:pPr>
            <a:endParaRPr lang="tr-TR" dirty="0"/>
          </a:p>
          <a:p>
            <a:pPr algn="just"/>
            <a:r>
              <a:rPr lang="tr-TR" dirty="0"/>
              <a:t>Satın alma süreci içerisinde ürünün hatırlanmasına yardım eder</a:t>
            </a:r>
          </a:p>
        </p:txBody>
      </p:sp>
    </p:spTree>
    <p:extLst>
      <p:ext uri="{BB962C8B-B14F-4D97-AF65-F5344CB8AC3E}">
        <p14:creationId xmlns:p14="http://schemas.microsoft.com/office/powerpoint/2010/main" val="3809554861"/>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Çağrışımları</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denkliği bileşenlerinin üçüncüsü olan marka çağrışımı kavramı, müşterinin bir markayı zihinde tutmasını etkileyebilecek her şeydir. </a:t>
            </a:r>
          </a:p>
          <a:p>
            <a:pPr algn="just"/>
            <a:endParaRPr lang="tr-TR" dirty="0"/>
          </a:p>
          <a:p>
            <a:pPr algn="just"/>
            <a:r>
              <a:rPr lang="tr-TR" dirty="0"/>
              <a:t>Genelde üç tür marka çağrışımı vardır (</a:t>
            </a:r>
            <a:r>
              <a:rPr lang="tr-TR" dirty="0" err="1"/>
              <a:t>Aaker</a:t>
            </a:r>
            <a:r>
              <a:rPr lang="tr-TR" dirty="0"/>
              <a:t>, 1991:109). Bunlar; marka kimliği, marka kişiliği ve marka imajıdır. Marka kimliği konusu, marka yönetiminin ya da bir ürünü markalama sürecinin en başında yer aldığı daha önce ifade edilmiş ve orada açıklanmıştır. Marka kişiliği ve imajı ise marka kimliğine kıyasla daha sonradan zamanla gelişen kavramlardır.</a:t>
            </a:r>
          </a:p>
        </p:txBody>
      </p:sp>
    </p:spTree>
    <p:extLst>
      <p:ext uri="{BB962C8B-B14F-4D97-AF65-F5344CB8AC3E}">
        <p14:creationId xmlns:p14="http://schemas.microsoft.com/office/powerpoint/2010/main" val="3257697749"/>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Sadakati</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İşletmelerin, başarı sağlayabilmeleri ve bu başarılarını sürdürebilmeleri için mevcut müşterileri elde tutmaları ve onları markalarına sadık yapmaları gerekmektedir. </a:t>
            </a:r>
          </a:p>
          <a:p>
            <a:pPr algn="just"/>
            <a:r>
              <a:rPr lang="tr-TR" dirty="0"/>
              <a:t>Bu nedenle,  marka sadakati kavramı bir markanın başarısının ölçülmesindeki temel öğelerden birisidir</a:t>
            </a:r>
          </a:p>
          <a:p>
            <a:pPr algn="just"/>
            <a:r>
              <a:rPr lang="tr-TR" dirty="0"/>
              <a:t>Marka sadakati kavramını açıklamadan önce sadık müşteri kavramını açıklamaya çalışırsak; sadık müşteri, rakip işletmelerin uyguladıkları </a:t>
            </a:r>
            <a:r>
              <a:rPr lang="tr-TR" dirty="0" err="1"/>
              <a:t>iskonto</a:t>
            </a:r>
            <a:r>
              <a:rPr lang="tr-TR" dirty="0"/>
              <a:t> ve indirimlerden, reklamlardan ve diğer tutundurma çabalarından etkilenmeyen, satın alım için kesin istek gösteren ve macera, serüven yani yeni ürünler aramayan kişi olarak tanımlanmaktadır (</a:t>
            </a:r>
            <a:r>
              <a:rPr lang="tr-TR" dirty="0" err="1"/>
              <a:t>Flavian</a:t>
            </a:r>
            <a:r>
              <a:rPr lang="tr-TR" dirty="0"/>
              <a:t> ve diğerleri, 2001:87). </a:t>
            </a:r>
          </a:p>
          <a:p>
            <a:pPr algn="just"/>
            <a:endParaRPr lang="tr-TR" dirty="0"/>
          </a:p>
        </p:txBody>
      </p:sp>
    </p:spTree>
    <p:extLst>
      <p:ext uri="{BB962C8B-B14F-4D97-AF65-F5344CB8AC3E}">
        <p14:creationId xmlns:p14="http://schemas.microsoft.com/office/powerpoint/2010/main" val="1220391434"/>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Sadakati</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Sadık müşteri, işletme için çok önemlidir. Yapılan araştırmalarda, işletme için sadık müşterinin, sadık olmayan müşteriye kıyasla 9 kat daha fazla karlı olduğu görülmüştür (</a:t>
            </a:r>
            <a:r>
              <a:rPr lang="tr-TR" dirty="0" err="1"/>
              <a:t>Palumba</a:t>
            </a:r>
            <a:r>
              <a:rPr lang="tr-TR" dirty="0"/>
              <a:t> ve </a:t>
            </a:r>
            <a:r>
              <a:rPr lang="tr-TR" dirty="0" err="1"/>
              <a:t>Herbig</a:t>
            </a:r>
            <a:r>
              <a:rPr lang="tr-TR" dirty="0"/>
              <a:t>, 2000:116).</a:t>
            </a:r>
          </a:p>
          <a:p>
            <a:pPr algn="just"/>
            <a:r>
              <a:rPr lang="tr-TR" dirty="0"/>
              <a:t>Müşteriler, başlangıçta ya yakın çevre tavsiyelerine göre ya da reklam aracılığıyla tamamen denemeye dayalı olarak bir marka satın alır. Eğer o markadan memnun kalır ise aynı markayı güvenilir, bilindik, tanındık bulduğu için satın almaya devam eder. </a:t>
            </a:r>
          </a:p>
          <a:p>
            <a:pPr algn="just"/>
            <a:r>
              <a:rPr lang="tr-TR" dirty="0"/>
              <a:t>Marka sadakati; ürün kategorisi içerisinde yer alan belirli bir markayı müşterinin satın alma tercihidir. Bunun nedeni markanın, doğru fiyatta, doğru kalite düzeyinde, doğru imajda ve doğru ürün özelliklerinde olmasıdır.</a:t>
            </a:r>
          </a:p>
          <a:p>
            <a:pPr algn="just"/>
            <a:endParaRPr lang="tr-TR" dirty="0"/>
          </a:p>
        </p:txBody>
      </p:sp>
    </p:spTree>
    <p:extLst>
      <p:ext uri="{BB962C8B-B14F-4D97-AF65-F5344CB8AC3E}">
        <p14:creationId xmlns:p14="http://schemas.microsoft.com/office/powerpoint/2010/main" val="1096192924"/>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Sadakati</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Eğer bir müşteri, rakip markalarla kıyaslandığında, o markaya daha yüksek bir fiyat ödemeye razı ve bu markayı diğer kişilerde tavsiye etme eğiliminde ise o kişi markaya sadıktır denilebilir (</a:t>
            </a:r>
            <a:r>
              <a:rPr lang="tr-TR" dirty="0" err="1"/>
              <a:t>Giddens</a:t>
            </a:r>
            <a:r>
              <a:rPr lang="tr-TR" dirty="0"/>
              <a:t>, 2002:1).  </a:t>
            </a:r>
          </a:p>
          <a:p>
            <a:pPr algn="just"/>
            <a:endParaRPr lang="tr-TR" dirty="0"/>
          </a:p>
          <a:p>
            <a:pPr algn="just"/>
            <a:r>
              <a:rPr lang="tr-TR" dirty="0"/>
              <a:t>Kısacası, marka sadakati; müşterinin mal ya da hizmetten algıladığı performansın tatminini ifade etmesinin yollarından birisi (</a:t>
            </a:r>
            <a:r>
              <a:rPr lang="tr-TR" dirty="0" err="1"/>
              <a:t>Bloemer</a:t>
            </a:r>
            <a:r>
              <a:rPr lang="tr-TR" dirty="0"/>
              <a:t> ve </a:t>
            </a:r>
            <a:r>
              <a:rPr lang="tr-TR" dirty="0" err="1"/>
              <a:t>Kasper</a:t>
            </a:r>
            <a:r>
              <a:rPr lang="tr-TR" dirty="0"/>
              <a:t>, 1995:311-329) ve müşterinin devamlı olarak bir markayı yeniden satın alma niyetinin ya da davranışının ifadesidir (</a:t>
            </a:r>
            <a:r>
              <a:rPr lang="tr-TR" dirty="0" err="1">
                <a:hlinkClick r:id="rId2"/>
              </a:rPr>
              <a:t>Carrabis</a:t>
            </a:r>
            <a:r>
              <a:rPr lang="tr-TR" dirty="0"/>
              <a:t>, 2005:1).</a:t>
            </a:r>
          </a:p>
          <a:p>
            <a:pPr algn="just"/>
            <a:endParaRPr lang="tr-TR" dirty="0"/>
          </a:p>
        </p:txBody>
      </p:sp>
    </p:spTree>
    <p:extLst>
      <p:ext uri="{BB962C8B-B14F-4D97-AF65-F5344CB8AC3E}">
        <p14:creationId xmlns:p14="http://schemas.microsoft.com/office/powerpoint/2010/main" val="1677044724"/>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Sadakati</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sadakati kavramı; müşterinin, bir ya da daha fazla markaya karşı bilinçli ve uzun süreli bir karar alma sürecinden sonra, genellikle satın alma ile sonuçlanan davranışsal bir tepkisidir (</a:t>
            </a:r>
            <a:r>
              <a:rPr lang="tr-TR" dirty="0" err="1"/>
              <a:t>Jacoby</a:t>
            </a:r>
            <a:r>
              <a:rPr lang="tr-TR" dirty="0"/>
              <a:t> ve </a:t>
            </a:r>
            <a:r>
              <a:rPr lang="tr-TR" dirty="0" err="1"/>
              <a:t>Chesnut</a:t>
            </a:r>
            <a:r>
              <a:rPr lang="tr-TR" dirty="0"/>
              <a:t>, 1978:80-81). </a:t>
            </a:r>
          </a:p>
          <a:p>
            <a:pPr algn="just"/>
            <a:endParaRPr lang="tr-TR" dirty="0"/>
          </a:p>
        </p:txBody>
      </p:sp>
    </p:spTree>
    <p:extLst>
      <p:ext uri="{BB962C8B-B14F-4D97-AF65-F5344CB8AC3E}">
        <p14:creationId xmlns:p14="http://schemas.microsoft.com/office/powerpoint/2010/main" val="10921194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5CCD89DF-A084-43AD-9824-83BBBFC81E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1618" cy="68580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id="{842DB508-57AC-4491-A95B-0A00DE26081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6" name="Rectangle 25">
            <a:extLst>
              <a:ext uri="{FF2B5EF4-FFF2-40B4-BE49-F238E27FC236}">
                <a16:creationId xmlns:a16="http://schemas.microsoft.com/office/drawing/2014/main" id="{11767E27-DCFE-4AA0-B1A2-E019108D7A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609600"/>
            <a:ext cx="7828359" cy="1368198"/>
          </a:xfrm>
          <a:prstGeom prst="rect">
            <a:avLst/>
          </a:prstGeom>
          <a:solidFill>
            <a:schemeClr val="bg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Başlık 1"/>
          <p:cNvSpPr>
            <a:spLocks noGrp="1"/>
          </p:cNvSpPr>
          <p:nvPr>
            <p:ph type="title"/>
          </p:nvPr>
        </p:nvSpPr>
        <p:spPr>
          <a:xfrm>
            <a:off x="510240" y="753228"/>
            <a:ext cx="7210396" cy="1080938"/>
          </a:xfrm>
        </p:spPr>
        <p:txBody>
          <a:bodyPr>
            <a:normAutofit/>
          </a:bodyPr>
          <a:lstStyle/>
          <a:p>
            <a:r>
              <a:rPr lang="tr-TR"/>
              <a:t>Giriş</a:t>
            </a:r>
          </a:p>
        </p:txBody>
      </p:sp>
      <p:sp>
        <p:nvSpPr>
          <p:cNvPr id="28" name="Rectangle 27">
            <a:extLst>
              <a:ext uri="{FF2B5EF4-FFF2-40B4-BE49-F238E27FC236}">
                <a16:creationId xmlns:a16="http://schemas.microsoft.com/office/drawing/2014/main" id="{1C61BEF9-DC90-4AC9-8E25-ED5509D7A1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9370" y="609600"/>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a:extLst>
              <a:ext uri="{FF2B5EF4-FFF2-40B4-BE49-F238E27FC236}">
                <a16:creationId xmlns:a16="http://schemas.microsoft.com/office/drawing/2014/main" id="{D64306F4-D304-4F4E-9B08-A8036AF821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2116667"/>
            <a:ext cx="7829550" cy="3793206"/>
          </a:xfrm>
          <a:prstGeom prst="rect">
            <a:avLst/>
          </a:prstGeom>
          <a:solidFill>
            <a:schemeClr val="bg1">
              <a:lumMod val="95000"/>
              <a:lumOff val="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2" name="Picture 31">
            <a:extLst>
              <a:ext uri="{FF2B5EF4-FFF2-40B4-BE49-F238E27FC236}">
                <a16:creationId xmlns:a16="http://schemas.microsoft.com/office/drawing/2014/main" id="{8FACC571-ABDB-4C1F-8A8B-53E362E1138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1970240"/>
            <a:ext cx="7828359" cy="321164"/>
          </a:xfrm>
          <a:prstGeom prst="rect">
            <a:avLst/>
          </a:prstGeom>
        </p:spPr>
      </p:pic>
      <p:pic>
        <p:nvPicPr>
          <p:cNvPr id="34" name="Picture 33">
            <a:extLst>
              <a:ext uri="{FF2B5EF4-FFF2-40B4-BE49-F238E27FC236}">
                <a16:creationId xmlns:a16="http://schemas.microsoft.com/office/drawing/2014/main" id="{F486E5BD-1557-41D9-A119-D5F62647ABB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7939369" y="1971234"/>
            <a:ext cx="1202248" cy="144270"/>
          </a:xfrm>
          <a:prstGeom prst="rect">
            <a:avLst/>
          </a:prstGeom>
        </p:spPr>
      </p:pic>
      <p:graphicFrame>
        <p:nvGraphicFramePr>
          <p:cNvPr id="5" name="İçerik Yer Tutucusu 2">
            <a:extLst>
              <a:ext uri="{FF2B5EF4-FFF2-40B4-BE49-F238E27FC236}">
                <a16:creationId xmlns:a16="http://schemas.microsoft.com/office/drawing/2014/main" id="{A33EEE22-D840-BFEA-4D66-364ADDE25833}"/>
              </a:ext>
            </a:extLst>
          </p:cNvPr>
          <p:cNvGraphicFramePr>
            <a:graphicFrameLocks noGrp="1"/>
          </p:cNvGraphicFramePr>
          <p:nvPr>
            <p:ph idx="1"/>
            <p:extLst>
              <p:ext uri="{D42A27DB-BD31-4B8C-83A1-F6EECF244321}">
                <p14:modId xmlns:p14="http://schemas.microsoft.com/office/powerpoint/2010/main" val="1570158998"/>
              </p:ext>
            </p:extLst>
          </p:nvPr>
        </p:nvGraphicFramePr>
        <p:xfrm>
          <a:off x="510778" y="2427478"/>
          <a:ext cx="7075090" cy="316066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1943589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8DF5C3E-BDAB-40E6-A40B-8C05D8CD3F5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11" name="Picture 10">
            <a:extLst>
              <a:ext uri="{FF2B5EF4-FFF2-40B4-BE49-F238E27FC236}">
                <a16:creationId xmlns:a16="http://schemas.microsoft.com/office/drawing/2014/main" id="{9D90C31A-86E3-472B-B929-496667598EF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 name="Rectangle 12">
            <a:extLst>
              <a:ext uri="{FF2B5EF4-FFF2-40B4-BE49-F238E27FC236}">
                <a16:creationId xmlns:a16="http://schemas.microsoft.com/office/drawing/2014/main" id="{9DD3589A-DB65-424B-ACF1-5C8155F1C3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0" y="0"/>
            <a:ext cx="457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F784D76-D302-4160-A2D4-C2F4AB76D4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4809647"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753228"/>
            <a:ext cx="4188508" cy="1080938"/>
          </a:xfrm>
        </p:spPr>
        <p:txBody>
          <a:bodyPr>
            <a:normAutofit/>
          </a:bodyPr>
          <a:lstStyle/>
          <a:p>
            <a:r>
              <a:rPr lang="tr-TR" sz="2500">
                <a:solidFill>
                  <a:srgbClr val="FFFFFF"/>
                </a:solidFill>
              </a:rPr>
              <a:t>Kürese Düşün Yerel Davran</a:t>
            </a:r>
            <a:br>
              <a:rPr lang="tr-TR" sz="2500">
                <a:solidFill>
                  <a:srgbClr val="FFFFFF"/>
                </a:solidFill>
              </a:rPr>
            </a:br>
            <a:r>
              <a:rPr lang="tr-TR" sz="2500">
                <a:solidFill>
                  <a:srgbClr val="FFFFFF"/>
                </a:solidFill>
              </a:rPr>
              <a:t>Global Localization (Glokal)</a:t>
            </a:r>
          </a:p>
        </p:txBody>
      </p:sp>
      <p:pic>
        <p:nvPicPr>
          <p:cNvPr id="17" name="Picture 16">
            <a:extLst>
              <a:ext uri="{FF2B5EF4-FFF2-40B4-BE49-F238E27FC236}">
                <a16:creationId xmlns:a16="http://schemas.microsoft.com/office/drawing/2014/main" id="{608D9710-1A5F-4D24-B654-F2081DE601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1" y="1970241"/>
            <a:ext cx="4807458" cy="258395"/>
          </a:xfrm>
          <a:prstGeom prst="rect">
            <a:avLst/>
          </a:prstGeom>
        </p:spPr>
      </p:pic>
      <p:sp>
        <p:nvSpPr>
          <p:cNvPr id="3" name="İçerik Yer Tutucusu 2"/>
          <p:cNvSpPr>
            <a:spLocks noGrp="1"/>
          </p:cNvSpPr>
          <p:nvPr>
            <p:ph idx="1"/>
          </p:nvPr>
        </p:nvSpPr>
        <p:spPr>
          <a:xfrm>
            <a:off x="510240" y="2336873"/>
            <a:ext cx="3828633" cy="3599316"/>
          </a:xfrm>
        </p:spPr>
        <p:txBody>
          <a:bodyPr>
            <a:normAutofit/>
          </a:bodyPr>
          <a:lstStyle/>
          <a:p>
            <a:r>
              <a:rPr lang="tr-TR" sz="1700">
                <a:solidFill>
                  <a:srgbClr val="FFFFFF"/>
                </a:solidFill>
              </a:rPr>
              <a:t>Sektörden sektöre ve ülkeden ülkeye farklı uygulamalar olmakla birlikte genel kabul gören uygulama; işletmelerin yerel ülkede uyguladıkları pazarlama karması ve stratejilerinden yola çıkarak gidilen ülkenin yapısına göre bazı uyumlaştırmalar yapmalarıdır.</a:t>
            </a:r>
          </a:p>
          <a:p>
            <a:endParaRPr lang="tr-TR" sz="1700">
              <a:solidFill>
                <a:srgbClr val="FFFFFF"/>
              </a:solidFill>
            </a:endParaRPr>
          </a:p>
          <a:p>
            <a:endParaRPr lang="tr-TR" sz="1700">
              <a:solidFill>
                <a:srgbClr val="FFFFFF"/>
              </a:solidFill>
            </a:endParaRPr>
          </a:p>
          <a:p>
            <a:pPr marL="0" indent="0">
              <a:buNone/>
            </a:pPr>
            <a:endParaRPr lang="tr-TR" sz="1700">
              <a:solidFill>
                <a:srgbClr val="FFFFFF"/>
              </a:solidFill>
            </a:endParaRPr>
          </a:p>
          <a:p>
            <a:endParaRPr lang="tr-TR" sz="1700">
              <a:solidFill>
                <a:srgbClr val="FFFFFF"/>
              </a:solidFill>
            </a:endParaRPr>
          </a:p>
          <a:p>
            <a:endParaRPr lang="tr-TR" sz="1700">
              <a:solidFill>
                <a:srgbClr val="FFFFFF"/>
              </a:solidFill>
            </a:endParaRPr>
          </a:p>
          <a:p>
            <a:endParaRPr lang="tr-TR" sz="1700">
              <a:solidFill>
                <a:srgbClr val="FFFFFF"/>
              </a:solidFill>
            </a:endParaRPr>
          </a:p>
          <a:p>
            <a:endParaRPr lang="tr-TR" sz="1700">
              <a:solidFill>
                <a:srgbClr val="FFFFFF"/>
              </a:solidFill>
            </a:endParaRPr>
          </a:p>
          <a:p>
            <a:endParaRPr lang="tr-TR" sz="1700">
              <a:solidFill>
                <a:srgbClr val="FFFFFF"/>
              </a:solidFill>
            </a:endParaRPr>
          </a:p>
          <a:p>
            <a:pPr marL="0" indent="0">
              <a:buNone/>
            </a:pPr>
            <a:endParaRPr lang="tr-TR" sz="1700">
              <a:solidFill>
                <a:srgbClr val="FFFFFF"/>
              </a:solidFill>
            </a:endParaRPr>
          </a:p>
          <a:p>
            <a:endParaRPr lang="tr-TR" sz="1700">
              <a:solidFill>
                <a:srgbClr val="FFFFFF"/>
              </a:solidFill>
            </a:endParaRPr>
          </a:p>
        </p:txBody>
      </p:sp>
      <p:sp useBgFill="1">
        <p:nvSpPr>
          <p:cNvPr id="19" name="Rectangle 18">
            <a:extLst>
              <a:ext uri="{FF2B5EF4-FFF2-40B4-BE49-F238E27FC236}">
                <a16:creationId xmlns:a16="http://schemas.microsoft.com/office/drawing/2014/main" id="{2B57E7D2-A94B-4A8D-B58F-D3E30C235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49872" y="642795"/>
            <a:ext cx="3609304" cy="5575125"/>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descr="http://notoku.com/wp-content/uploads/4201_07_sek_7_1.gif"/>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282949" y="2541587"/>
            <a:ext cx="3133815" cy="176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7252792"/>
      </p:ext>
    </p:extLst>
  </p:cSld>
  <p:clrMapOvr>
    <a:overrideClrMapping bg1="lt1" tx1="dk1" bg2="lt2" tx2="dk2" accent1="accent1" accent2="accent2" accent3="accent3" accent4="accent4" accent5="accent5" accent6="accent6" hlink="hlink" folHlink="folHlink"/>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Müşteriler Açısından Faydaları</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 denkliğinin yüksek oluşu,  müşterilere ürün ve markalar hakkındaki bilgilerini yorumlamaya, işlemeye ve depolamaya yardımcı olur.</a:t>
            </a:r>
          </a:p>
          <a:p>
            <a:pPr algn="just"/>
            <a:endParaRPr lang="tr-TR" dirty="0"/>
          </a:p>
          <a:p>
            <a:pPr lvl="0" algn="just"/>
            <a:r>
              <a:rPr lang="tr-TR" dirty="0"/>
              <a:t>Satın alma karar süreci içerisinde müşterilere güven oluşturur.</a:t>
            </a:r>
          </a:p>
          <a:p>
            <a:pPr algn="just"/>
            <a:endParaRPr lang="tr-TR" dirty="0"/>
          </a:p>
          <a:p>
            <a:pPr lvl="0" algn="just"/>
            <a:r>
              <a:rPr lang="tr-TR" dirty="0"/>
              <a:t>Hem algılanan kalite hem de marka çağrışımları sonucu kullanım ile birlikte müşteri tatmini ortaya çıkar.</a:t>
            </a:r>
          </a:p>
        </p:txBody>
      </p:sp>
    </p:spTree>
    <p:extLst>
      <p:ext uri="{BB962C8B-B14F-4D97-AF65-F5344CB8AC3E}">
        <p14:creationId xmlns:p14="http://schemas.microsoft.com/office/powerpoint/2010/main" val="2279524121"/>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İşletmeler Açısından Faydaları</a:t>
            </a:r>
            <a:endParaRPr lang="tr-TR" dirty="0"/>
          </a:p>
        </p:txBody>
      </p:sp>
      <p:sp>
        <p:nvSpPr>
          <p:cNvPr id="3" name="İçerik Yer Tutucusu 2"/>
          <p:cNvSpPr>
            <a:spLocks noGrp="1"/>
          </p:cNvSpPr>
          <p:nvPr>
            <p:ph idx="1"/>
          </p:nvPr>
        </p:nvSpPr>
        <p:spPr>
          <a:xfrm>
            <a:off x="107504" y="2060848"/>
            <a:ext cx="8928992" cy="4752527"/>
          </a:xfrm>
        </p:spPr>
        <p:txBody>
          <a:bodyPr>
            <a:normAutofit fontScale="92500" lnSpcReduction="20000"/>
          </a:bodyPr>
          <a:lstStyle/>
          <a:p>
            <a:pPr lvl="0" algn="just"/>
            <a:r>
              <a:rPr lang="tr-TR" dirty="0"/>
              <a:t>Marka denkliğinin yüksek oluşu, yeni müşterilere ulaşmaya ve mevcut müşterileri elde tutmaya yardımcı olur.</a:t>
            </a:r>
          </a:p>
          <a:p>
            <a:pPr marL="0" indent="0" algn="just">
              <a:buNone/>
            </a:pPr>
            <a:endParaRPr lang="tr-TR" dirty="0"/>
          </a:p>
          <a:p>
            <a:pPr lvl="0" algn="just"/>
            <a:r>
              <a:rPr lang="tr-TR" dirty="0"/>
              <a:t>Marka farkındalığı, algılanan kalite ve marka çağrışımları, müşterilerin işletmenin markasına sadık olmalarını sağlar.</a:t>
            </a:r>
          </a:p>
          <a:p>
            <a:pPr marL="0" indent="0" algn="just">
              <a:buNone/>
            </a:pPr>
            <a:endParaRPr lang="tr-TR" dirty="0"/>
          </a:p>
          <a:p>
            <a:pPr lvl="0" algn="just"/>
            <a:r>
              <a:rPr lang="tr-TR" dirty="0"/>
              <a:t>Marka denkliği, işletmelere ürünlerini fiyatlandırmalarında rahatlık sağlar ve tutundurma bağımlılığını, dolayısıyla da maliyetlerini azaltarak, işletmenin kar marjını artırır.</a:t>
            </a:r>
          </a:p>
          <a:p>
            <a:pPr marL="0" indent="0" algn="just">
              <a:buNone/>
            </a:pPr>
            <a:endParaRPr lang="tr-TR" dirty="0"/>
          </a:p>
          <a:p>
            <a:pPr lvl="0" algn="just"/>
            <a:r>
              <a:rPr lang="tr-TR" dirty="0"/>
              <a:t>Dağıtım kanalları üzerinde işletmenin gücünü daha da artırmasına yol açar.</a:t>
            </a:r>
          </a:p>
          <a:p>
            <a:pPr marL="0" indent="0" algn="just">
              <a:buNone/>
            </a:pPr>
            <a:endParaRPr lang="tr-TR" dirty="0"/>
          </a:p>
          <a:p>
            <a:pPr lvl="0" algn="just"/>
            <a:r>
              <a:rPr lang="tr-TR" dirty="0"/>
              <a:t>Marka denkliği, işletmelerin marka yayma stratejisini kullanarak büyümeleri için zemin hazırlar.</a:t>
            </a:r>
          </a:p>
        </p:txBody>
      </p:sp>
    </p:spTree>
    <p:extLst>
      <p:ext uri="{BB962C8B-B14F-4D97-AF65-F5344CB8AC3E}">
        <p14:creationId xmlns:p14="http://schemas.microsoft.com/office/powerpoint/2010/main" val="2445367713"/>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İşletmelerin Uyguladıkları Marka Sadakati Geliştirme Programları</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marL="0" indent="0" algn="just">
              <a:buNone/>
            </a:pPr>
            <a:r>
              <a:rPr lang="tr-TR" dirty="0"/>
              <a:t>İşletmeler, müşterilerinin neden kendi markalarına sadık olmadıklarını hep merak etmişlerdir. Genel olarak sadakatsizlik yani, insanların marka alışkanlıklarını değiştirme sebepleri şunlardır (</a:t>
            </a:r>
            <a:r>
              <a:rPr lang="tr-TR" dirty="0" err="1"/>
              <a:t>Giddens</a:t>
            </a:r>
            <a:r>
              <a:rPr lang="tr-TR" dirty="0"/>
              <a:t>, 2002:2):</a:t>
            </a:r>
          </a:p>
          <a:p>
            <a:pPr lvl="0" algn="just"/>
            <a:r>
              <a:rPr lang="tr-TR" dirty="0"/>
              <a:t>Yeni ürünleri merak etme ve onları deneme isteği.</a:t>
            </a:r>
          </a:p>
          <a:p>
            <a:pPr lvl="0" algn="just"/>
            <a:r>
              <a:rPr lang="tr-TR" dirty="0"/>
              <a:t>Tatminsizlik ve uyumsuzluk nedeniyle mevcut markayı bırakma.</a:t>
            </a:r>
          </a:p>
          <a:p>
            <a:pPr lvl="0" algn="just"/>
            <a:r>
              <a:rPr lang="tr-TR" dirty="0"/>
              <a:t>Bilinçsiz bir şekilde, tamamen tesadüfi olarak markayı bırakma (Örneğin o an satış noktasında bulamaz ise).</a:t>
            </a:r>
          </a:p>
          <a:p>
            <a:pPr lvl="0" algn="just"/>
            <a:r>
              <a:rPr lang="tr-TR" dirty="0"/>
              <a:t>Başta referans grupları (Aile, arkadaş gibi) olmak üzere dış etkenler.</a:t>
            </a:r>
          </a:p>
          <a:p>
            <a:pPr algn="just"/>
            <a:endParaRPr lang="tr-TR" dirty="0"/>
          </a:p>
          <a:p>
            <a:pPr algn="just"/>
            <a:endParaRPr lang="tr-TR" dirty="0"/>
          </a:p>
        </p:txBody>
      </p:sp>
    </p:spTree>
    <p:extLst>
      <p:ext uri="{BB962C8B-B14F-4D97-AF65-F5344CB8AC3E}">
        <p14:creationId xmlns:p14="http://schemas.microsoft.com/office/powerpoint/2010/main" val="639830235"/>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İşletmelerin Uyguladıkları Marka Sadakati Geliştirme Programları</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İşte tüm bu nedenlerden müşterinin etkilenmesini en az düzeye indirebilmek için işletmeler çeşitli marka sadakati programları geliştirmektedirler ve uygulamaktadırlar.</a:t>
            </a:r>
          </a:p>
          <a:p>
            <a:pPr algn="just"/>
            <a:r>
              <a:rPr lang="tr-TR" dirty="0"/>
              <a:t>Marka sadakat programları tam anlamıyla uygulanmaya başlanması 1980’li yıllara uzanmaktadır. </a:t>
            </a:r>
          </a:p>
          <a:p>
            <a:pPr algn="just"/>
            <a:r>
              <a:rPr lang="tr-TR" dirty="0"/>
              <a:t>Bu yıllarda Amerikan Havayollarının, avantaj programına başlaması ile birlikte Amerika’daki bütün havayollarını içerecek şekilde sadakat programları kullanılmaya başlanmıştır. </a:t>
            </a:r>
          </a:p>
          <a:p>
            <a:pPr marL="0" indent="0" algn="just">
              <a:buNone/>
            </a:pPr>
            <a:endParaRPr lang="tr-TR" dirty="0"/>
          </a:p>
        </p:txBody>
      </p:sp>
    </p:spTree>
    <p:extLst>
      <p:ext uri="{BB962C8B-B14F-4D97-AF65-F5344CB8AC3E}">
        <p14:creationId xmlns:p14="http://schemas.microsoft.com/office/powerpoint/2010/main" val="1851407749"/>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İşletmelerin Uyguladıkları Marka Sadakati Geliştirme Programları</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Daha sonra birbirlerini tamamlayan nitelikteki hizmetler, örneğin oteller ve araba kiralama işletmeleri de havayolları işletmelerini takip etmişlerdir ve marka sadakati geliştirme programları dünya çapında yaygın hale gelmiştir (</a:t>
            </a:r>
            <a:r>
              <a:rPr lang="tr-TR" dirty="0" err="1"/>
              <a:t>Wansink</a:t>
            </a:r>
            <a:r>
              <a:rPr lang="tr-TR" dirty="0"/>
              <a:t> ve </a:t>
            </a:r>
            <a:r>
              <a:rPr lang="tr-TR" dirty="0" err="1"/>
              <a:t>Seed</a:t>
            </a:r>
            <a:r>
              <a:rPr lang="tr-TR" dirty="0"/>
              <a:t>, 2001:211). </a:t>
            </a:r>
          </a:p>
          <a:p>
            <a:pPr algn="just"/>
            <a:r>
              <a:rPr lang="tr-TR" dirty="0"/>
              <a:t>Yapılan araştırmalarda sadece Amerika Birleşik Devletlerinde 2003 yılında yaklaşık 60 milyon kişinin en azından bir sadakat programına katıldıkları ve işletmelerin bu sadakat programlarına yıllık yaklaşık 2 milyar dolar harcama yaptıkları görülmektedir (</a:t>
            </a:r>
            <a:r>
              <a:rPr lang="tr-TR" dirty="0" err="1"/>
              <a:t>Wreden</a:t>
            </a:r>
            <a:r>
              <a:rPr lang="tr-TR" dirty="0"/>
              <a:t>, 2005;163). </a:t>
            </a:r>
          </a:p>
        </p:txBody>
      </p:sp>
    </p:spTree>
    <p:extLst>
      <p:ext uri="{BB962C8B-B14F-4D97-AF65-F5344CB8AC3E}">
        <p14:creationId xmlns:p14="http://schemas.microsoft.com/office/powerpoint/2010/main" val="1075937026"/>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Marka Sadakati Geliştirme Programlarının Amaçları</a:t>
            </a:r>
            <a:endParaRPr lang="tr-TR" dirty="0"/>
          </a:p>
        </p:txBody>
      </p:sp>
      <p:sp>
        <p:nvSpPr>
          <p:cNvPr id="3" name="İçerik Yer Tutucusu 2"/>
          <p:cNvSpPr>
            <a:spLocks noGrp="1"/>
          </p:cNvSpPr>
          <p:nvPr>
            <p:ph idx="1"/>
          </p:nvPr>
        </p:nvSpPr>
        <p:spPr>
          <a:xfrm>
            <a:off x="107504" y="2060848"/>
            <a:ext cx="8928992" cy="4752527"/>
          </a:xfrm>
        </p:spPr>
        <p:txBody>
          <a:bodyPr>
            <a:normAutofit lnSpcReduction="10000"/>
          </a:bodyPr>
          <a:lstStyle/>
          <a:p>
            <a:pPr marL="0" indent="0" algn="just">
              <a:buNone/>
            </a:pPr>
            <a:r>
              <a:rPr lang="tr-TR" dirty="0"/>
              <a:t>İşletmelerin büyük miktarlarda para ve emek harcayarak kurdukları marka sadakati programlarındaki temel amaçları şu şekildedir;</a:t>
            </a:r>
          </a:p>
          <a:p>
            <a:pPr algn="just"/>
            <a:r>
              <a:rPr lang="tr-TR" dirty="0"/>
              <a:t>Müşteriyi bir önceki satın alımı için ödüllendirmek (</a:t>
            </a:r>
            <a:r>
              <a:rPr lang="tr-TR" dirty="0" err="1"/>
              <a:t>Wreden</a:t>
            </a:r>
            <a:r>
              <a:rPr lang="tr-TR" dirty="0"/>
              <a:t>, 2005:164).</a:t>
            </a:r>
          </a:p>
          <a:p>
            <a:pPr lvl="0" algn="just"/>
            <a:r>
              <a:rPr lang="tr-TR" dirty="0"/>
              <a:t>Satın alma sıklığına, çeşidini ya da sayısını artırabilmek (</a:t>
            </a:r>
            <a:r>
              <a:rPr lang="tr-TR" dirty="0" err="1"/>
              <a:t>Wreden</a:t>
            </a:r>
            <a:r>
              <a:rPr lang="tr-TR" dirty="0"/>
              <a:t>, 2005:164).</a:t>
            </a:r>
          </a:p>
          <a:p>
            <a:pPr lvl="0" algn="just"/>
            <a:r>
              <a:rPr lang="tr-TR" dirty="0"/>
              <a:t>Müşterilerle yakın bağ kurabilmek (</a:t>
            </a:r>
            <a:r>
              <a:rPr lang="tr-TR" dirty="0" err="1"/>
              <a:t>Wreden</a:t>
            </a:r>
            <a:r>
              <a:rPr lang="tr-TR" dirty="0"/>
              <a:t>, 2005:164).</a:t>
            </a:r>
          </a:p>
          <a:p>
            <a:pPr lvl="0" algn="just"/>
            <a:r>
              <a:rPr lang="tr-TR" dirty="0"/>
              <a:t>Pazarlama araştırmaları için gerekli bilgiler toplayabilmek (</a:t>
            </a:r>
            <a:r>
              <a:rPr lang="tr-TR" dirty="0" err="1"/>
              <a:t>Wreden</a:t>
            </a:r>
            <a:r>
              <a:rPr lang="tr-TR" dirty="0"/>
              <a:t>, 2005:164).</a:t>
            </a:r>
          </a:p>
          <a:p>
            <a:pPr lvl="0" algn="just"/>
            <a:r>
              <a:rPr lang="tr-TR" dirty="0"/>
              <a:t>Müşterilerin rakip markalara doğru yön değiştirmelerini (kaymalarını) azaltabilmek (</a:t>
            </a:r>
            <a:r>
              <a:rPr lang="tr-TR" dirty="0" err="1"/>
              <a:t>Sharp</a:t>
            </a:r>
            <a:r>
              <a:rPr lang="tr-TR" dirty="0"/>
              <a:t>, 1997:474).</a:t>
            </a:r>
          </a:p>
          <a:p>
            <a:pPr lvl="0" algn="just"/>
            <a:r>
              <a:rPr lang="tr-TR" dirty="0"/>
              <a:t>Pazar paylarını artırabilmektir (</a:t>
            </a:r>
            <a:r>
              <a:rPr lang="tr-TR" dirty="0" err="1"/>
              <a:t>Sharp</a:t>
            </a:r>
            <a:r>
              <a:rPr lang="tr-TR" dirty="0"/>
              <a:t>, 1997:474).</a:t>
            </a:r>
          </a:p>
        </p:txBody>
      </p:sp>
    </p:spTree>
    <p:extLst>
      <p:ext uri="{BB962C8B-B14F-4D97-AF65-F5344CB8AC3E}">
        <p14:creationId xmlns:p14="http://schemas.microsoft.com/office/powerpoint/2010/main" val="2431058255"/>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Başlıca Marka Sadakati Geliştirme Programları</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marL="0" indent="0" algn="just">
              <a:buNone/>
            </a:pPr>
            <a:r>
              <a:rPr lang="tr-TR" b="1" dirty="0"/>
              <a:t>Teşvikler </a:t>
            </a:r>
            <a:endParaRPr lang="tr-TR" dirty="0"/>
          </a:p>
          <a:p>
            <a:pPr algn="just"/>
            <a:r>
              <a:rPr lang="tr-TR" dirty="0"/>
              <a:t>Müşterilerin, satın alma sıklık ve miktarlarına göre ödüllendirilmesi şeklidir (</a:t>
            </a:r>
            <a:r>
              <a:rPr lang="tr-TR" dirty="0" err="1"/>
              <a:t>Wreden</a:t>
            </a:r>
            <a:r>
              <a:rPr lang="tr-TR" dirty="0"/>
              <a:t>, 2005:165). </a:t>
            </a:r>
          </a:p>
          <a:p>
            <a:pPr algn="just"/>
            <a:r>
              <a:rPr lang="tr-TR" dirty="0"/>
              <a:t>İşletmeler düzenli ve sık olarak ürünlerini satın alan müşterilere çeşitli kolaylıklar sağlarlar. </a:t>
            </a:r>
          </a:p>
          <a:p>
            <a:pPr algn="just"/>
            <a:r>
              <a:rPr lang="tr-TR" dirty="0"/>
              <a:t>Bunlardan birisi indirimlerdir. Müşteriler çok alımlarında fiyat indirimlerinden yararlanırlar. </a:t>
            </a:r>
          </a:p>
          <a:p>
            <a:pPr algn="just"/>
            <a:r>
              <a:rPr lang="tr-TR" dirty="0"/>
              <a:t>İkincisi ise kotalardır. İşletmeler çeşitli kotalar koyarak müşterilerinin daha çok alım yapmalarını sağlayabilir ve bir sonraki satın alımda da işletmeyi tercih etmeleri sağlanır.</a:t>
            </a:r>
          </a:p>
        </p:txBody>
      </p:sp>
    </p:spTree>
    <p:extLst>
      <p:ext uri="{BB962C8B-B14F-4D97-AF65-F5344CB8AC3E}">
        <p14:creationId xmlns:p14="http://schemas.microsoft.com/office/powerpoint/2010/main" val="4076573254"/>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Başlıca Marka Sadakati Geliştirme Programları</a:t>
            </a:r>
            <a:endParaRPr lang="tr-TR" dirty="0"/>
          </a:p>
        </p:txBody>
      </p:sp>
      <p:sp>
        <p:nvSpPr>
          <p:cNvPr id="3" name="İçerik Yer Tutucusu 2"/>
          <p:cNvSpPr>
            <a:spLocks noGrp="1"/>
          </p:cNvSpPr>
          <p:nvPr>
            <p:ph idx="1"/>
          </p:nvPr>
        </p:nvSpPr>
        <p:spPr>
          <a:xfrm>
            <a:off x="107504" y="2060848"/>
            <a:ext cx="8928992" cy="4752527"/>
          </a:xfrm>
        </p:spPr>
        <p:txBody>
          <a:bodyPr>
            <a:normAutofit fontScale="92500" lnSpcReduction="10000"/>
          </a:bodyPr>
          <a:lstStyle/>
          <a:p>
            <a:pPr marL="0" indent="0" algn="just">
              <a:buNone/>
            </a:pPr>
            <a:r>
              <a:rPr lang="tr-TR" b="1" dirty="0"/>
              <a:t>Müşteri Kartı Uygulamaları</a:t>
            </a:r>
            <a:endParaRPr lang="tr-TR" dirty="0"/>
          </a:p>
          <a:p>
            <a:pPr algn="just"/>
            <a:r>
              <a:rPr lang="tr-TR" dirty="0"/>
              <a:t>İşletmelerin müşteri kartı uygulamalarının temel amacı, müşterilere çeşitli avantajlar sunarak bu kartları elde etmelerini sağlamaktır. </a:t>
            </a:r>
          </a:p>
          <a:p>
            <a:pPr algn="just"/>
            <a:r>
              <a:rPr lang="tr-TR" dirty="0"/>
              <a:t>Bu sayede işletmeler müşteri hakkında kişisel bilgileri çok rahatlıkla toplayıp müşteri veri tabanları oluşturabilirler. </a:t>
            </a:r>
          </a:p>
          <a:p>
            <a:pPr algn="just"/>
            <a:r>
              <a:rPr lang="tr-TR" dirty="0"/>
              <a:t>Hangi müşterinin, ne zaman hangi ürünü satın aldığı gibi, pazarlama stratejilerinin oluşturulması için gereken bilgilere rahatlıkla ulaşabilirler. </a:t>
            </a:r>
          </a:p>
          <a:p>
            <a:pPr algn="just"/>
            <a:r>
              <a:rPr lang="tr-TR" dirty="0"/>
              <a:t>Örneğin müşterinin doğum gününde onu arayıp kutlama yapmak, kart atmak ya da cep telefonu yoluyla SMS göndermek, o müşteriyi işletmenin markasına sadık yapmanın yollarından birisi olarak kullanılır. </a:t>
            </a:r>
          </a:p>
          <a:p>
            <a:pPr algn="just"/>
            <a:r>
              <a:rPr lang="tr-TR" dirty="0"/>
              <a:t>Ülkemizde özellikle Migros, </a:t>
            </a:r>
            <a:r>
              <a:rPr lang="tr-TR" dirty="0" err="1"/>
              <a:t>Tansaş</a:t>
            </a:r>
            <a:r>
              <a:rPr lang="tr-TR" dirty="0"/>
              <a:t>, Vakko gibi perakendeci mağazalarda müşteri kartı uygulamalarını görmekteyiz.</a:t>
            </a:r>
          </a:p>
        </p:txBody>
      </p:sp>
    </p:spTree>
    <p:extLst>
      <p:ext uri="{BB962C8B-B14F-4D97-AF65-F5344CB8AC3E}">
        <p14:creationId xmlns:p14="http://schemas.microsoft.com/office/powerpoint/2010/main" val="3769633169"/>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Başlıca Marka Sadakati Geliştirme Programları</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marL="0" indent="0" algn="just">
              <a:buNone/>
            </a:pPr>
            <a:r>
              <a:rPr lang="tr-TR" b="1" dirty="0"/>
              <a:t>Müşteri Kulüpleri</a:t>
            </a:r>
            <a:endParaRPr lang="tr-TR" dirty="0"/>
          </a:p>
          <a:p>
            <a:pPr algn="just"/>
            <a:r>
              <a:rPr lang="tr-TR" dirty="0"/>
              <a:t>İşletmeler, müşterilerle daha iyi ilişkiler kurmak için kulüpler ve marka toplulukları kurarlar. Buradaki amaç müşteriyi tam anlamıyla markaya sadık hale getirebilmektir. Müşteri kulüplerinin en güzel örneklerinden birisi </a:t>
            </a:r>
            <a:r>
              <a:rPr lang="tr-TR" dirty="0" err="1"/>
              <a:t>Harley-Davidson</a:t>
            </a:r>
            <a:r>
              <a:rPr lang="tr-TR" dirty="0"/>
              <a:t> motosiklet markasıdır. Kulüp üyesi müşteri sadece motosiklet almaz, </a:t>
            </a:r>
            <a:r>
              <a:rPr lang="tr-TR" dirty="0" err="1"/>
              <a:t>Harley-Davidsonu</a:t>
            </a:r>
            <a:r>
              <a:rPr lang="tr-TR" dirty="0"/>
              <a:t> simgeleyen diğer ürünleri örneğin bir mont ya da şapkada alır. </a:t>
            </a:r>
          </a:p>
          <a:p>
            <a:pPr algn="just"/>
            <a:r>
              <a:rPr lang="tr-TR" dirty="0"/>
              <a:t>Marka toplulukları olarak da adlandırabileceğimiz müşteri kulüpleri, müşterilerin yıllık belirli bir üyelik aidatı ödeyerek katıldıkları topluluklardır. Bu kulüplere üye olmak müşterilere ürün </a:t>
            </a:r>
            <a:r>
              <a:rPr lang="tr-TR" dirty="0" err="1"/>
              <a:t>iskontaları</a:t>
            </a:r>
            <a:r>
              <a:rPr lang="tr-TR" dirty="0"/>
              <a:t>, özel haklar, öncelikli yardım ve kolay ulaşım gibi konularda ayrıcalıklar sağlamaktadır (</a:t>
            </a:r>
            <a:r>
              <a:rPr lang="tr-TR" dirty="0" err="1"/>
              <a:t>Wreden</a:t>
            </a:r>
            <a:r>
              <a:rPr lang="tr-TR" dirty="0"/>
              <a:t>, 2005:165).</a:t>
            </a:r>
          </a:p>
        </p:txBody>
      </p:sp>
    </p:spTree>
    <p:extLst>
      <p:ext uri="{BB962C8B-B14F-4D97-AF65-F5344CB8AC3E}">
        <p14:creationId xmlns:p14="http://schemas.microsoft.com/office/powerpoint/2010/main" val="4219381738"/>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r>
              <a:rPr lang="tr-TR" b="1" dirty="0"/>
              <a:t>Başlıca Marka Sadakati Geliştirme Programları</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marL="0" indent="0" algn="just">
              <a:buNone/>
            </a:pPr>
            <a:r>
              <a:rPr lang="tr-TR" b="1" dirty="0"/>
              <a:t>Ödüllü Yarışmalar, Kuponlar, Hediyeler ve Ücretsiz Ürün</a:t>
            </a:r>
            <a:r>
              <a:rPr lang="tr-TR" b="1" i="1" dirty="0"/>
              <a:t> </a:t>
            </a:r>
            <a:r>
              <a:rPr lang="tr-TR" b="1" dirty="0"/>
              <a:t>Verme</a:t>
            </a:r>
            <a:endParaRPr lang="tr-TR" dirty="0"/>
          </a:p>
          <a:p>
            <a:pPr algn="just"/>
            <a:r>
              <a:rPr lang="tr-TR" dirty="0"/>
              <a:t>Kısa dönemli tutundurma araçlarından ödüllü yarışmalar, kuponlar, müşterilere verilen hediyeler ve bazı zamanlarda ücretsiz ürün vermeler marka imajının şekillendirilmesi için kullanılan araçlardır. </a:t>
            </a:r>
          </a:p>
          <a:p>
            <a:pPr algn="just"/>
            <a:r>
              <a:rPr lang="tr-TR" dirty="0"/>
              <a:t>Bu sayede müşteri bir dahaki seferde de ürünü satın almaya daha istekli bir hale gelebilecektir. </a:t>
            </a:r>
          </a:p>
          <a:p>
            <a:pPr algn="just"/>
            <a:r>
              <a:rPr lang="tr-TR" dirty="0"/>
              <a:t>Ancak, bu tür kısa dönemli araçların mutlak suretle ürün geliştirme gibi uzun dönemli aktivitelerle de uyumlaştırılması gerekmektedir (</a:t>
            </a:r>
            <a:r>
              <a:rPr lang="tr-TR" dirty="0" err="1"/>
              <a:t>Gommans</a:t>
            </a:r>
            <a:r>
              <a:rPr lang="tr-TR" dirty="0"/>
              <a:t> ve diğerleri, 2001:46).  </a:t>
            </a:r>
          </a:p>
        </p:txBody>
      </p:sp>
    </p:spTree>
    <p:extLst>
      <p:ext uri="{BB962C8B-B14F-4D97-AF65-F5344CB8AC3E}">
        <p14:creationId xmlns:p14="http://schemas.microsoft.com/office/powerpoint/2010/main" val="12609585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9464" name="Rectangle 19463">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466" name="Picture 19465">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9468" name="Rectangle 19467">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470" name="Picture 19469">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9472" name="Rectangle 19471">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58" name="Rectangle 2"/>
          <p:cNvSpPr>
            <a:spLocks noGrp="1" noChangeArrowheads="1"/>
          </p:cNvSpPr>
          <p:nvPr>
            <p:ph type="title"/>
          </p:nvPr>
        </p:nvSpPr>
        <p:spPr>
          <a:xfrm>
            <a:off x="510240" y="2063262"/>
            <a:ext cx="2804460" cy="2661052"/>
          </a:xfrm>
        </p:spPr>
        <p:txBody>
          <a:bodyPr>
            <a:normAutofit/>
          </a:bodyPr>
          <a:lstStyle/>
          <a:p>
            <a:pPr algn="r" eaLnBrk="1" hangingPunct="1"/>
            <a:r>
              <a:rPr lang="tr-TR" altLang="en-US" sz="3200">
                <a:ea typeface="ＭＳ Ｐゴシック" pitchFamily="34" charset="-128"/>
              </a:rPr>
              <a:t>Standartlaşma mı?</a:t>
            </a:r>
            <a:r>
              <a:rPr lang="en-US" altLang="en-US" sz="3200">
                <a:ea typeface="ＭＳ Ｐゴシック" pitchFamily="34" charset="-128"/>
              </a:rPr>
              <a:t> </a:t>
            </a:r>
            <a:r>
              <a:rPr lang="tr-TR" altLang="en-US" sz="3200">
                <a:ea typeface="ＭＳ Ｐゴシック" pitchFamily="34" charset="-128"/>
              </a:rPr>
              <a:t>Adaptasyon mu?</a:t>
            </a:r>
            <a:endParaRPr lang="en-US" altLang="en-US" sz="3200">
              <a:ea typeface="ＭＳ Ｐゴシック" pitchFamily="34" charset="-128"/>
            </a:endParaRPr>
          </a:p>
        </p:txBody>
      </p:sp>
      <p:graphicFrame>
        <p:nvGraphicFramePr>
          <p:cNvPr id="19460" name="Rectangle 3">
            <a:extLst>
              <a:ext uri="{FF2B5EF4-FFF2-40B4-BE49-F238E27FC236}">
                <a16:creationId xmlns:a16="http://schemas.microsoft.com/office/drawing/2014/main" id="{12DCA401-F3DA-5FB0-3239-14FA1FEB55DB}"/>
              </a:ext>
            </a:extLst>
          </p:cNvPr>
          <p:cNvGraphicFramePr>
            <a:graphicFrameLocks noGrp="1"/>
          </p:cNvGraphicFramePr>
          <p:nvPr>
            <p:ph idx="1"/>
            <p:extLst>
              <p:ext uri="{D42A27DB-BD31-4B8C-83A1-F6EECF244321}">
                <p14:modId xmlns:p14="http://schemas.microsoft.com/office/powerpoint/2010/main" val="4239411725"/>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33611927"/>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fontScale="90000"/>
          </a:bodyPr>
          <a:lstStyle/>
          <a:p>
            <a:r>
              <a:rPr lang="tr-TR" b="1" dirty="0"/>
              <a:t>Marka Sadakati Geliştirme Programlarının Başarılı Olması İçin Yapılması Gerekenler</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lvl="0" algn="just"/>
            <a:r>
              <a:rPr lang="tr-TR" dirty="0"/>
              <a:t>Kıyaslanamaz, mükemmel ürünler geliştirmek (</a:t>
            </a:r>
            <a:r>
              <a:rPr lang="tr-TR" dirty="0" err="1"/>
              <a:t>Giddens</a:t>
            </a:r>
            <a:r>
              <a:rPr lang="tr-TR" dirty="0"/>
              <a:t>, 2002;2).</a:t>
            </a:r>
          </a:p>
          <a:p>
            <a:pPr lvl="0" algn="just"/>
            <a:r>
              <a:rPr lang="tr-TR" dirty="0"/>
              <a:t>Müşterileri, satın almayı tekrarlamaları için teşvik etmek (</a:t>
            </a:r>
            <a:r>
              <a:rPr lang="tr-TR" dirty="0" err="1"/>
              <a:t>Giddens</a:t>
            </a:r>
            <a:r>
              <a:rPr lang="tr-TR" dirty="0"/>
              <a:t>, 2002;2).</a:t>
            </a:r>
          </a:p>
          <a:p>
            <a:pPr lvl="0" algn="just"/>
            <a:r>
              <a:rPr lang="tr-TR" dirty="0"/>
              <a:t>Müşterinin güvenebileceği ürünler geliştirmek (</a:t>
            </a:r>
            <a:r>
              <a:rPr lang="tr-TR" dirty="0" err="1"/>
              <a:t>Giddens</a:t>
            </a:r>
            <a:r>
              <a:rPr lang="tr-TR" dirty="0"/>
              <a:t>, 2002;2).</a:t>
            </a:r>
          </a:p>
          <a:p>
            <a:pPr lvl="0" algn="just"/>
            <a:r>
              <a:rPr lang="tr-TR" dirty="0"/>
              <a:t>Müşterinin, markaya rahatça ulaşabilmesini sağlamak (</a:t>
            </a:r>
            <a:r>
              <a:rPr lang="tr-TR" dirty="0" err="1"/>
              <a:t>Giddens</a:t>
            </a:r>
            <a:r>
              <a:rPr lang="tr-TR" dirty="0"/>
              <a:t>, 2002;2).</a:t>
            </a:r>
          </a:p>
          <a:p>
            <a:pPr lvl="0" algn="just"/>
            <a:r>
              <a:rPr lang="tr-TR" dirty="0"/>
              <a:t>Müşterinin istek ve ihtiyaçlarını karşılamak (</a:t>
            </a:r>
            <a:r>
              <a:rPr lang="tr-TR" dirty="0" err="1"/>
              <a:t>Giddens</a:t>
            </a:r>
            <a:r>
              <a:rPr lang="tr-TR" dirty="0"/>
              <a:t>, 2002;2).</a:t>
            </a:r>
          </a:p>
          <a:p>
            <a:pPr lvl="0" algn="just"/>
            <a:r>
              <a:rPr lang="tr-TR" dirty="0"/>
              <a:t>Müşteri bilgilerini sağlıklı bir biçimde toplanmasını sağlamak (</a:t>
            </a:r>
            <a:r>
              <a:rPr lang="tr-TR" dirty="0" err="1"/>
              <a:t>Wansink</a:t>
            </a:r>
            <a:r>
              <a:rPr lang="tr-TR" dirty="0"/>
              <a:t> ve </a:t>
            </a:r>
            <a:r>
              <a:rPr lang="tr-TR" dirty="0" err="1"/>
              <a:t>Seed</a:t>
            </a:r>
            <a:r>
              <a:rPr lang="tr-TR" dirty="0"/>
              <a:t>, 2001:212).</a:t>
            </a:r>
          </a:p>
        </p:txBody>
      </p:sp>
    </p:spTree>
    <p:extLst>
      <p:ext uri="{BB962C8B-B14F-4D97-AF65-F5344CB8AC3E}">
        <p14:creationId xmlns:p14="http://schemas.microsoft.com/office/powerpoint/2010/main" val="3854039920"/>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fontScale="90000"/>
          </a:bodyPr>
          <a:lstStyle/>
          <a:p>
            <a:r>
              <a:rPr lang="tr-TR" b="1" dirty="0"/>
              <a:t>Marka Sadakati Geliştirme Programlarının Başarılı Olması İçin Yapılması Gerekenler</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lvl="0" algn="just"/>
            <a:r>
              <a:rPr lang="tr-TR" dirty="0"/>
              <a:t>Müşterilerle daha iyi ilişkiler kurabilmek (</a:t>
            </a:r>
            <a:r>
              <a:rPr lang="tr-TR" dirty="0" err="1"/>
              <a:t>Wansink</a:t>
            </a:r>
            <a:r>
              <a:rPr lang="tr-TR" dirty="0"/>
              <a:t> ve </a:t>
            </a:r>
            <a:r>
              <a:rPr lang="tr-TR" dirty="0" err="1"/>
              <a:t>Seed</a:t>
            </a:r>
            <a:r>
              <a:rPr lang="tr-TR" dirty="0"/>
              <a:t>, 2001:212).</a:t>
            </a:r>
          </a:p>
          <a:p>
            <a:pPr lvl="0" algn="just"/>
            <a:r>
              <a:rPr lang="tr-TR" dirty="0"/>
              <a:t>Müşterilerin sadakatlerini artırıcı ve onlar için çekici ödüller sunmak (</a:t>
            </a:r>
            <a:r>
              <a:rPr lang="tr-TR" dirty="0" err="1"/>
              <a:t>Wansink</a:t>
            </a:r>
            <a:r>
              <a:rPr lang="tr-TR" dirty="0"/>
              <a:t> ve </a:t>
            </a:r>
            <a:r>
              <a:rPr lang="tr-TR" dirty="0" err="1"/>
              <a:t>Seed</a:t>
            </a:r>
            <a:r>
              <a:rPr lang="tr-TR" dirty="0"/>
              <a:t>, 2001:212).</a:t>
            </a:r>
          </a:p>
          <a:p>
            <a:pPr lvl="0" algn="just"/>
            <a:r>
              <a:rPr lang="tr-TR" dirty="0"/>
              <a:t>Müşterilerin istek ve ihtiyaçlarını tatmin edebilecek satış ve hizmet gücünü eğitmektir (</a:t>
            </a:r>
            <a:r>
              <a:rPr lang="tr-TR" dirty="0" err="1"/>
              <a:t>Stum</a:t>
            </a:r>
            <a:r>
              <a:rPr lang="tr-TR" dirty="0"/>
              <a:t> ve </a:t>
            </a:r>
            <a:r>
              <a:rPr lang="tr-TR" dirty="0" err="1"/>
              <a:t>Thiry</a:t>
            </a:r>
            <a:r>
              <a:rPr lang="tr-TR" dirty="0"/>
              <a:t>, 1991:35).</a:t>
            </a:r>
          </a:p>
        </p:txBody>
      </p:sp>
    </p:spTree>
    <p:extLst>
      <p:ext uri="{BB962C8B-B14F-4D97-AF65-F5344CB8AC3E}">
        <p14:creationId xmlns:p14="http://schemas.microsoft.com/office/powerpoint/2010/main" val="1910649136"/>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b="1" dirty="0"/>
              <a:t>Markanın Tescili ve Hukuki Korunması</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Markaların hukuki korunması kavramı, tescil edilmiş olan markanın iş yaşamında kullanılması hakkının sadece marka sahibine ait olması anlamına gelmektedir (Yüksel ve Yüksel-</a:t>
            </a:r>
            <a:r>
              <a:rPr lang="tr-TR" dirty="0" err="1"/>
              <a:t>Mermod</a:t>
            </a:r>
            <a:r>
              <a:rPr lang="tr-TR" dirty="0"/>
              <a:t>, 2005:21).	</a:t>
            </a:r>
          </a:p>
          <a:p>
            <a:pPr algn="just"/>
            <a:r>
              <a:rPr lang="tr-TR" dirty="0"/>
              <a:t>Ülkemizde markaların tescili ve hukuki korunmasının yasal temeli 1995 yılında çıkartılan 556 Sayılı Markaların Korunması Hakkındaki Kanun Hükmündeki Kararnameye dayanmaktadır. </a:t>
            </a:r>
          </a:p>
          <a:p>
            <a:pPr algn="just"/>
            <a:r>
              <a:rPr lang="tr-TR" dirty="0"/>
              <a:t>Bu kanuna göre bir marka, mal veya ambalajı ile birlikte tescil ettirilebilir. Tescilli bir marka, başkasına devir edilebilir, miras yoluyla intikal edebilir, kullanım hakkı lisans konusu olabilir, rehin edilebilir (556 Sayılı KHK, 1995:madde 15). </a:t>
            </a:r>
          </a:p>
        </p:txBody>
      </p:sp>
    </p:spTree>
    <p:extLst>
      <p:ext uri="{BB962C8B-B14F-4D97-AF65-F5344CB8AC3E}">
        <p14:creationId xmlns:p14="http://schemas.microsoft.com/office/powerpoint/2010/main" val="3596546099"/>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b="1" dirty="0"/>
              <a:t>Markanın Tescili ve Hukuki Korunması</a:t>
            </a:r>
            <a:endParaRPr lang="tr-TR" dirty="0"/>
          </a:p>
        </p:txBody>
      </p:sp>
      <p:sp>
        <p:nvSpPr>
          <p:cNvPr id="3" name="İçerik Yer Tutucusu 2"/>
          <p:cNvSpPr>
            <a:spLocks noGrp="1"/>
          </p:cNvSpPr>
          <p:nvPr>
            <p:ph idx="1"/>
          </p:nvPr>
        </p:nvSpPr>
        <p:spPr>
          <a:xfrm>
            <a:off x="107504" y="2060848"/>
            <a:ext cx="8928992" cy="4752527"/>
          </a:xfrm>
        </p:spPr>
        <p:txBody>
          <a:bodyPr>
            <a:normAutofit lnSpcReduction="10000"/>
          </a:bodyPr>
          <a:lstStyle/>
          <a:p>
            <a:pPr algn="just"/>
            <a:r>
              <a:rPr lang="tr-TR" dirty="0"/>
              <a:t>Bir marka tescili başvuru için, öncelikle kanunda belirtilen şekil şartları (556 Sayılı KHK, 1995:madde 23) tamamlanır. </a:t>
            </a:r>
          </a:p>
          <a:p>
            <a:pPr algn="just"/>
            <a:r>
              <a:rPr lang="tr-TR" dirty="0"/>
              <a:t>Türk Patent Enstitüsü, başvurunun 23. maddede belirtilen şartlara uygunluğunu ve herhangi bir şekli eksikliğin bulunup bulunmadığını inceler. Bu inceleme sonucu eğer olumlu ise, marka tescil başvurusu kabul edilir (556 Sayılı KHK, 1995:madde 29). </a:t>
            </a:r>
          </a:p>
          <a:p>
            <a:pPr algn="just"/>
            <a:r>
              <a:rPr lang="tr-TR" dirty="0"/>
              <a:t>Bu Kanun Hükmünde Kararname ve ilgili yönetmelik hükümlerine göre başvurusunu eksiksiz yapmış veya eksiklerini gidermiş ve süresi içerisinde hakkında itiraz yapılmamış veya yapılan itiraz kesin olarak reddedilmiş bir başvuru tescil edilerek sicile kaydedilir. </a:t>
            </a:r>
          </a:p>
          <a:p>
            <a:pPr algn="just"/>
            <a:r>
              <a:rPr lang="tr-TR" dirty="0"/>
              <a:t>Başvuru sahibine “Marka Tescil Belgesi” verilir (556 Sayılı KHK, 1995:madde 39).</a:t>
            </a:r>
          </a:p>
        </p:txBody>
      </p:sp>
    </p:spTree>
    <p:extLst>
      <p:ext uri="{BB962C8B-B14F-4D97-AF65-F5344CB8AC3E}">
        <p14:creationId xmlns:p14="http://schemas.microsoft.com/office/powerpoint/2010/main" val="2450132120"/>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b="1" dirty="0"/>
              <a:t>Markanın Tescili ve Hukuki Korunması</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Tescilli bir markanın koruma süresi, başvuru tarihinden itibaren on yıldır. Bu süre </a:t>
            </a:r>
            <a:r>
              <a:rPr lang="tr-TR" dirty="0" err="1"/>
              <a:t>on’ar</a:t>
            </a:r>
            <a:r>
              <a:rPr lang="tr-TR" dirty="0"/>
              <a:t> yıllık dönemler halinde yenilenir (556 Sayılı KHK, 1995:madde 40). </a:t>
            </a:r>
          </a:p>
          <a:p>
            <a:pPr algn="just"/>
            <a:endParaRPr lang="tr-TR" dirty="0"/>
          </a:p>
          <a:p>
            <a:pPr algn="just"/>
            <a:r>
              <a:rPr lang="tr-TR" dirty="0"/>
              <a:t>Koruma süresi sona eren marka, sahibinin veya onun yetkili kıldığı vekilin talebi ve yönetmelikte öngörülen yenileme ücretinin ödenmesi </a:t>
            </a:r>
            <a:r>
              <a:rPr lang="tr-TR" dirty="0" err="1"/>
              <a:t>koşuluğuyla</a:t>
            </a:r>
            <a:r>
              <a:rPr lang="tr-TR" dirty="0"/>
              <a:t> yenilenir (556 Sayılı KHK, 1995:madde 41).</a:t>
            </a:r>
          </a:p>
          <a:p>
            <a:pPr marL="0" indent="0">
              <a:buNone/>
            </a:pPr>
            <a:endParaRPr lang="tr-TR" dirty="0"/>
          </a:p>
        </p:txBody>
      </p:sp>
    </p:spTree>
    <p:extLst>
      <p:ext uri="{BB962C8B-B14F-4D97-AF65-F5344CB8AC3E}">
        <p14:creationId xmlns:p14="http://schemas.microsoft.com/office/powerpoint/2010/main" val="319252627"/>
      </p:ext>
    </p:ext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lstStyle/>
          <a:p>
            <a:pPr algn="just"/>
            <a:r>
              <a:rPr lang="tr-TR" b="1" dirty="0"/>
              <a:t>Markanın Tescili ve Hukuki Korunması</a:t>
            </a:r>
            <a:endParaRPr lang="tr-TR" dirty="0"/>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Bir marka hakkı; korunma süresinin dolması ve markanın süresi içerisinde yenilenmemesi durumu ile marka sahibinin marka hakkından vazgeçmesi durumundan birinin gerçekleşmesi ile sona erer (556 Sayılı KHK, 1995:madde 45). </a:t>
            </a:r>
          </a:p>
          <a:p>
            <a:pPr algn="just"/>
            <a:r>
              <a:rPr lang="tr-TR" dirty="0"/>
              <a:t>Burada da belirtildiği gibi, marka sahibi, markanın kullanılacağı malların ve/veya hizmetlerin tamamından veya bir kısmından, </a:t>
            </a:r>
            <a:r>
              <a:rPr lang="tr-TR" dirty="0" err="1"/>
              <a:t>Enstitü’ye</a:t>
            </a:r>
            <a:r>
              <a:rPr lang="tr-TR" dirty="0"/>
              <a:t> yazılı olarak bildirmesi koşuluyla vazgeçebilir (556 Sayılı KHK, 1995:madde 46).</a:t>
            </a:r>
          </a:p>
          <a:p>
            <a:pPr algn="just"/>
            <a:r>
              <a:rPr lang="tr-TR" dirty="0"/>
              <a:t>Markası tescil edilen işletmeler marka isminin geçtiği her yere, ® (</a:t>
            </a:r>
            <a:r>
              <a:rPr lang="tr-TR" dirty="0" err="1"/>
              <a:t>registered</a:t>
            </a:r>
            <a:r>
              <a:rPr lang="tr-TR" dirty="0"/>
              <a:t>, tescil edilmiş) harfini koyarlar. Böylece, marka ismi hiçbir şekilde izinsiz olarak kullanılamaz (Tek, 1990:249).</a:t>
            </a:r>
          </a:p>
        </p:txBody>
      </p:sp>
    </p:spTree>
    <p:extLst>
      <p:ext uri="{BB962C8B-B14F-4D97-AF65-F5344CB8AC3E}">
        <p14:creationId xmlns:p14="http://schemas.microsoft.com/office/powerpoint/2010/main" val="1339310276"/>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BC48A754-D245-4D41-A38F-8B1CCFF74493}"/>
              </a:ext>
            </a:extLst>
          </p:cNvPr>
          <p:cNvSpPr>
            <a:spLocks noGrp="1"/>
          </p:cNvSpPr>
          <p:nvPr>
            <p:ph type="ctrTitle"/>
          </p:nvPr>
        </p:nvSpPr>
        <p:spPr/>
        <p:txBody>
          <a:bodyPr/>
          <a:lstStyle/>
          <a:p>
            <a:r>
              <a:rPr lang="tr-TR" dirty="0"/>
              <a:t>ULUSLARARASI PAZARLAMADA TÜKETİCİ DAVRANIŞI</a:t>
            </a:r>
          </a:p>
        </p:txBody>
      </p:sp>
    </p:spTree>
    <p:extLst>
      <p:ext uri="{BB962C8B-B14F-4D97-AF65-F5344CB8AC3E}">
        <p14:creationId xmlns:p14="http://schemas.microsoft.com/office/powerpoint/2010/main" val="1141118409"/>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TÜKETİCİ KARAR ÇEŞİTLERİ</a:t>
            </a:r>
            <a:endParaRPr lang="tr-TR" dirty="0"/>
          </a:p>
        </p:txBody>
      </p:sp>
      <p:sp>
        <p:nvSpPr>
          <p:cNvPr id="3" name="İçerik Yer Tutucusu 2"/>
          <p:cNvSpPr>
            <a:spLocks noGrp="1"/>
          </p:cNvSpPr>
          <p:nvPr>
            <p:ph idx="1"/>
          </p:nvPr>
        </p:nvSpPr>
        <p:spPr>
          <a:xfrm>
            <a:off x="0" y="1988840"/>
            <a:ext cx="9144000" cy="4536504"/>
          </a:xfrm>
        </p:spPr>
        <p:txBody>
          <a:bodyPr/>
          <a:lstStyle/>
          <a:p>
            <a:pPr algn="just"/>
            <a:r>
              <a:rPr lang="tr-TR" dirty="0"/>
              <a:t>Tüketiciler günlük yaşamlarında çok çeşitli satın alma durumları ile karşı karşıya kalır. Çok çeşitli ürün ve markanın tüketici tarafından değerlendirildiği bu durumlar, satın alma karar süreçlerinin farklılaşmasına neden olur. </a:t>
            </a:r>
          </a:p>
          <a:p>
            <a:pPr algn="just"/>
            <a:r>
              <a:rPr lang="tr-TR" dirty="0"/>
              <a:t>Bu nedenle tüketici satın alma karar süreci, her zaman beş aşamada gerçekleşmez. Bu aşamalar alınan kararın ve satın alınan ürüne verilen öneme göre değişkenlik gösterir.</a:t>
            </a:r>
          </a:p>
          <a:p>
            <a:pPr algn="just"/>
            <a:r>
              <a:rPr lang="tr-TR" dirty="0"/>
              <a:t>Tüm bu durumlar, tüketicilerin satın alma davranışlarının “a</a:t>
            </a:r>
            <a:r>
              <a:rPr lang="tr-TR" i="1" dirty="0"/>
              <a:t>lışılmış</a:t>
            </a:r>
            <a:r>
              <a:rPr lang="tr-TR" dirty="0"/>
              <a:t>, s</a:t>
            </a:r>
            <a:r>
              <a:rPr lang="tr-TR" i="1" dirty="0"/>
              <a:t>ınırlı </a:t>
            </a:r>
            <a:r>
              <a:rPr lang="tr-TR" dirty="0"/>
              <a:t>ve </a:t>
            </a:r>
            <a:r>
              <a:rPr lang="tr-TR" i="1" dirty="0"/>
              <a:t>kapsamlı karar alma eylemi” </a:t>
            </a:r>
            <a:r>
              <a:rPr lang="tr-TR" dirty="0"/>
              <a:t>olmak üzere üç bölümde incelenmesine olanak sağlar.</a:t>
            </a:r>
          </a:p>
        </p:txBody>
      </p:sp>
    </p:spTree>
    <p:extLst>
      <p:ext uri="{BB962C8B-B14F-4D97-AF65-F5344CB8AC3E}">
        <p14:creationId xmlns:p14="http://schemas.microsoft.com/office/powerpoint/2010/main" val="2915778496"/>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Alışılmış Karar Alma Eylemi</a:t>
            </a:r>
            <a:endParaRPr lang="tr-TR" dirty="0"/>
          </a:p>
        </p:txBody>
      </p:sp>
      <p:sp>
        <p:nvSpPr>
          <p:cNvPr id="3" name="İçerik Yer Tutucusu 2"/>
          <p:cNvSpPr>
            <a:spLocks noGrp="1"/>
          </p:cNvSpPr>
          <p:nvPr>
            <p:ph idx="1"/>
          </p:nvPr>
        </p:nvSpPr>
        <p:spPr>
          <a:xfrm>
            <a:off x="0" y="1988840"/>
            <a:ext cx="9144000" cy="4536504"/>
          </a:xfrm>
        </p:spPr>
        <p:txBody>
          <a:bodyPr/>
          <a:lstStyle/>
          <a:p>
            <a:pPr algn="just"/>
            <a:r>
              <a:rPr lang="tr-TR" dirty="0"/>
              <a:t>Alışılmış karar alma eylemi, çoğunlukla algılanan risk düzeyi düşük olan satın almalarda görülür ve rutin karar alma eylemi olarak bilinir. </a:t>
            </a:r>
          </a:p>
          <a:p>
            <a:pPr algn="just"/>
            <a:r>
              <a:rPr lang="tr-TR" dirty="0"/>
              <a:t>Tüketici tarafından bir sorunun fark edilmesiyle başlayan satın alma karar süreci, kapsamlı değerlendirme yapılmaya ihtiyaç duyulmadan bir markanın seçimi ile sonuçlanır. </a:t>
            </a:r>
          </a:p>
          <a:p>
            <a:pPr algn="just"/>
            <a:r>
              <a:rPr lang="tr-TR" dirty="0"/>
              <a:t>Ancak satın alma sonucunda tüketici, üründen beklediği başarıyı elde edememiş ise bir değerlendirme yapar.</a:t>
            </a:r>
          </a:p>
        </p:txBody>
      </p:sp>
    </p:spTree>
    <p:extLst>
      <p:ext uri="{BB962C8B-B14F-4D97-AF65-F5344CB8AC3E}">
        <p14:creationId xmlns:p14="http://schemas.microsoft.com/office/powerpoint/2010/main" val="4359976"/>
      </p:ext>
    </p:ext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Alışılmış Karar Alma Eylemi</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Alışılmış karar alma eyleminde “satın alınmayacak” seçenekler, tüketici tarafından dikkate alınmaz.</a:t>
            </a:r>
          </a:p>
          <a:p>
            <a:pPr algn="just"/>
            <a:r>
              <a:rPr lang="tr-TR" dirty="0"/>
              <a:t>Örneğin, belirli bir diş macunu markasını kullanan tüketici, diş macunu almak üzere her mağazaya gidişinde yeni bir marka arayışı içerisine girmez. </a:t>
            </a:r>
          </a:p>
          <a:p>
            <a:pPr algn="just"/>
            <a:r>
              <a:rPr lang="tr-TR" dirty="0"/>
              <a:t>Satın alma eyleminde diğer olası markaları ve bu markalara ait özellikleri dikkate almayarak, her zaman kullandığı markayı satın almayı tercih eder.</a:t>
            </a:r>
          </a:p>
          <a:p>
            <a:pPr algn="just"/>
            <a:r>
              <a:rPr lang="tr-TR" dirty="0"/>
              <a:t>Alışılmış kararlar, </a:t>
            </a:r>
            <a:r>
              <a:rPr lang="tr-TR" i="1" dirty="0"/>
              <a:t>marka sadakatine yönelik satın almalar </a:t>
            </a:r>
            <a:r>
              <a:rPr lang="tr-TR" dirty="0"/>
              <a:t>ve </a:t>
            </a:r>
            <a:r>
              <a:rPr lang="tr-TR" i="1" dirty="0"/>
              <a:t>yeniden (yinelenen-tekrarlanan) satın almalar </a:t>
            </a:r>
            <a:r>
              <a:rPr lang="tr-TR" dirty="0"/>
              <a:t>olmak üzere iki ayrı grupta incelenir.</a:t>
            </a:r>
          </a:p>
        </p:txBody>
      </p:sp>
    </p:spTree>
    <p:extLst>
      <p:ext uri="{BB962C8B-B14F-4D97-AF65-F5344CB8AC3E}">
        <p14:creationId xmlns:p14="http://schemas.microsoft.com/office/powerpoint/2010/main" val="32977892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 name="Rectangle 12">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7" name="Rectangle 16">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2063262"/>
            <a:ext cx="2804460" cy="2661052"/>
          </a:xfrm>
        </p:spPr>
        <p:txBody>
          <a:bodyPr>
            <a:normAutofit/>
          </a:bodyPr>
          <a:lstStyle/>
          <a:p>
            <a:pPr algn="r"/>
            <a:r>
              <a:rPr lang="tr-TR" sz="3800"/>
              <a:t>Uluslararası Pazarlama Süreci</a:t>
            </a:r>
          </a:p>
        </p:txBody>
      </p:sp>
      <p:graphicFrame>
        <p:nvGraphicFramePr>
          <p:cNvPr id="5" name="İçerik Yer Tutucusu 2">
            <a:extLst>
              <a:ext uri="{FF2B5EF4-FFF2-40B4-BE49-F238E27FC236}">
                <a16:creationId xmlns:a16="http://schemas.microsoft.com/office/drawing/2014/main" id="{2A27E1C9-11B6-7F6D-F229-333B1EF65A35}"/>
              </a:ext>
            </a:extLst>
          </p:cNvPr>
          <p:cNvGraphicFramePr>
            <a:graphicFrameLocks noGrp="1"/>
          </p:cNvGraphicFramePr>
          <p:nvPr>
            <p:ph idx="1"/>
            <p:extLst>
              <p:ext uri="{D42A27DB-BD31-4B8C-83A1-F6EECF244321}">
                <p14:modId xmlns:p14="http://schemas.microsoft.com/office/powerpoint/2010/main" val="639194416"/>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857896539"/>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i="1" dirty="0"/>
              <a:t>Marka Sadakatine Yönelik Satın Almaları</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Bu çeşit satın almalarda tüketici, satın aldığı markanın tüm isteklerini karşıladığını ve kendisi için en iyi olduğunu düşünür. </a:t>
            </a:r>
          </a:p>
          <a:p>
            <a:pPr algn="just"/>
            <a:r>
              <a:rPr lang="tr-TR" dirty="0"/>
              <a:t>Söz konusu ürün grubuna yönelik satın alma eylemleri aynı markanın satın alınması ile sonuçlanır. Bu durum, tüketici gözünde diğer markaların söz konusu markayla rekabet edebilme şansını oldukça azaltır (</a:t>
            </a:r>
            <a:r>
              <a:rPr lang="tr-TR" dirty="0" err="1"/>
              <a:t>Hawkins</a:t>
            </a:r>
            <a:r>
              <a:rPr lang="tr-TR" dirty="0"/>
              <a:t>, Best ve </a:t>
            </a:r>
            <a:r>
              <a:rPr lang="tr-TR" dirty="0" err="1"/>
              <a:t>Coney</a:t>
            </a:r>
            <a:r>
              <a:rPr lang="tr-TR" dirty="0"/>
              <a:t>, 2004: 503). </a:t>
            </a:r>
          </a:p>
          <a:p>
            <a:pPr algn="just"/>
            <a:r>
              <a:rPr lang="tr-TR" dirty="0"/>
              <a:t>Marka sadakatine yönelik satın almalar, oldukça yüksek </a:t>
            </a:r>
            <a:r>
              <a:rPr lang="tr-TR" dirty="0" err="1"/>
              <a:t>ilgilenim</a:t>
            </a:r>
            <a:r>
              <a:rPr lang="tr-TR" dirty="0"/>
              <a:t> düzeyindeki ürünlerde bile alışılmış karar alma eyleminin sergilenmesine neden olabilir (</a:t>
            </a:r>
            <a:r>
              <a:rPr lang="tr-TR" dirty="0" err="1"/>
              <a:t>Hawkins</a:t>
            </a:r>
            <a:r>
              <a:rPr lang="tr-TR" dirty="0"/>
              <a:t>, Best ve </a:t>
            </a:r>
            <a:r>
              <a:rPr lang="tr-TR" dirty="0" err="1"/>
              <a:t>Coney</a:t>
            </a:r>
            <a:r>
              <a:rPr lang="tr-TR" dirty="0"/>
              <a:t>, 2004: 503).</a:t>
            </a:r>
          </a:p>
        </p:txBody>
      </p:sp>
    </p:spTree>
    <p:extLst>
      <p:ext uri="{BB962C8B-B14F-4D97-AF65-F5344CB8AC3E}">
        <p14:creationId xmlns:p14="http://schemas.microsoft.com/office/powerpoint/2010/main" val="2071228873"/>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i="1" dirty="0"/>
              <a:t>Yeniden Satın Almalar</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Alışılmış karar alma eylemi içinde yer alan yeniden satın almalar, ilgili ürüne ve dolayısıyla ürün grubunda bulunan markalara tüketici tarafından fazla önem verilmediği durumlarda söz konusu olur. </a:t>
            </a:r>
          </a:p>
          <a:p>
            <a:pPr algn="just"/>
            <a:r>
              <a:rPr lang="tr-TR" dirty="0"/>
              <a:t>Bu tür satın almalarda, tüketici önceden tercih ettiği herhangi bir markadan memnun kalmış ise bir sonraki alışılmış karar alma eyleminde yine o markayı tercih edebilir. </a:t>
            </a:r>
          </a:p>
          <a:p>
            <a:pPr algn="just"/>
            <a:r>
              <a:rPr lang="tr-TR" dirty="0"/>
              <a:t>Ancak bu konuda önem taşıyan nokta, tüketicinin o markaya yönelik olarak tam anlamda sadakat duymamasıdır (</a:t>
            </a:r>
            <a:r>
              <a:rPr lang="tr-TR" dirty="0" err="1"/>
              <a:t>Hawkins</a:t>
            </a:r>
            <a:r>
              <a:rPr lang="tr-TR" dirty="0"/>
              <a:t>, Best ve </a:t>
            </a:r>
            <a:r>
              <a:rPr lang="tr-TR" dirty="0" err="1"/>
              <a:t>Coney</a:t>
            </a:r>
            <a:r>
              <a:rPr lang="tr-TR" dirty="0"/>
              <a:t>, 2004: 503). Bu nedenle davranış da zaman içinde değişebilir.</a:t>
            </a:r>
          </a:p>
        </p:txBody>
      </p:sp>
    </p:spTree>
    <p:extLst>
      <p:ext uri="{BB962C8B-B14F-4D97-AF65-F5344CB8AC3E}">
        <p14:creationId xmlns:p14="http://schemas.microsoft.com/office/powerpoint/2010/main" val="2593177494"/>
      </p:ext>
    </p:ext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Sınırlı Karar Alma Eylemi</a:t>
            </a:r>
            <a:endParaRPr lang="tr-TR" dirty="0"/>
          </a:p>
        </p:txBody>
      </p:sp>
      <p:sp>
        <p:nvSpPr>
          <p:cNvPr id="3" name="İçerik Yer Tutucusu 2"/>
          <p:cNvSpPr>
            <a:spLocks noGrp="1"/>
          </p:cNvSpPr>
          <p:nvPr>
            <p:ph idx="1"/>
          </p:nvPr>
        </p:nvSpPr>
        <p:spPr>
          <a:xfrm>
            <a:off x="0" y="1988840"/>
            <a:ext cx="9144000" cy="4536504"/>
          </a:xfrm>
        </p:spPr>
        <p:txBody>
          <a:bodyPr>
            <a:normAutofit lnSpcReduction="10000"/>
          </a:bodyPr>
          <a:lstStyle/>
          <a:p>
            <a:pPr algn="just"/>
            <a:r>
              <a:rPr lang="tr-TR" dirty="0"/>
              <a:t>Sınırlı karar alma eylemi kapsam olarak, alışılmış karar alma ve kapsamlı karar alma eylemleri arasında yer alır.</a:t>
            </a:r>
          </a:p>
          <a:p>
            <a:pPr algn="just"/>
            <a:r>
              <a:rPr lang="tr-TR" dirty="0"/>
              <a:t>Genel olarak sınırlı karar alma eylemi, birkaç olası çözümü olan bir sorunun, tüketici tarafından fark edilmesi ile başlar. Bu tür kararlarda, sorunun çözümüne yönelik olarak tüketici, çok kapsamlı bir değerlendirme yapmaz. Sınırlı sayıdaki seçenekler, basit seçim ölçütleri kullanılarak tüketici tarafından değerlendirilir. </a:t>
            </a:r>
          </a:p>
          <a:p>
            <a:pPr algn="just"/>
            <a:r>
              <a:rPr lang="tr-TR" dirty="0"/>
              <a:t>Ürünün satın alınması ve kullanılmasından sonra ürüne ait bir hizmet sorunu ya da başarısızlık olmadığı durumlarda, tüketici tarafından kapsamlı bir değerlendirilme yapılmaz. Bu çeşit karar alma eylemi, yılda bir kez satın alınan mobilya ve giysi gibi ürünlerde söz konusu olabilir </a:t>
            </a:r>
            <a:r>
              <a:rPr lang="en-US" dirty="0"/>
              <a:t>(Hawkins, Best </a:t>
            </a:r>
            <a:r>
              <a:rPr lang="en-US" dirty="0" err="1"/>
              <a:t>ve</a:t>
            </a:r>
            <a:r>
              <a:rPr lang="en-US" dirty="0"/>
              <a:t> Coney, 2004: 503; </a:t>
            </a:r>
            <a:r>
              <a:rPr lang="en-US" dirty="0" err="1"/>
              <a:t>Koç</a:t>
            </a:r>
            <a:r>
              <a:rPr lang="en-US" dirty="0"/>
              <a:t>, 2007: 238).</a:t>
            </a:r>
            <a:endParaRPr lang="tr-TR" dirty="0"/>
          </a:p>
        </p:txBody>
      </p:sp>
    </p:spTree>
    <p:extLst>
      <p:ext uri="{BB962C8B-B14F-4D97-AF65-F5344CB8AC3E}">
        <p14:creationId xmlns:p14="http://schemas.microsoft.com/office/powerpoint/2010/main" val="1500695826"/>
      </p:ext>
    </p:ext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Kapsamlı Karar Alma Eylemi</a:t>
            </a:r>
            <a:endParaRPr lang="tr-TR" dirty="0"/>
          </a:p>
        </p:txBody>
      </p:sp>
      <p:sp>
        <p:nvSpPr>
          <p:cNvPr id="3" name="İçerik Yer Tutucusu 2"/>
          <p:cNvSpPr>
            <a:spLocks noGrp="1"/>
          </p:cNvSpPr>
          <p:nvPr>
            <p:ph idx="1"/>
          </p:nvPr>
        </p:nvSpPr>
        <p:spPr>
          <a:xfrm>
            <a:off x="0" y="1988840"/>
            <a:ext cx="9144000" cy="4536504"/>
          </a:xfrm>
        </p:spPr>
        <p:txBody>
          <a:bodyPr>
            <a:normAutofit lnSpcReduction="10000"/>
          </a:bodyPr>
          <a:lstStyle/>
          <a:p>
            <a:pPr algn="just"/>
            <a:r>
              <a:rPr lang="tr-TR" dirty="0"/>
              <a:t>Kapsamlı karar alma eylemi, satın alma öncesinde çok sayıda seçeneğin, tüketici tarafından kapsamlı şekilde araştırılması ve değerlendirilmesini içerir. Bu satın çeşit satın alma sonucunda, satın alma sonrasında yapılan karmaşık değerlendirme de söz konusu olmaktadır. </a:t>
            </a:r>
          </a:p>
          <a:p>
            <a:pPr algn="just"/>
            <a:r>
              <a:rPr lang="tr-TR" dirty="0"/>
              <a:t>Bu tür karar alma eylemleri, satın alma </a:t>
            </a:r>
            <a:r>
              <a:rPr lang="tr-TR" dirty="0" err="1"/>
              <a:t>ilgilenimi</a:t>
            </a:r>
            <a:r>
              <a:rPr lang="tr-TR" dirty="0"/>
              <a:t> yüksek olan satın almalarda görülür. Satın alma öncesinde tüketici tam anlamıyla bir değerlendirme süreci geçirir. </a:t>
            </a:r>
          </a:p>
          <a:p>
            <a:pPr algn="just"/>
            <a:r>
              <a:rPr lang="tr-TR" dirty="0"/>
              <a:t>Ancak oldukça az sayıda tüketici kararı, bu derece karmaşık bir değerlendirme ve karar alma düzeyine ulaşır. Ev ürünleri, kişisel bilgisayarlar ve </a:t>
            </a:r>
            <a:r>
              <a:rPr lang="tr-TR" dirty="0" err="1"/>
              <a:t>rekreasyonel</a:t>
            </a:r>
            <a:r>
              <a:rPr lang="tr-TR" dirty="0"/>
              <a:t> mal ve hizmetlerin satın alınması, çoğunlukla kapsamlı karar alma eylemi ile gerçekleşir.</a:t>
            </a:r>
          </a:p>
        </p:txBody>
      </p:sp>
    </p:spTree>
    <p:extLst>
      <p:ext uri="{BB962C8B-B14F-4D97-AF65-F5344CB8AC3E}">
        <p14:creationId xmlns:p14="http://schemas.microsoft.com/office/powerpoint/2010/main" val="3952978149"/>
      </p:ext>
    </p:ext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Kapsamlı Karar Alma Eylemi</a:t>
            </a:r>
            <a:endParaRPr lang="tr-TR" dirty="0"/>
          </a:p>
        </p:txBody>
      </p:sp>
      <p:sp>
        <p:nvSpPr>
          <p:cNvPr id="3" name="İçerik Yer Tutucusu 2"/>
          <p:cNvSpPr>
            <a:spLocks noGrp="1"/>
          </p:cNvSpPr>
          <p:nvPr>
            <p:ph idx="1"/>
          </p:nvPr>
        </p:nvSpPr>
        <p:spPr>
          <a:xfrm>
            <a:off x="0" y="1988840"/>
            <a:ext cx="9144000" cy="4536504"/>
          </a:xfrm>
        </p:spPr>
        <p:txBody>
          <a:bodyPr>
            <a:normAutofit fontScale="92500" lnSpcReduction="10000"/>
          </a:bodyPr>
          <a:lstStyle/>
          <a:p>
            <a:pPr algn="just"/>
            <a:r>
              <a:rPr lang="tr-TR" dirty="0"/>
              <a:t>Ancak kapsamlı karar eylemi niteliğinde olan bazı satın almalarda, tüketiciler farklı davranışlar da bulunabilmektedir. Örneğin bir tüketici, yüksek risk içeren ve kapsamlı bir karar niteliğinde olan herhangi bir satın alma durumunda, o ürün grubunda belirli bir markaya yönelik sadakat duygularının etkisiyle alışılmış satın alma karar eylemi sergileyebilir (</a:t>
            </a:r>
            <a:r>
              <a:rPr lang="tr-TR" dirty="0" err="1"/>
              <a:t>Hawkins</a:t>
            </a:r>
            <a:r>
              <a:rPr lang="tr-TR" dirty="0"/>
              <a:t>, Best ve </a:t>
            </a:r>
            <a:r>
              <a:rPr lang="tr-TR" dirty="0" err="1"/>
              <a:t>Coney</a:t>
            </a:r>
            <a:r>
              <a:rPr lang="tr-TR" dirty="0"/>
              <a:t>, 2004: 501).</a:t>
            </a:r>
          </a:p>
          <a:p>
            <a:pPr algn="just"/>
            <a:r>
              <a:rPr lang="tr-TR" dirty="0"/>
              <a:t>Tüketiciler tarafından alınan bütün kararlar, çoğunlukla önemli bilişsel çabalar içeren, duygusal özellikte olan eylemlerdir. Örneğin, bir tüketici kayak tatiline çıkmak ya da akrabalarını ziyaret etmek seçeneklerinden birini tercih etme noktasında kararsız kalabilir (</a:t>
            </a:r>
            <a:r>
              <a:rPr lang="tr-TR" dirty="0" err="1"/>
              <a:t>Hawkins</a:t>
            </a:r>
            <a:r>
              <a:rPr lang="tr-TR" dirty="0"/>
              <a:t>, Best ve </a:t>
            </a:r>
            <a:r>
              <a:rPr lang="tr-TR" dirty="0" err="1"/>
              <a:t>Coney</a:t>
            </a:r>
            <a:r>
              <a:rPr lang="tr-TR" dirty="0"/>
              <a:t>, 2004: 503). Bu örnekten de görüldüğü üzere satın alma davranışı her zaman görece olarak kıyaslanabilir seçenekler arasında gerçekleşmeyebilir. Seçeneklerin değerlendirilmesinde mal veya hizmet özelliklerinden çok, tüketicin duyguları ön plana çıkmaktadır.</a:t>
            </a:r>
          </a:p>
        </p:txBody>
      </p:sp>
    </p:spTree>
    <p:extLst>
      <p:ext uri="{BB962C8B-B14F-4D97-AF65-F5344CB8AC3E}">
        <p14:creationId xmlns:p14="http://schemas.microsoft.com/office/powerpoint/2010/main" val="524798644"/>
      </p:ext>
    </p:ext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467544" y="2996952"/>
            <a:ext cx="6069268" cy="1373070"/>
          </a:xfrm>
        </p:spPr>
        <p:txBody>
          <a:bodyPr/>
          <a:lstStyle/>
          <a:p>
            <a:r>
              <a:rPr lang="tr-TR" b="1" dirty="0"/>
              <a:t>TÜKETİCİ KARAR ALMA SÜRECİNİN AŞAMALARI</a:t>
            </a:r>
            <a:endParaRPr lang="tr-TR" dirty="0"/>
          </a:p>
        </p:txBody>
      </p:sp>
    </p:spTree>
    <p:extLst>
      <p:ext uri="{BB962C8B-B14F-4D97-AF65-F5344CB8AC3E}">
        <p14:creationId xmlns:p14="http://schemas.microsoft.com/office/powerpoint/2010/main" val="393319707"/>
      </p:ext>
    </p:ext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Sorunun Belirlenmesi</a:t>
            </a:r>
            <a:endParaRPr lang="tr-TR" dirty="0"/>
          </a:p>
        </p:txBody>
      </p:sp>
      <p:sp>
        <p:nvSpPr>
          <p:cNvPr id="3" name="İçerik Yer Tutucusu 2"/>
          <p:cNvSpPr>
            <a:spLocks noGrp="1"/>
          </p:cNvSpPr>
          <p:nvPr>
            <p:ph idx="1"/>
          </p:nvPr>
        </p:nvSpPr>
        <p:spPr>
          <a:xfrm>
            <a:off x="0" y="1988840"/>
            <a:ext cx="9144000" cy="4536504"/>
          </a:xfrm>
        </p:spPr>
        <p:txBody>
          <a:bodyPr>
            <a:normAutofit lnSpcReduction="10000"/>
          </a:bodyPr>
          <a:lstStyle/>
          <a:p>
            <a:pPr algn="just"/>
            <a:r>
              <a:rPr lang="tr-TR" dirty="0"/>
              <a:t>Sorunun belirlenmesi, tüketicinin şimdiki durumu ile arzuladığı durum arasındaki farkın algılanmasının bir sonucu olarak tanımlanır (</a:t>
            </a:r>
            <a:r>
              <a:rPr lang="tr-TR" dirty="0" err="1"/>
              <a:t>Graham</a:t>
            </a:r>
            <a:r>
              <a:rPr lang="tr-TR" dirty="0"/>
              <a:t>, 1981: 339). Bir tüketicinin şimdiki durumu, onun içinde bulunduğu zamandaki hali ve duygularına yönelik bireysel algılarıdır. Tüketicinin arzuladığı durum ise içinde bulunduğu zamanda olmak istediği hali tanımlanır (</a:t>
            </a:r>
            <a:r>
              <a:rPr lang="tr-TR" dirty="0" err="1"/>
              <a:t>Hawkins</a:t>
            </a:r>
            <a:r>
              <a:rPr lang="tr-TR" dirty="0"/>
              <a:t>, Best ve </a:t>
            </a:r>
            <a:r>
              <a:rPr lang="tr-TR" dirty="0" err="1"/>
              <a:t>Coney</a:t>
            </a:r>
            <a:r>
              <a:rPr lang="tr-TR" dirty="0"/>
              <a:t>, 2004: 504). </a:t>
            </a:r>
          </a:p>
          <a:p>
            <a:pPr algn="just"/>
            <a:r>
              <a:rPr lang="tr-TR" dirty="0"/>
              <a:t>Örneğin, bir kimse için bulunduğu ortamın sıcak olması ona rahatsızlık vermektedir. Eğer yeni taşınmış olduğu ev, eski evine oranla daha çok güneş alıyor ve kendisine rahatsızlık veriyor ise şimdiki durumu ile arzuladığı durumu arasında farklılık olacaktır. Bu koşullar altında tüketici, büyük bir olasılıkla kendisi için bir iklimlendirme (klima) cihazı alma vaktinin geldiğini düşünecektir</a:t>
            </a:r>
          </a:p>
        </p:txBody>
      </p:sp>
    </p:spTree>
    <p:extLst>
      <p:ext uri="{BB962C8B-B14F-4D97-AF65-F5344CB8AC3E}">
        <p14:creationId xmlns:p14="http://schemas.microsoft.com/office/powerpoint/2010/main" val="3293633109"/>
      </p:ext>
    </p:ext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Sorunun Belirlenmesi</a:t>
            </a:r>
            <a:endParaRPr lang="tr-TR" dirty="0"/>
          </a:p>
        </p:txBody>
      </p:sp>
      <p:sp>
        <p:nvSpPr>
          <p:cNvPr id="3" name="İçerik Yer Tutucusu 2"/>
          <p:cNvSpPr>
            <a:spLocks noGrp="1"/>
          </p:cNvSpPr>
          <p:nvPr>
            <p:ph idx="1"/>
          </p:nvPr>
        </p:nvSpPr>
        <p:spPr>
          <a:xfrm>
            <a:off x="0" y="1988840"/>
            <a:ext cx="9144000" cy="4536504"/>
          </a:xfrm>
        </p:spPr>
        <p:txBody>
          <a:bodyPr>
            <a:normAutofit lnSpcReduction="10000"/>
          </a:bodyPr>
          <a:lstStyle/>
          <a:p>
            <a:pPr algn="just"/>
            <a:r>
              <a:rPr lang="tr-TR" dirty="0"/>
              <a:t>Sorunun belirlenmesi sürecinin anlaşılmasında, sorunun ortaya çıkmasının belirleyici etmenleri önem taşımaktadır. Sorunun belirlenmesi sürecinde tüketicinin şimdiki durumu ve arzulanan durumundaki değişikliklerin, gösterilen belirleyiciler tarafından oluşabileceği vurgulanmıştır.</a:t>
            </a:r>
          </a:p>
          <a:p>
            <a:pPr algn="just"/>
            <a:r>
              <a:rPr lang="tr-TR" dirty="0"/>
              <a:t>Şimdiki durumdaki değişmeler; eldekilerin azalması, eldekilerde hoşnutsuzluk, finansal durumdaki bozulma ve düzelmedir. Yeni ihtiyaç koşulları, yeni istek koşulları, yeni ürün fırsatları ve diğer ürünleri satın alma durumları ise arzulanan durumdaki değişmeleri belirleyen faktörlerdir. </a:t>
            </a:r>
          </a:p>
          <a:p>
            <a:pPr algn="just"/>
            <a:r>
              <a:rPr lang="tr-TR" dirty="0"/>
              <a:t>Her iki durumdaki değişikliğin belirleyicileri arasında pazarlama girdilerinin yer alması, pazarlamacıların bu süreçteki etkililiğini ortaya koyması bakımından önem taşımaktadır (Odabaşı ve Barış, 2002: 351-354).</a:t>
            </a:r>
          </a:p>
        </p:txBody>
      </p:sp>
    </p:spTree>
    <p:extLst>
      <p:ext uri="{BB962C8B-B14F-4D97-AF65-F5344CB8AC3E}">
        <p14:creationId xmlns:p14="http://schemas.microsoft.com/office/powerpoint/2010/main" val="2065217309"/>
      </p:ext>
    </p:ext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Sorunun Belirlenmesi</a:t>
            </a:r>
            <a:endParaRPr lang="tr-TR" dirty="0"/>
          </a:p>
        </p:txBody>
      </p:sp>
      <p:sp>
        <p:nvSpPr>
          <p:cNvPr id="3" name="İçerik Yer Tutucusu 2"/>
          <p:cNvSpPr>
            <a:spLocks noGrp="1"/>
          </p:cNvSpPr>
          <p:nvPr>
            <p:ph idx="1"/>
          </p:nvPr>
        </p:nvSpPr>
        <p:spPr>
          <a:xfrm>
            <a:off x="0" y="1988840"/>
            <a:ext cx="9144000" cy="4536504"/>
          </a:xfrm>
        </p:spPr>
        <p:txBody>
          <a:bodyPr>
            <a:normAutofit fontScale="92500" lnSpcReduction="10000"/>
          </a:bodyPr>
          <a:lstStyle/>
          <a:p>
            <a:pPr algn="just"/>
            <a:r>
              <a:rPr lang="tr-TR" b="1" dirty="0"/>
              <a:t>Aktif sorunlar </a:t>
            </a:r>
            <a:r>
              <a:rPr lang="tr-TR" dirty="0"/>
              <a:t>tüketicinin farkında olduğu, </a:t>
            </a:r>
            <a:r>
              <a:rPr lang="tr-TR" b="1" dirty="0"/>
              <a:t>aktif olmayan sorunlar </a:t>
            </a:r>
            <a:r>
              <a:rPr lang="tr-TR" dirty="0"/>
              <a:t>ise tüketicinin henüz farkında olmadığı sorunlar olarak tanımlanır (</a:t>
            </a:r>
            <a:r>
              <a:rPr lang="tr-TR" dirty="0" err="1"/>
              <a:t>Hawkins</a:t>
            </a:r>
            <a:r>
              <a:rPr lang="tr-TR" dirty="0"/>
              <a:t>, Best ve </a:t>
            </a:r>
            <a:r>
              <a:rPr lang="tr-TR" dirty="0" err="1"/>
              <a:t>Coney</a:t>
            </a:r>
            <a:r>
              <a:rPr lang="tr-TR" dirty="0"/>
              <a:t>, 2004: 507). Örneğin, bulaşık makinesi olmayan ve o zamana kadar da satın almayı düşünmemiş bir ev hanımı, yüklü tutarlarda gelen su faturalarından da şikâyet etmektedir (aktif olmayan sorun). Bu noktada bulaşık makinesi şirketinin pazarlama planlayıcıları, bulaşık makinesi kullanmanın, rahatlığın yanı sıra daha az suyun harcanmasını sağladığını vurgulamaları, tüketicinin aktif olmayan sorununu ortaya çıkaracaktır. </a:t>
            </a:r>
          </a:p>
          <a:p>
            <a:pPr algn="just"/>
            <a:r>
              <a:rPr lang="tr-TR" dirty="0"/>
              <a:t>Tüketici ise büyük bir olasılıkla o zaman kadar gereksiz bir harcama olarak gördüğü bulaşık makinesini, çok yönlü faydasından (tasarruf, rahatlık) dolayı satın almayı düşünecektir. Bulaşık makinesinin bu özelliklerini bilen bir tüketici ise zaten sorunun farkındadır (aktif sorun).</a:t>
            </a:r>
          </a:p>
        </p:txBody>
      </p:sp>
    </p:spTree>
    <p:extLst>
      <p:ext uri="{BB962C8B-B14F-4D97-AF65-F5344CB8AC3E}">
        <p14:creationId xmlns:p14="http://schemas.microsoft.com/office/powerpoint/2010/main" val="4000775674"/>
      </p:ext>
    </p:ext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Bilgi Araştırması</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Bir tüketim ya da ihtiyaç sorununun tanımlanması, tatmin edici bir çözümün olup olmadığına ve eğer varsa mevcut potansiyel çözümlerin neler olduğunu gündeme getirir (İslamoğlu, 2003: 30). Bu kapsamda satın alma kararının oluşabilmesi için tüketicinin aşağıdaki konular üzerine bilgi sahibi olması gerekir </a:t>
            </a:r>
            <a:r>
              <a:rPr lang="en-US" dirty="0"/>
              <a:t>(Hawkins, Best </a:t>
            </a:r>
            <a:r>
              <a:rPr lang="en-US" dirty="0" err="1"/>
              <a:t>ve</a:t>
            </a:r>
            <a:r>
              <a:rPr lang="en-US" dirty="0"/>
              <a:t> Coney, 2004: 526):</a:t>
            </a:r>
          </a:p>
          <a:p>
            <a:pPr marL="0" indent="0" algn="just">
              <a:buNone/>
            </a:pPr>
            <a:r>
              <a:rPr lang="tr-TR" dirty="0"/>
              <a:t>1. Sorunun çözümü için uygun değerlendirme ölçütlerine ilişkin bilgi,</a:t>
            </a:r>
          </a:p>
          <a:p>
            <a:pPr marL="0" indent="0" algn="just">
              <a:buNone/>
            </a:pPr>
            <a:r>
              <a:rPr lang="tr-TR" dirty="0"/>
              <a:t>2. Olası seçeneklere ilişkin bilgi,</a:t>
            </a:r>
          </a:p>
          <a:p>
            <a:pPr marL="0" indent="0" algn="just">
              <a:buNone/>
            </a:pPr>
            <a:r>
              <a:rPr lang="tr-TR" dirty="0"/>
              <a:t>3. Her bir seçeneğin değerlendirme ölçütlerine yönelik başarı düzeyine ilişkin bilgi sahibi olunmalıdır.</a:t>
            </a:r>
          </a:p>
        </p:txBody>
      </p:sp>
    </p:spTree>
    <p:extLst>
      <p:ext uri="{BB962C8B-B14F-4D97-AF65-F5344CB8AC3E}">
        <p14:creationId xmlns:p14="http://schemas.microsoft.com/office/powerpoint/2010/main" val="26131719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 name="Rectangle 12">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7" name="Rectangle 16">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2063262"/>
            <a:ext cx="2804460" cy="2661052"/>
          </a:xfrm>
        </p:spPr>
        <p:txBody>
          <a:bodyPr>
            <a:normAutofit/>
          </a:bodyPr>
          <a:lstStyle/>
          <a:p>
            <a:pPr algn="r"/>
            <a:r>
              <a:rPr lang="tr-TR" sz="3800"/>
              <a:t>Uluslararası Pazarlama Süreci</a:t>
            </a:r>
          </a:p>
        </p:txBody>
      </p:sp>
      <p:graphicFrame>
        <p:nvGraphicFramePr>
          <p:cNvPr id="5" name="İçerik Yer Tutucusu 2">
            <a:extLst>
              <a:ext uri="{FF2B5EF4-FFF2-40B4-BE49-F238E27FC236}">
                <a16:creationId xmlns:a16="http://schemas.microsoft.com/office/drawing/2014/main" id="{A34A58C8-CCD4-49EC-FB5C-E2291AD4E5EF}"/>
              </a:ext>
            </a:extLst>
          </p:cNvPr>
          <p:cNvGraphicFramePr>
            <a:graphicFrameLocks noGrp="1"/>
          </p:cNvGraphicFramePr>
          <p:nvPr>
            <p:ph idx="1"/>
            <p:extLst>
              <p:ext uri="{D42A27DB-BD31-4B8C-83A1-F6EECF244321}">
                <p14:modId xmlns:p14="http://schemas.microsoft.com/office/powerpoint/2010/main" val="45561254"/>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558820138"/>
      </p:ext>
    </p:ext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Bilgi Araştırması</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Tüketici satın alma kararında, uygun değerlendirme ölçütü, olası çözümler ve olası çözümlerin özellikleri konularında yaptığı araştırmalar tüketicinin bilgi araştırma düzeyini ve araştırma yaptığı kaynakları etkiler.</a:t>
            </a:r>
          </a:p>
          <a:p>
            <a:pPr algn="just"/>
            <a:r>
              <a:rPr lang="tr-TR" dirty="0"/>
              <a:t>Satın alma durumunda bilgi kaynakları, tüketici tarafından algılanan risk düzeyine göre farklılık göstermektedir. Bilgi elde etmeye ve algılanan riski azaltmaya yönelik olan tüketici bilgi kaynakları içsel ve dışsal araştırma olmak üzere iki grupta incelenir (</a:t>
            </a:r>
            <a:r>
              <a:rPr lang="tr-TR" dirty="0" err="1"/>
              <a:t>Murray</a:t>
            </a:r>
            <a:r>
              <a:rPr lang="tr-TR" dirty="0"/>
              <a:t>, 1991: 11).</a:t>
            </a:r>
          </a:p>
        </p:txBody>
      </p:sp>
    </p:spTree>
    <p:extLst>
      <p:ext uri="{BB962C8B-B14F-4D97-AF65-F5344CB8AC3E}">
        <p14:creationId xmlns:p14="http://schemas.microsoft.com/office/powerpoint/2010/main" val="3647782649"/>
      </p:ext>
    </p:ext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i="1" dirty="0"/>
              <a:t>İçsel Araştırma</a:t>
            </a:r>
            <a:endParaRPr lang="tr-TR" dirty="0"/>
          </a:p>
        </p:txBody>
      </p:sp>
      <p:sp>
        <p:nvSpPr>
          <p:cNvPr id="3" name="İçerik Yer Tutucusu 2"/>
          <p:cNvSpPr>
            <a:spLocks noGrp="1"/>
          </p:cNvSpPr>
          <p:nvPr>
            <p:ph idx="1"/>
          </p:nvPr>
        </p:nvSpPr>
        <p:spPr>
          <a:xfrm>
            <a:off x="0" y="1988840"/>
            <a:ext cx="9144000" cy="4536504"/>
          </a:xfrm>
        </p:spPr>
        <p:txBody>
          <a:bodyPr>
            <a:normAutofit lnSpcReduction="10000"/>
          </a:bodyPr>
          <a:lstStyle/>
          <a:p>
            <a:pPr algn="just"/>
            <a:r>
              <a:rPr lang="tr-TR" dirty="0"/>
              <a:t>İçsel araştırma temel anlamda, belleğin gözden geçirilmesi ile ilişkilidir. Bir satın alma davranışı, tüketicinin o ürüne ve ürüne ait çeşitli markalara ilişkin geçmişte elde ettiği bilgilerini değerlendirmesi ile başlar. </a:t>
            </a:r>
          </a:p>
          <a:p>
            <a:pPr algn="just"/>
            <a:r>
              <a:rPr lang="tr-TR" dirty="0"/>
              <a:t>Satın alma kararı durumunda olan tüketici öncelikle, belleğinde yer alan geçmiş satın alma deneyimlerini, ilgili ürün grubuna ait deneyimlerini ve geçmişte çevreden rastgele edindiği bilgileri değerlendirir. </a:t>
            </a:r>
          </a:p>
          <a:p>
            <a:pPr algn="just"/>
            <a:r>
              <a:rPr lang="tr-TR" dirty="0"/>
              <a:t>Buna göre aktif bir çaba gerektiren içsel kaynaklar geçmiş araştırmalar, kişisel deneyimler iken herhangi bir çaba gerektirmeyen kaynak ise rastgele çevreden edinilen bilgiler olmaktadır. Bu aşama, içsel araştırma olarak adlandırılır ve tüketicinin zihinsel olarak yaptığı kişisel değerlendirmesi olarak tanımlanır.</a:t>
            </a:r>
          </a:p>
        </p:txBody>
      </p:sp>
    </p:spTree>
    <p:extLst>
      <p:ext uri="{BB962C8B-B14F-4D97-AF65-F5344CB8AC3E}">
        <p14:creationId xmlns:p14="http://schemas.microsoft.com/office/powerpoint/2010/main" val="681245829"/>
      </p:ext>
    </p:ext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i="1" dirty="0"/>
              <a:t>Dışsal Araştırma</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Dışsal araştırmada kaynaklar, çoğunlukla ürünlere ilişkin çevremizdeki insanlardan, mağazalardan ve günümüzde Internet ortamından elde edebileceğimiz her türlü bilgiye ek olarak kişisel anlamda satın alma öncesi denediğimiz ürünlerden elde edilen deneyimlerimiz şeklinde olabilir. </a:t>
            </a:r>
          </a:p>
          <a:p>
            <a:pPr algn="just"/>
            <a:r>
              <a:rPr lang="tr-TR" dirty="0"/>
              <a:t>Bu kapsamda tüketicilerin dışsal bilgi kaynakları; kişisel kaynaklar (arkadaşlar ve akrabalardan edinilen öneriler), tarafsız kaynaklar (tüketici rehberleri ve </a:t>
            </a:r>
            <a:r>
              <a:rPr lang="tr-TR" dirty="0" err="1"/>
              <a:t>acentaları</a:t>
            </a:r>
            <a:r>
              <a:rPr lang="tr-TR" dirty="0"/>
              <a:t>), pazarlama kaynakları (basılı ve elektronik medyada yer alan reklâmlar ve broşürler) ve deneyimsel kaynaklar (deneyimler, satın alma öncesi ziyaretler) olmak üzere dört grupta toplanır</a:t>
            </a:r>
          </a:p>
        </p:txBody>
      </p:sp>
    </p:spTree>
    <p:extLst>
      <p:ext uri="{BB962C8B-B14F-4D97-AF65-F5344CB8AC3E}">
        <p14:creationId xmlns:p14="http://schemas.microsoft.com/office/powerpoint/2010/main" val="2117098360"/>
      </p:ext>
    </p:ext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Seçeneklerin Değerlendirilmesi</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Tüketiciler, ürün ve markaları değerlendirirken, önceliği değerlendirme ölçütlerine verir. Bu ölçütler arzulanan faydalar, kullanım özellikleri ve sorun çözme kapasitesi gibi özellikler olabilir. </a:t>
            </a:r>
          </a:p>
          <a:p>
            <a:pPr algn="just"/>
            <a:r>
              <a:rPr lang="tr-TR" dirty="0"/>
              <a:t>Ancak bu ölçütlerin tamamı, tüketici açısından aynı derecede öneme sahip değildir. Bu nedenle tüketici, bir ürün ya da markada bulunmasını istediği özellikleri önem sırasına koyar. Sonraki aşamada, kendi kişisel özelliklerine ve çevre faktörlerine bağlı olarak dikkate alacağı seçenekleri belirler ve bunları değerlendirir. </a:t>
            </a:r>
          </a:p>
          <a:p>
            <a:pPr algn="just"/>
            <a:r>
              <a:rPr lang="tr-TR" dirty="0"/>
              <a:t>Daha sonra bu değerlendirmenin sonucuna göre seçeneklerden bir tanesini seçer (İslamoğlu, 2003: 37-38).</a:t>
            </a:r>
          </a:p>
        </p:txBody>
      </p:sp>
    </p:spTree>
    <p:extLst>
      <p:ext uri="{BB962C8B-B14F-4D97-AF65-F5344CB8AC3E}">
        <p14:creationId xmlns:p14="http://schemas.microsoft.com/office/powerpoint/2010/main" val="1521878969"/>
      </p:ext>
    </p:ext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Seçeneklerin Değerlendirilmesi</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Değerlendirme ölçütlerini ve ölçütlerin önem ağırlıklarını belirleyen tüketici, her bir ölçüte göre seçeneklerin değerlendirme aşamasında belirli karar kuralları kullanabilir. Tüketici tarafından alışkanlıklara dayalı seçim yapılamaması durumunda, son alınan ve tatmin sağlanan markanın seçilmesi gibi basit bir karar kuralı kullanılabilir. </a:t>
            </a:r>
          </a:p>
          <a:p>
            <a:pPr algn="just"/>
            <a:r>
              <a:rPr lang="tr-TR" dirty="0"/>
              <a:t>Alışkanlık halinin dışında, seçenekler içinden sadece ucuz olanın satın alınması gibi bir karar da verilebilir. Bu durumda tüketici, harcadığı zaman ve çabalarının maliyetinin bir karşılaştırmasını yapar ve en az maliyet getiren seçeneği seçebilir. Ancak tüketici, her zaman basit kuralları kullanmaz. Bazı durumlarda, satın alma davranışında daha karmaşık karar kuralları geçerli olabilir (Odabaşı ve Barış, 2002: 368).</a:t>
            </a:r>
          </a:p>
        </p:txBody>
      </p:sp>
    </p:spTree>
    <p:extLst>
      <p:ext uri="{BB962C8B-B14F-4D97-AF65-F5344CB8AC3E}">
        <p14:creationId xmlns:p14="http://schemas.microsoft.com/office/powerpoint/2010/main" val="1102981096"/>
      </p:ext>
    </p:ext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Satın Alma</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Satın alma kararını etkileyen ilk faktör, diğer bireylerin tutumlarıdır. Bir kişinin satın almayı düşündüğü seçenek üzerinde, diğer kişilerin o kişiye yakınlık derecesine göre etkisi bulunabilir. İkinci faktör ise beklenmeyen durumsal faktörlerdir (</a:t>
            </a:r>
            <a:r>
              <a:rPr lang="tr-TR" dirty="0" err="1"/>
              <a:t>Kotler</a:t>
            </a:r>
            <a:r>
              <a:rPr lang="tr-TR" dirty="0"/>
              <a:t>, 2000: 182). </a:t>
            </a:r>
          </a:p>
          <a:p>
            <a:pPr algn="just"/>
            <a:r>
              <a:rPr lang="tr-TR" dirty="0"/>
              <a:t>Tüketicinin malî durumundaki değişiklikler, markanın fiyatındaki değişim, satıcıdan kaynaklanan olumsuzluklar gibi nedenlerle satın alma kararı ertelenebilir ya da satın alma kararından vazgeçilebilir. Buna ek olarak durumsal faktörler içinde mağaza ortamı da diğer bir etki konusu olarak değerlendirilmelidir. Mağazanın genel atmosferi, imajı gibi faktörler, tüketicinin satın alma kararını etkileyebilmektedir (Odabaşı ve Barış, 2002: 376).</a:t>
            </a:r>
          </a:p>
        </p:txBody>
      </p:sp>
    </p:spTree>
    <p:extLst>
      <p:ext uri="{BB962C8B-B14F-4D97-AF65-F5344CB8AC3E}">
        <p14:creationId xmlns:p14="http://schemas.microsoft.com/office/powerpoint/2010/main" val="1957073238"/>
      </p:ext>
    </p:ext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Satın Alma Sonrası Değerlendirme</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Tüketicilerin satın alma karar sürecinin son aşaması olan satın alma sonrası değerlendirme, satın alma sonucu ulaşılan tatmin derecesine göre şekillenir. </a:t>
            </a:r>
          </a:p>
          <a:p>
            <a:pPr algn="just"/>
            <a:r>
              <a:rPr lang="tr-TR" dirty="0"/>
              <a:t>Bu aşamada tüketici, satın alma kararının etkilerini ve sonuçlarını değerlendirir ve bu etkilere göre çeşitli davranışlar sergiler (Odabaşı ve Barış, 2002: 386-</a:t>
            </a:r>
          </a:p>
          <a:p>
            <a:pPr algn="just"/>
            <a:r>
              <a:rPr lang="tr-TR" dirty="0"/>
              <a:t>387).</a:t>
            </a:r>
          </a:p>
        </p:txBody>
      </p:sp>
    </p:spTree>
    <p:extLst>
      <p:ext uri="{BB962C8B-B14F-4D97-AF65-F5344CB8AC3E}">
        <p14:creationId xmlns:p14="http://schemas.microsoft.com/office/powerpoint/2010/main" val="733845810"/>
      </p:ext>
    </p:ext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Satın Alma Sonrası Değerlendirme</a:t>
            </a:r>
            <a:endParaRPr lang="tr-TR" dirty="0"/>
          </a:p>
        </p:txBody>
      </p:sp>
      <p:sp>
        <p:nvSpPr>
          <p:cNvPr id="3" name="İçerik Yer Tutucusu 2"/>
          <p:cNvSpPr>
            <a:spLocks noGrp="1"/>
          </p:cNvSpPr>
          <p:nvPr>
            <p:ph idx="1"/>
          </p:nvPr>
        </p:nvSpPr>
        <p:spPr>
          <a:xfrm>
            <a:off x="0" y="1988840"/>
            <a:ext cx="9144000" cy="4536504"/>
          </a:xfrm>
        </p:spPr>
        <p:txBody>
          <a:bodyPr>
            <a:normAutofit lnSpcReduction="10000"/>
          </a:bodyPr>
          <a:lstStyle/>
          <a:p>
            <a:pPr algn="just"/>
            <a:r>
              <a:rPr lang="tr-TR" dirty="0"/>
              <a:t>Satın alma sonrası tüketici davranışını gösteren bu şekilde görüldüğü üzere tüketici, satın alma sonrası uyumsuzluk yaşayabilir. Tüketici tarafından yaşanılan uyumsuzluk (çelişki), o ürün ya da markayı tercih etmesinde rasyonel davranıp davranmadığı düşünmesinden kaynaklanır. Ancak tüketici, daha sonra ürünü kullanır.</a:t>
            </a:r>
          </a:p>
          <a:p>
            <a:pPr algn="just"/>
            <a:r>
              <a:rPr lang="tr-TR" dirty="0"/>
              <a:t>Bazı durumlarda ise tüketici, aldığı karardan memnun olmaz ve uyumsuzluğunu giderememesi nedeniyle ürünü kullanmamayı tercih edebilir (</a:t>
            </a:r>
            <a:r>
              <a:rPr lang="tr-TR" i="1" dirty="0"/>
              <a:t>kullanmama)</a:t>
            </a:r>
            <a:r>
              <a:rPr lang="tr-TR" dirty="0"/>
              <a:t>. Kullanım sonrasında ürün tüketicinin beklentilerini karşılamamış ise elden çıkarılır ya da bir sonraki aşama olan değerlendirmeye alınır.</a:t>
            </a:r>
          </a:p>
          <a:p>
            <a:pPr algn="just"/>
            <a:r>
              <a:rPr lang="tr-TR" dirty="0"/>
              <a:t>Değerlendirme sonucunda ürün, tüketicinin beklentisini karşılamıyor ise tüketici tarafından şikâyet konusu olabilir (</a:t>
            </a:r>
            <a:r>
              <a:rPr lang="tr-TR" i="1" dirty="0"/>
              <a:t>tüketici şikâyeti</a:t>
            </a:r>
            <a:r>
              <a:rPr lang="tr-TR" dirty="0"/>
              <a:t>).</a:t>
            </a:r>
          </a:p>
        </p:txBody>
      </p:sp>
    </p:spTree>
    <p:extLst>
      <p:ext uri="{BB962C8B-B14F-4D97-AF65-F5344CB8AC3E}">
        <p14:creationId xmlns:p14="http://schemas.microsoft.com/office/powerpoint/2010/main" val="1406168075"/>
      </p:ext>
    </p:extLst>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Satın Alma Sonrası Değerlendirme</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Satın alma sonrası tüketici davranışının son aşaması olan tatmin düzeyinde ise, ürünün tüketici tarafından kullanılması sonucunda alınan tatmin düzeyine ilişkin sonuçlar meydana (</a:t>
            </a:r>
            <a:r>
              <a:rPr lang="tr-TR" i="1" dirty="0"/>
              <a:t>tüketici sadakati, tekrar satın almalar, kullanımın artması, marka değişimi, kullanımın sonlanması</a:t>
            </a:r>
            <a:r>
              <a:rPr lang="tr-TR" dirty="0"/>
              <a:t>) gelir.</a:t>
            </a:r>
          </a:p>
          <a:p>
            <a:pPr algn="just"/>
            <a:r>
              <a:rPr lang="tr-TR" dirty="0"/>
              <a:t>Tüketicinin üründen elde ettiği tatmin derecesi, onun daha sonraki davranışını etkileyecektir. Eğer tüketici üründen tatmin olmuşsa, o ürünü tekrar satın alma olasılığı yüksek olacaktır. Örneğin, otomobil satın alımları üzerine yapılan araştırmalarda, tüketicilerin en son kullandıkları markalardan tatmin olduklarında, aynı marka otomobili tekrar satın alma eğiliminde oldukları görülmektedir (</a:t>
            </a:r>
            <a:r>
              <a:rPr lang="tr-TR" dirty="0" err="1"/>
              <a:t>Kotler</a:t>
            </a:r>
            <a:r>
              <a:rPr lang="tr-TR" dirty="0"/>
              <a:t>, 2000: 183).</a:t>
            </a:r>
          </a:p>
        </p:txBody>
      </p:sp>
    </p:spTree>
    <p:extLst>
      <p:ext uri="{BB962C8B-B14F-4D97-AF65-F5344CB8AC3E}">
        <p14:creationId xmlns:p14="http://schemas.microsoft.com/office/powerpoint/2010/main" val="1601379394"/>
      </p:ext>
    </p:extLst>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fontScale="90000"/>
          </a:bodyPr>
          <a:lstStyle/>
          <a:p>
            <a:r>
              <a:rPr lang="tr-TR" b="1" dirty="0"/>
              <a:t>Tüketici Davranışının Oluşumunu Etkileyen Çevresel ve Bireysel Faktörler</a:t>
            </a:r>
          </a:p>
        </p:txBody>
      </p:sp>
      <p:sp>
        <p:nvSpPr>
          <p:cNvPr id="3" name="İçerik Yer Tutucusu 2"/>
          <p:cNvSpPr>
            <a:spLocks noGrp="1"/>
          </p:cNvSpPr>
          <p:nvPr>
            <p:ph idx="1"/>
          </p:nvPr>
        </p:nvSpPr>
        <p:spPr>
          <a:xfrm>
            <a:off x="107504" y="2060848"/>
            <a:ext cx="8928992" cy="4752527"/>
          </a:xfrm>
        </p:spPr>
        <p:txBody>
          <a:bodyPr/>
          <a:lstStyle/>
          <a:p>
            <a:pPr algn="just"/>
            <a:r>
              <a:rPr lang="tr-TR" dirty="0"/>
              <a:t>Bireylerde tüketici davranışının oluşumu, erken yaşlardan itibaren şekillenen ve tüm yaşamları boyunca verilen tüketim kararlarını doğrudan etkileyen bir süreci ifade eder. </a:t>
            </a:r>
          </a:p>
          <a:p>
            <a:pPr algn="just"/>
            <a:r>
              <a:rPr lang="tr-TR" dirty="0"/>
              <a:t>Tüketici davranışını etkileyen kültürden toplumsal sınıfa, gruplardan aileye kadar çevresel faktörler gibi,</a:t>
            </a:r>
          </a:p>
          <a:p>
            <a:pPr algn="just"/>
            <a:r>
              <a:rPr lang="tr-TR" dirty="0"/>
              <a:t>Güdülenme, öğrenme, kişilik, tutumlar ve algılamadan oluşan bireysel faktörler de söz konusudur. </a:t>
            </a:r>
          </a:p>
        </p:txBody>
      </p:sp>
    </p:spTree>
    <p:extLst>
      <p:ext uri="{BB962C8B-B14F-4D97-AF65-F5344CB8AC3E}">
        <p14:creationId xmlns:p14="http://schemas.microsoft.com/office/powerpoint/2010/main" val="41588131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7" name="Group 8">
            <a:extLst>
              <a:ext uri="{FF2B5EF4-FFF2-40B4-BE49-F238E27FC236}">
                <a16:creationId xmlns:a16="http://schemas.microsoft.com/office/drawing/2014/main" id="{905A9BAA-B344-45D2-838C-73856C4B15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18" name="Rectangle 9">
              <a:extLst>
                <a:ext uri="{FF2B5EF4-FFF2-40B4-BE49-F238E27FC236}">
                  <a16:creationId xmlns:a16="http://schemas.microsoft.com/office/drawing/2014/main" id="{390434AA-4632-440E-9AE7-411396A7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D462FD1E-E713-4FD4-8746-671C946723B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19" name="Picture 4">
            <a:extLst>
              <a:ext uri="{FF2B5EF4-FFF2-40B4-BE49-F238E27FC236}">
                <a16:creationId xmlns:a16="http://schemas.microsoft.com/office/drawing/2014/main" id="{55093003-1296-5B95-B518-69260D92F638}"/>
              </a:ext>
            </a:extLst>
          </p:cNvPr>
          <p:cNvPicPr>
            <a:picLocks noChangeAspect="1"/>
          </p:cNvPicPr>
          <p:nvPr/>
        </p:nvPicPr>
        <p:blipFill rotWithShape="1">
          <a:blip r:embed="rId3"/>
          <a:srcRect l="19796" r="25264" b="2"/>
          <a:stretch/>
        </p:blipFill>
        <p:spPr>
          <a:xfrm>
            <a:off x="3477006" y="10"/>
            <a:ext cx="5664611" cy="6856310"/>
          </a:xfrm>
          <a:prstGeom prst="rect">
            <a:avLst/>
          </a:prstGeom>
          <a:ln>
            <a:noFill/>
          </a:ln>
          <a:effectLst/>
        </p:spPr>
      </p:pic>
      <p:sp>
        <p:nvSpPr>
          <p:cNvPr id="20" name="Rectangle 12">
            <a:extLst>
              <a:ext uri="{FF2B5EF4-FFF2-40B4-BE49-F238E27FC236}">
                <a16:creationId xmlns:a16="http://schemas.microsoft.com/office/drawing/2014/main" id="{78A4CDE5-C7BC-41E1-8A4A-79E024CC0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63924"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1" y="753228"/>
            <a:ext cx="2759271" cy="1080938"/>
          </a:xfrm>
        </p:spPr>
        <p:txBody>
          <a:bodyPr>
            <a:normAutofit/>
          </a:bodyPr>
          <a:lstStyle/>
          <a:p>
            <a:r>
              <a:rPr lang="tr-TR" sz="2600"/>
              <a:t>Uluslararası Pazarlama Süreci</a:t>
            </a:r>
          </a:p>
        </p:txBody>
      </p:sp>
      <p:pic>
        <p:nvPicPr>
          <p:cNvPr id="21" name="Picture 14">
            <a:extLst>
              <a:ext uri="{FF2B5EF4-FFF2-40B4-BE49-F238E27FC236}">
                <a16:creationId xmlns:a16="http://schemas.microsoft.com/office/drawing/2014/main" id="{025C7952-5703-489E-8DBD-F2EFAC8EEB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3771900" cy="202738"/>
          </a:xfrm>
          <a:prstGeom prst="rect">
            <a:avLst/>
          </a:prstGeom>
        </p:spPr>
      </p:pic>
      <p:sp>
        <p:nvSpPr>
          <p:cNvPr id="3" name="İçerik Yer Tutucusu 2"/>
          <p:cNvSpPr>
            <a:spLocks noGrp="1"/>
          </p:cNvSpPr>
          <p:nvPr>
            <p:ph idx="1"/>
          </p:nvPr>
        </p:nvSpPr>
        <p:spPr>
          <a:xfrm>
            <a:off x="510241" y="2336873"/>
            <a:ext cx="2686226" cy="3599316"/>
          </a:xfrm>
        </p:spPr>
        <p:txBody>
          <a:bodyPr>
            <a:normAutofit/>
          </a:bodyPr>
          <a:lstStyle/>
          <a:p>
            <a:pPr marL="0" indent="0">
              <a:buNone/>
            </a:pPr>
            <a:r>
              <a:rPr lang="tr-TR" sz="1200"/>
              <a:t>4- Pazarlama karması kararlarının verilmesi: Çevre analizinden gelen bilgiler doğrultusunda işletme yöneticileri temel pazarlama stratejileri konusunda nerelerde standartlaşma nerelerde ise uyumlaştırmaya gideceklerini bu aşamada belirlemektedir.</a:t>
            </a:r>
          </a:p>
          <a:p>
            <a:pPr marL="0" indent="0">
              <a:buNone/>
            </a:pPr>
            <a:endParaRPr lang="tr-TR" sz="1200"/>
          </a:p>
          <a:p>
            <a:pPr marL="857250" lvl="1" indent="-457200">
              <a:buFontTx/>
              <a:buAutoNum type="arabicParenR"/>
              <a:defRPr/>
            </a:pPr>
            <a:r>
              <a:rPr lang="tr-TR" sz="1200"/>
              <a:t>Pazar bölümlendirme, hedef pazarın seçimi ve konumlandırma</a:t>
            </a:r>
          </a:p>
          <a:p>
            <a:pPr marL="857250" lvl="1" indent="-457200">
              <a:buFontTx/>
              <a:buAutoNum type="arabicParenR"/>
              <a:defRPr/>
            </a:pPr>
            <a:r>
              <a:rPr lang="tr-TR" sz="1200"/>
              <a:t>Ürün/marka geliştirme</a:t>
            </a:r>
          </a:p>
          <a:p>
            <a:pPr marL="857250" lvl="1" indent="-457200">
              <a:buFontTx/>
              <a:buAutoNum type="arabicParenR"/>
              <a:defRPr/>
            </a:pPr>
            <a:r>
              <a:rPr lang="tr-TR" sz="1200"/>
              <a:t>Fiyatlandırma</a:t>
            </a:r>
          </a:p>
          <a:p>
            <a:pPr marL="857250" lvl="1" indent="-457200">
              <a:buFontTx/>
              <a:buAutoNum type="arabicParenR"/>
              <a:defRPr/>
            </a:pPr>
            <a:r>
              <a:rPr lang="tr-TR" sz="1200"/>
              <a:t>Tutundurma</a:t>
            </a:r>
          </a:p>
          <a:p>
            <a:pPr marL="857250" lvl="1" indent="-457200">
              <a:buFontTx/>
              <a:buAutoNum type="arabicParenR"/>
              <a:defRPr/>
            </a:pPr>
            <a:r>
              <a:rPr lang="tr-TR" sz="1200"/>
              <a:t>Dağıtım</a:t>
            </a:r>
            <a:endParaRPr lang="en-US" sz="1200"/>
          </a:p>
          <a:p>
            <a:pPr marL="0" indent="0">
              <a:buNone/>
            </a:pPr>
            <a:endParaRPr lang="tr-TR" sz="1200">
              <a:cs typeface="Times New Roman" panose="02020603050405020304" pitchFamily="18" charset="0"/>
            </a:endParaRPr>
          </a:p>
          <a:p>
            <a:pPr marL="0" indent="0">
              <a:buNone/>
            </a:pPr>
            <a:endParaRPr lang="tr-TR" sz="1200"/>
          </a:p>
          <a:p>
            <a:endParaRPr lang="tr-TR" sz="1200"/>
          </a:p>
          <a:p>
            <a:pPr marL="0" indent="0">
              <a:buNone/>
            </a:pPr>
            <a:endParaRPr lang="tr-TR" sz="1200"/>
          </a:p>
          <a:p>
            <a:endParaRPr lang="tr-TR" sz="1200"/>
          </a:p>
          <a:p>
            <a:endParaRPr lang="tr-TR" sz="1200"/>
          </a:p>
          <a:p>
            <a:endParaRPr lang="tr-TR" sz="1200"/>
          </a:p>
          <a:p>
            <a:endParaRPr lang="tr-TR" sz="1200"/>
          </a:p>
          <a:p>
            <a:endParaRPr lang="tr-TR" sz="1200"/>
          </a:p>
          <a:p>
            <a:pPr marL="0" indent="0">
              <a:buNone/>
            </a:pPr>
            <a:endParaRPr lang="tr-TR" sz="1200"/>
          </a:p>
          <a:p>
            <a:endParaRPr lang="tr-TR" sz="1200"/>
          </a:p>
        </p:txBody>
      </p:sp>
    </p:spTree>
    <p:extLst>
      <p:ext uri="{BB962C8B-B14F-4D97-AF65-F5344CB8AC3E}">
        <p14:creationId xmlns:p14="http://schemas.microsoft.com/office/powerpoint/2010/main" val="807282546"/>
      </p:ext>
    </p:ext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fontScale="90000"/>
          </a:bodyPr>
          <a:lstStyle/>
          <a:p>
            <a:r>
              <a:rPr lang="tr-TR" b="1" dirty="0"/>
              <a:t>Tüketici Davranışının Oluşumunu Etkileyen Çevresel ve Bireysel Faktörler</a:t>
            </a:r>
          </a:p>
        </p:txBody>
      </p:sp>
      <p:sp>
        <p:nvSpPr>
          <p:cNvPr id="3" name="İçerik Yer Tutucusu 2"/>
          <p:cNvSpPr>
            <a:spLocks noGrp="1"/>
          </p:cNvSpPr>
          <p:nvPr>
            <p:ph idx="1"/>
          </p:nvPr>
        </p:nvSpPr>
        <p:spPr>
          <a:xfrm>
            <a:off x="107504" y="2060848"/>
            <a:ext cx="8928992" cy="4752527"/>
          </a:xfrm>
        </p:spPr>
        <p:txBody>
          <a:bodyPr/>
          <a:lstStyle/>
          <a:p>
            <a:pPr algn="just"/>
            <a:r>
              <a:rPr lang="tr-TR" dirty="0"/>
              <a:t>Günümüzde bir taraftan rekabetin artması sonucunda, ürün sayısı ve çeşidi artmakta diğer taraftan da ürünler ile işletmeler arasındaki farklılıklarda giderek azalmaktadır. </a:t>
            </a:r>
          </a:p>
          <a:p>
            <a:pPr algn="just"/>
            <a:r>
              <a:rPr lang="tr-TR" dirty="0"/>
              <a:t>Bu durum, tüketici olarak satın alma kararlarının verilmesinde yaşanan karmaşıklığı da giderek artırmaktadır.</a:t>
            </a:r>
          </a:p>
        </p:txBody>
      </p:sp>
      <p:pic>
        <p:nvPicPr>
          <p:cNvPr id="1026" name="Resim 28" descr="http://res.mindbodygreen.com/img/ftr/organic-food-growing-popularit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7892" y="4005064"/>
            <a:ext cx="3132599" cy="246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885129"/>
      </p:ext>
    </p:extLst>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dirty="0"/>
              <a:t>Tüketici Davranışının Oluşumunu Etkileyen Çevresel Faktörler</a:t>
            </a:r>
          </a:p>
        </p:txBody>
      </p:sp>
      <p:sp>
        <p:nvSpPr>
          <p:cNvPr id="3" name="İçerik Yer Tutucusu 2"/>
          <p:cNvSpPr>
            <a:spLocks noGrp="1"/>
          </p:cNvSpPr>
          <p:nvPr>
            <p:ph idx="1"/>
          </p:nvPr>
        </p:nvSpPr>
        <p:spPr>
          <a:xfrm>
            <a:off x="107504" y="2060848"/>
            <a:ext cx="8928992" cy="4752527"/>
          </a:xfrm>
        </p:spPr>
        <p:txBody>
          <a:bodyPr/>
          <a:lstStyle/>
          <a:p>
            <a:pPr algn="just"/>
            <a:r>
              <a:rPr lang="tr-TR" dirty="0"/>
              <a:t>Bireyin bir taraftan sosyal ve çevresel sorumluluğu, diğer taraftan kendisinin ve ailesinin sağlığı ile bütçesini düşünerek ve haklarını bilerek davranması, onu bilinçli tüketici yapmaktadır. </a:t>
            </a:r>
          </a:p>
          <a:p>
            <a:pPr algn="just"/>
            <a:r>
              <a:rPr lang="tr-TR" dirty="0"/>
              <a:t>Özellikle tüketim kararları verilirken çevreye duyarlı ürünleri ve bu ürünleri üreten işletmeleri tercih etmenin, yaşadığımız dünyan başka bir dünya daha olmadığı gerçeğini de aklımızda çıkarmadan satın alma kararlarımızı gözden geçirmemizin önemini oldukça fazladır.</a:t>
            </a:r>
          </a:p>
        </p:txBody>
      </p:sp>
    </p:spTree>
    <p:extLst>
      <p:ext uri="{BB962C8B-B14F-4D97-AF65-F5344CB8AC3E}">
        <p14:creationId xmlns:p14="http://schemas.microsoft.com/office/powerpoint/2010/main" val="2002822551"/>
      </p:ext>
    </p:extLst>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dirty="0"/>
              <a:t>Kültür</a:t>
            </a:r>
          </a:p>
        </p:txBody>
      </p:sp>
      <p:sp>
        <p:nvSpPr>
          <p:cNvPr id="3" name="İçerik Yer Tutucusu 2"/>
          <p:cNvSpPr>
            <a:spLocks noGrp="1"/>
          </p:cNvSpPr>
          <p:nvPr>
            <p:ph idx="1"/>
          </p:nvPr>
        </p:nvSpPr>
        <p:spPr>
          <a:xfrm>
            <a:off x="107504" y="2060848"/>
            <a:ext cx="8928992" cy="4752527"/>
          </a:xfrm>
        </p:spPr>
        <p:txBody>
          <a:bodyPr/>
          <a:lstStyle/>
          <a:p>
            <a:pPr algn="just"/>
            <a:r>
              <a:rPr lang="tr-TR" dirty="0"/>
              <a:t>İçerisinde yaşadığımız kültür, tüm davranışlarımızda olduğu gibi tüketim davranışlarımız üzerinde de etkilidir.</a:t>
            </a:r>
          </a:p>
          <a:p>
            <a:pPr marL="0" indent="0">
              <a:buNone/>
            </a:pPr>
            <a:r>
              <a:rPr lang="tr-TR" b="1" i="1" dirty="0"/>
              <a:t>Kültür nedir?</a:t>
            </a:r>
          </a:p>
          <a:p>
            <a:pPr algn="just"/>
            <a:r>
              <a:rPr lang="tr-TR" dirty="0"/>
              <a:t>Kültür; bireyin, bir topluluğun üyesi olarak kazandığı ve grup üyeleri tarafından paylaşılan bilgi, dil, inanç, yiyecek alışkanlıkları, sanat, dini inanış, müzik, teknoloji, çalışma kuralları, ahlaki değerler ile diğer yetenek ve alışkanlıkların tamamıdır. </a:t>
            </a:r>
          </a:p>
          <a:p>
            <a:pPr algn="just"/>
            <a:r>
              <a:rPr lang="tr-TR" dirty="0"/>
              <a:t>İnsanlar farklı yaşam biçimlerine sahiptir. Bundan dolayı kültür, sosyal olarak öğrenilen ve grup üyeleri tarafından paylaşılan her şeydir. (</a:t>
            </a:r>
            <a:r>
              <a:rPr lang="tr-TR" dirty="0" err="1"/>
              <a:t>Loudon</a:t>
            </a:r>
            <a:r>
              <a:rPr lang="tr-TR" dirty="0"/>
              <a:t> ve </a:t>
            </a:r>
            <a:r>
              <a:rPr lang="tr-TR" dirty="0" err="1"/>
              <a:t>Bitta</a:t>
            </a:r>
            <a:r>
              <a:rPr lang="tr-TR" dirty="0"/>
              <a:t>, 1998: 164; </a:t>
            </a:r>
            <a:r>
              <a:rPr lang="tr-TR" dirty="0" err="1"/>
              <a:t>Schiffman</a:t>
            </a:r>
            <a:r>
              <a:rPr lang="tr-TR" dirty="0"/>
              <a:t> ve </a:t>
            </a:r>
            <a:r>
              <a:rPr lang="tr-TR" dirty="0" err="1"/>
              <a:t>Kanuk</a:t>
            </a:r>
            <a:r>
              <a:rPr lang="tr-TR" dirty="0"/>
              <a:t>, 2004: 474). </a:t>
            </a:r>
          </a:p>
        </p:txBody>
      </p:sp>
    </p:spTree>
    <p:extLst>
      <p:ext uri="{BB962C8B-B14F-4D97-AF65-F5344CB8AC3E}">
        <p14:creationId xmlns:p14="http://schemas.microsoft.com/office/powerpoint/2010/main" val="175067694"/>
      </p:ext>
    </p:extLst>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dirty="0"/>
              <a:t>Kültür</a:t>
            </a:r>
          </a:p>
        </p:txBody>
      </p:sp>
      <p:sp>
        <p:nvSpPr>
          <p:cNvPr id="3" name="İçerik Yer Tutucusu 2"/>
          <p:cNvSpPr>
            <a:spLocks noGrp="1"/>
          </p:cNvSpPr>
          <p:nvPr>
            <p:ph idx="1"/>
          </p:nvPr>
        </p:nvSpPr>
        <p:spPr>
          <a:xfrm>
            <a:off x="107504" y="2060848"/>
            <a:ext cx="8928992" cy="4752527"/>
          </a:xfrm>
        </p:spPr>
        <p:txBody>
          <a:bodyPr/>
          <a:lstStyle/>
          <a:p>
            <a:pPr algn="just"/>
            <a:r>
              <a:rPr lang="tr-TR" dirty="0"/>
              <a:t>Tüketicilerin davranışlarını etkileme yönünden tanımlandığında kültür; belirli bir toplumdaki üyelerin tüketim davranışlarını yönlendiren inançlar, değerler, gelenek ve törelerdir (Karalar, 2005: 266). </a:t>
            </a:r>
          </a:p>
          <a:p>
            <a:pPr algn="just"/>
            <a:r>
              <a:rPr lang="tr-TR" dirty="0"/>
              <a:t>Bu yönüyle, bireyin içerisinde bulunduğu kültür, doğrudan tüketici davranışının oluşumunda da etkilidir. </a:t>
            </a:r>
          </a:p>
          <a:p>
            <a:pPr algn="just"/>
            <a:r>
              <a:rPr lang="tr-TR" dirty="0"/>
              <a:t>Kültür ile tüketici davranışının oluşumu ve gelişimi arasındaki ilişki kültürün özelliklerinin önemli bir yansımasıdır.</a:t>
            </a:r>
          </a:p>
        </p:txBody>
      </p:sp>
    </p:spTree>
    <p:extLst>
      <p:ext uri="{BB962C8B-B14F-4D97-AF65-F5344CB8AC3E}">
        <p14:creationId xmlns:p14="http://schemas.microsoft.com/office/powerpoint/2010/main" val="2865114498"/>
      </p:ext>
    </p:extLst>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Kültürün özellikleri nelerdir?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dirty="0" err="1"/>
              <a:t>Kültürün</a:t>
            </a:r>
            <a:r>
              <a:rPr lang="en-US" dirty="0"/>
              <a:t> </a:t>
            </a:r>
            <a:r>
              <a:rPr lang="en-US" dirty="0" err="1"/>
              <a:t>tüketici</a:t>
            </a:r>
            <a:r>
              <a:rPr lang="en-US" dirty="0"/>
              <a:t> </a:t>
            </a:r>
            <a:r>
              <a:rPr lang="en-US" dirty="0" err="1"/>
              <a:t>davranışı</a:t>
            </a:r>
            <a:r>
              <a:rPr lang="en-US" dirty="0"/>
              <a:t> </a:t>
            </a:r>
            <a:r>
              <a:rPr lang="en-US" dirty="0" err="1"/>
              <a:t>üzerindeki</a:t>
            </a:r>
            <a:r>
              <a:rPr lang="en-US" dirty="0"/>
              <a:t> </a:t>
            </a:r>
            <a:r>
              <a:rPr lang="en-US" dirty="0" err="1"/>
              <a:t>etkisini</a:t>
            </a:r>
            <a:r>
              <a:rPr lang="en-US" dirty="0"/>
              <a:t> </a:t>
            </a:r>
            <a:r>
              <a:rPr lang="en-US" dirty="0" err="1"/>
              <a:t>ortaya</a:t>
            </a:r>
            <a:r>
              <a:rPr lang="en-US" dirty="0"/>
              <a:t> </a:t>
            </a:r>
            <a:r>
              <a:rPr lang="en-US" dirty="0" err="1"/>
              <a:t>koymada</a:t>
            </a:r>
            <a:r>
              <a:rPr lang="en-US" dirty="0"/>
              <a:t> </a:t>
            </a:r>
            <a:r>
              <a:rPr lang="en-US" dirty="0" err="1"/>
              <a:t>kültürün</a:t>
            </a:r>
            <a:r>
              <a:rPr lang="en-US" dirty="0"/>
              <a:t> </a:t>
            </a:r>
            <a:r>
              <a:rPr lang="en-US" dirty="0" err="1"/>
              <a:t>özelliklerinin</a:t>
            </a:r>
            <a:r>
              <a:rPr lang="en-US" dirty="0"/>
              <a:t> </a:t>
            </a:r>
            <a:r>
              <a:rPr lang="en-US" dirty="0" err="1"/>
              <a:t>bilinmesi</a:t>
            </a:r>
            <a:r>
              <a:rPr lang="en-US" dirty="0"/>
              <a:t> </a:t>
            </a:r>
            <a:r>
              <a:rPr lang="en-US" dirty="0" err="1"/>
              <a:t>oldukça</a:t>
            </a:r>
            <a:r>
              <a:rPr lang="en-US" dirty="0"/>
              <a:t> </a:t>
            </a:r>
            <a:r>
              <a:rPr lang="en-US" dirty="0" err="1"/>
              <a:t>önemlidir</a:t>
            </a:r>
            <a:r>
              <a:rPr lang="en-US" dirty="0"/>
              <a:t> (Loudon </a:t>
            </a:r>
            <a:r>
              <a:rPr lang="en-US" dirty="0" err="1"/>
              <a:t>ve</a:t>
            </a:r>
            <a:r>
              <a:rPr lang="en-US" dirty="0"/>
              <a:t> </a:t>
            </a:r>
            <a:r>
              <a:rPr lang="en-US" dirty="0" err="1"/>
              <a:t>Bitta</a:t>
            </a:r>
            <a:r>
              <a:rPr lang="en-US" dirty="0"/>
              <a:t>, 1998: 166-167);</a:t>
            </a:r>
            <a:endParaRPr lang="tr-TR" dirty="0"/>
          </a:p>
          <a:p>
            <a:pPr algn="just"/>
            <a:r>
              <a:rPr lang="en-US" b="1" dirty="0" err="1"/>
              <a:t>Kültür</a:t>
            </a:r>
            <a:r>
              <a:rPr lang="en-US" b="1" dirty="0"/>
              <a:t> </a:t>
            </a:r>
            <a:r>
              <a:rPr lang="en-US" b="1" dirty="0" err="1"/>
              <a:t>üretilir</a:t>
            </a:r>
            <a:r>
              <a:rPr lang="en-US" b="1" dirty="0"/>
              <a:t>;</a:t>
            </a:r>
            <a:r>
              <a:rPr lang="en-US" dirty="0"/>
              <a:t> </a:t>
            </a:r>
            <a:r>
              <a:rPr lang="en-US" dirty="0" err="1"/>
              <a:t>Kültür</a:t>
            </a:r>
            <a:r>
              <a:rPr lang="en-US" dirty="0"/>
              <a:t>, </a:t>
            </a:r>
            <a:r>
              <a:rPr lang="en-US" dirty="0" err="1"/>
              <a:t>tek</a:t>
            </a:r>
            <a:r>
              <a:rPr lang="en-US" dirty="0"/>
              <a:t> </a:t>
            </a:r>
            <a:r>
              <a:rPr lang="en-US" dirty="0" err="1"/>
              <a:t>başına</a:t>
            </a:r>
            <a:r>
              <a:rPr lang="en-US" dirty="0"/>
              <a:t> </a:t>
            </a:r>
            <a:r>
              <a:rPr lang="en-US" dirty="0" err="1"/>
              <a:t>var</a:t>
            </a:r>
            <a:r>
              <a:rPr lang="en-US" dirty="0"/>
              <a:t> </a:t>
            </a:r>
            <a:r>
              <a:rPr lang="en-US" dirty="0" err="1"/>
              <a:t>olmamış</a:t>
            </a:r>
            <a:r>
              <a:rPr lang="en-US" dirty="0"/>
              <a:t>, </a:t>
            </a:r>
            <a:r>
              <a:rPr lang="en-US" dirty="0" err="1"/>
              <a:t>insanlar</a:t>
            </a:r>
            <a:r>
              <a:rPr lang="en-US" dirty="0"/>
              <a:t> </a:t>
            </a:r>
            <a:r>
              <a:rPr lang="en-US" dirty="0" err="1"/>
              <a:t>tarafından</a:t>
            </a:r>
            <a:r>
              <a:rPr lang="en-US" dirty="0"/>
              <a:t> </a:t>
            </a:r>
            <a:r>
              <a:rPr lang="tr-TR" dirty="0"/>
              <a:t>üretilmiştir</a:t>
            </a:r>
            <a:r>
              <a:rPr lang="en-US" dirty="0"/>
              <a:t>. </a:t>
            </a:r>
            <a:r>
              <a:rPr lang="en-US" dirty="0" err="1"/>
              <a:t>Örneğin</a:t>
            </a:r>
            <a:r>
              <a:rPr lang="en-US" dirty="0"/>
              <a:t> </a:t>
            </a:r>
            <a:r>
              <a:rPr lang="en-US" dirty="0" err="1"/>
              <a:t>Türk</a:t>
            </a:r>
            <a:r>
              <a:rPr lang="en-US" dirty="0"/>
              <a:t> </a:t>
            </a:r>
            <a:r>
              <a:rPr lang="en-US" dirty="0" err="1"/>
              <a:t>kültürü</a:t>
            </a:r>
            <a:r>
              <a:rPr lang="en-US" dirty="0"/>
              <a:t>, </a:t>
            </a:r>
            <a:r>
              <a:rPr lang="en-US" dirty="0" err="1"/>
              <a:t>yüzlerce</a:t>
            </a:r>
            <a:r>
              <a:rPr lang="en-US" dirty="0"/>
              <a:t> </a:t>
            </a:r>
            <a:r>
              <a:rPr lang="en-US" dirty="0" err="1"/>
              <a:t>yıllık</a:t>
            </a:r>
            <a:r>
              <a:rPr lang="en-US" dirty="0"/>
              <a:t> </a:t>
            </a:r>
            <a:r>
              <a:rPr lang="en-US" dirty="0" err="1"/>
              <a:t>bir</a:t>
            </a:r>
            <a:r>
              <a:rPr lang="en-US" dirty="0"/>
              <a:t> </a:t>
            </a:r>
            <a:r>
              <a:rPr lang="en-US" dirty="0" err="1"/>
              <a:t>süreç</a:t>
            </a:r>
            <a:r>
              <a:rPr lang="en-US" dirty="0"/>
              <a:t> </a:t>
            </a:r>
            <a:r>
              <a:rPr lang="en-US" dirty="0" err="1"/>
              <a:t>sonunda</a:t>
            </a:r>
            <a:r>
              <a:rPr lang="en-US" dirty="0"/>
              <a:t> </a:t>
            </a:r>
            <a:r>
              <a:rPr lang="en-US" dirty="0" err="1"/>
              <a:t>şekillenmiştir</a:t>
            </a:r>
            <a:r>
              <a:rPr lang="en-US" dirty="0"/>
              <a:t>.</a:t>
            </a:r>
            <a:endParaRPr lang="tr-TR" dirty="0"/>
          </a:p>
        </p:txBody>
      </p:sp>
    </p:spTree>
    <p:extLst>
      <p:ext uri="{BB962C8B-B14F-4D97-AF65-F5344CB8AC3E}">
        <p14:creationId xmlns:p14="http://schemas.microsoft.com/office/powerpoint/2010/main" val="3233637749"/>
      </p:ext>
    </p:extLst>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Kültürün özellikleri nelerdir?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b="1" dirty="0" err="1"/>
              <a:t>Kültür</a:t>
            </a:r>
            <a:r>
              <a:rPr lang="en-US" b="1" dirty="0"/>
              <a:t> </a:t>
            </a:r>
            <a:r>
              <a:rPr lang="en-US" b="1" dirty="0" err="1"/>
              <a:t>sonradan</a:t>
            </a:r>
            <a:r>
              <a:rPr lang="en-US" b="1" dirty="0"/>
              <a:t> </a:t>
            </a:r>
            <a:r>
              <a:rPr lang="en-US" b="1" dirty="0" err="1"/>
              <a:t>öğrenilir</a:t>
            </a:r>
            <a:r>
              <a:rPr lang="en-US" b="1" dirty="0"/>
              <a:t>;</a:t>
            </a:r>
            <a:r>
              <a:rPr lang="en-US" dirty="0"/>
              <a:t> </a:t>
            </a:r>
            <a:r>
              <a:rPr lang="en-US" dirty="0" err="1"/>
              <a:t>Kültür</a:t>
            </a:r>
            <a:r>
              <a:rPr lang="en-US" dirty="0"/>
              <a:t> </a:t>
            </a:r>
            <a:r>
              <a:rPr lang="en-US" dirty="0" err="1"/>
              <a:t>içgüdüsel</a:t>
            </a:r>
            <a:r>
              <a:rPr lang="en-US" dirty="0"/>
              <a:t> </a:t>
            </a:r>
            <a:r>
              <a:rPr lang="en-US" dirty="0" err="1"/>
              <a:t>değildir</a:t>
            </a:r>
            <a:r>
              <a:rPr lang="en-US" dirty="0"/>
              <a:t>. </a:t>
            </a:r>
            <a:r>
              <a:rPr lang="en-US" dirty="0" err="1"/>
              <a:t>Erken</a:t>
            </a:r>
            <a:r>
              <a:rPr lang="en-US" dirty="0"/>
              <a:t> </a:t>
            </a:r>
            <a:r>
              <a:rPr lang="en-US" dirty="0" err="1"/>
              <a:t>yaştan</a:t>
            </a:r>
            <a:r>
              <a:rPr lang="en-US" dirty="0"/>
              <a:t> </a:t>
            </a:r>
            <a:r>
              <a:rPr lang="en-US" dirty="0" err="1"/>
              <a:t>itibaren</a:t>
            </a:r>
            <a:r>
              <a:rPr lang="en-US" dirty="0"/>
              <a:t> </a:t>
            </a:r>
            <a:r>
              <a:rPr lang="en-US" dirty="0" err="1"/>
              <a:t>öğrenilmektedir</a:t>
            </a:r>
            <a:r>
              <a:rPr lang="en-US" dirty="0"/>
              <a:t>. </a:t>
            </a:r>
            <a:r>
              <a:rPr lang="en-US" dirty="0" err="1"/>
              <a:t>Türk</a:t>
            </a:r>
            <a:r>
              <a:rPr lang="en-US" dirty="0"/>
              <a:t> </a:t>
            </a:r>
            <a:r>
              <a:rPr lang="en-US" dirty="0" err="1"/>
              <a:t>kültürü</a:t>
            </a:r>
            <a:r>
              <a:rPr lang="en-US" dirty="0"/>
              <a:t> </a:t>
            </a:r>
            <a:r>
              <a:rPr lang="en-US" dirty="0" err="1"/>
              <a:t>içerisinde</a:t>
            </a:r>
            <a:r>
              <a:rPr lang="en-US" dirty="0"/>
              <a:t> </a:t>
            </a:r>
            <a:r>
              <a:rPr lang="en-US" dirty="0" err="1"/>
              <a:t>büyüyen</a:t>
            </a:r>
            <a:r>
              <a:rPr lang="en-US" dirty="0"/>
              <a:t> </a:t>
            </a:r>
            <a:r>
              <a:rPr lang="en-US" dirty="0" err="1"/>
              <a:t>bir</a:t>
            </a:r>
            <a:r>
              <a:rPr lang="en-US" dirty="0"/>
              <a:t> </a:t>
            </a:r>
            <a:r>
              <a:rPr lang="en-US" dirty="0" err="1"/>
              <a:t>çocuk</a:t>
            </a:r>
            <a:r>
              <a:rPr lang="en-US" dirty="0"/>
              <a:t>, </a:t>
            </a:r>
            <a:r>
              <a:rPr lang="en-US" dirty="0" err="1"/>
              <a:t>kültürü</a:t>
            </a:r>
            <a:r>
              <a:rPr lang="en-US" dirty="0"/>
              <a:t> </a:t>
            </a:r>
            <a:r>
              <a:rPr lang="en-US" dirty="0" err="1"/>
              <a:t>zamanla</a:t>
            </a:r>
            <a:r>
              <a:rPr lang="en-US" dirty="0"/>
              <a:t> </a:t>
            </a:r>
            <a:r>
              <a:rPr lang="en-US" dirty="0" err="1"/>
              <a:t>ve</a:t>
            </a:r>
            <a:r>
              <a:rPr lang="en-US" dirty="0"/>
              <a:t> </a:t>
            </a:r>
            <a:r>
              <a:rPr lang="en-US" dirty="0" err="1"/>
              <a:t>sonradan</a:t>
            </a:r>
            <a:r>
              <a:rPr lang="en-US" dirty="0"/>
              <a:t> </a:t>
            </a:r>
            <a:r>
              <a:rPr lang="en-US" dirty="0" err="1"/>
              <a:t>öğrenir</a:t>
            </a:r>
            <a:r>
              <a:rPr lang="en-US" dirty="0"/>
              <a:t>.</a:t>
            </a:r>
            <a:endParaRPr lang="tr-TR" dirty="0"/>
          </a:p>
          <a:p>
            <a:pPr algn="just"/>
            <a:r>
              <a:rPr lang="en-US" b="1" dirty="0" err="1"/>
              <a:t>Kültür</a:t>
            </a:r>
            <a:r>
              <a:rPr lang="en-US" b="1" dirty="0"/>
              <a:t> </a:t>
            </a:r>
            <a:r>
              <a:rPr lang="en-US" b="1" dirty="0" err="1"/>
              <a:t>yerleşiktir</a:t>
            </a:r>
            <a:r>
              <a:rPr lang="en-US" b="1" dirty="0"/>
              <a:t>;</a:t>
            </a:r>
            <a:r>
              <a:rPr lang="en-US" dirty="0"/>
              <a:t> </a:t>
            </a:r>
            <a:r>
              <a:rPr lang="en-US" dirty="0" err="1"/>
              <a:t>Kültür</a:t>
            </a:r>
            <a:r>
              <a:rPr lang="en-US" dirty="0"/>
              <a:t>, </a:t>
            </a:r>
            <a:r>
              <a:rPr lang="en-US" dirty="0" err="1"/>
              <a:t>verilen</a:t>
            </a:r>
            <a:r>
              <a:rPr lang="en-US" dirty="0"/>
              <a:t> her durum </a:t>
            </a:r>
            <a:r>
              <a:rPr lang="en-US" dirty="0" err="1"/>
              <a:t>için</a:t>
            </a:r>
            <a:r>
              <a:rPr lang="en-US" dirty="0"/>
              <a:t> </a:t>
            </a:r>
            <a:r>
              <a:rPr lang="en-US" dirty="0" err="1"/>
              <a:t>toplumun</a:t>
            </a:r>
            <a:r>
              <a:rPr lang="en-US" dirty="0"/>
              <a:t> </a:t>
            </a:r>
            <a:r>
              <a:rPr lang="en-US" dirty="0" err="1"/>
              <a:t>üyelerinin</a:t>
            </a:r>
            <a:r>
              <a:rPr lang="en-US" dirty="0"/>
              <a:t> </a:t>
            </a:r>
            <a:r>
              <a:rPr lang="en-US" dirty="0" err="1"/>
              <a:t>ortak</a:t>
            </a:r>
            <a:r>
              <a:rPr lang="en-US" dirty="0"/>
              <a:t> </a:t>
            </a:r>
            <a:r>
              <a:rPr lang="en-US" dirty="0" err="1"/>
              <a:t>doğruları</a:t>
            </a:r>
            <a:r>
              <a:rPr lang="en-US" dirty="0"/>
              <a:t> </a:t>
            </a:r>
            <a:r>
              <a:rPr lang="en-US" dirty="0" err="1"/>
              <a:t>anlayabilmeleri</a:t>
            </a:r>
            <a:r>
              <a:rPr lang="en-US" dirty="0"/>
              <a:t> </a:t>
            </a:r>
            <a:r>
              <a:rPr lang="en-US" dirty="0" err="1"/>
              <a:t>ile</a:t>
            </a:r>
            <a:r>
              <a:rPr lang="en-US" dirty="0"/>
              <a:t> </a:t>
            </a:r>
            <a:r>
              <a:rPr lang="en-US" dirty="0" err="1"/>
              <a:t>düşünme</a:t>
            </a:r>
            <a:r>
              <a:rPr lang="en-US" dirty="0"/>
              <a:t>, his </a:t>
            </a:r>
            <a:r>
              <a:rPr lang="en-US" dirty="0" err="1"/>
              <a:t>ve</a:t>
            </a:r>
            <a:r>
              <a:rPr lang="en-US" dirty="0"/>
              <a:t> </a:t>
            </a:r>
            <a:r>
              <a:rPr lang="en-US" dirty="0" err="1"/>
              <a:t>eylemde</a:t>
            </a:r>
            <a:r>
              <a:rPr lang="en-US" dirty="0"/>
              <a:t> </a:t>
            </a:r>
            <a:r>
              <a:rPr lang="en-US" dirty="0" err="1"/>
              <a:t>doğru</a:t>
            </a:r>
            <a:r>
              <a:rPr lang="en-US" dirty="0"/>
              <a:t> </a:t>
            </a:r>
            <a:r>
              <a:rPr lang="en-US" dirty="0" err="1"/>
              <a:t>yolu</a:t>
            </a:r>
            <a:r>
              <a:rPr lang="en-US" dirty="0"/>
              <a:t> </a:t>
            </a:r>
            <a:r>
              <a:rPr lang="en-US" dirty="0" err="1"/>
              <a:t>bulabilmeleri</a:t>
            </a:r>
            <a:r>
              <a:rPr lang="en-US" dirty="0"/>
              <a:t> </a:t>
            </a:r>
            <a:r>
              <a:rPr lang="en-US" dirty="0" err="1"/>
              <a:t>için</a:t>
            </a:r>
            <a:r>
              <a:rPr lang="en-US" dirty="0"/>
              <a:t> </a:t>
            </a:r>
            <a:r>
              <a:rPr lang="en-US" dirty="0" err="1"/>
              <a:t>uygun</a:t>
            </a:r>
            <a:r>
              <a:rPr lang="en-US" dirty="0"/>
              <a:t> </a:t>
            </a:r>
            <a:r>
              <a:rPr lang="en-US" dirty="0" err="1"/>
              <a:t>standartları</a:t>
            </a:r>
            <a:r>
              <a:rPr lang="en-US" dirty="0"/>
              <a:t> </a:t>
            </a:r>
            <a:r>
              <a:rPr lang="en-US" dirty="0" err="1"/>
              <a:t>ya</a:t>
            </a:r>
            <a:r>
              <a:rPr lang="en-US" dirty="0"/>
              <a:t> da </a:t>
            </a:r>
            <a:r>
              <a:rPr lang="en-US" dirty="0" err="1"/>
              <a:t>davranış</a:t>
            </a:r>
            <a:r>
              <a:rPr lang="en-US" dirty="0"/>
              <a:t> </a:t>
            </a:r>
            <a:r>
              <a:rPr lang="en-US" dirty="0" err="1"/>
              <a:t>kurallarını</a:t>
            </a:r>
            <a:r>
              <a:rPr lang="en-US" dirty="0"/>
              <a:t> </a:t>
            </a:r>
            <a:r>
              <a:rPr lang="en-US" dirty="0" err="1"/>
              <a:t>içerir</a:t>
            </a:r>
            <a:r>
              <a:rPr lang="en-US" dirty="0"/>
              <a:t>. Bu da </a:t>
            </a:r>
            <a:r>
              <a:rPr lang="en-US" dirty="0" err="1"/>
              <a:t>bireyin</a:t>
            </a:r>
            <a:r>
              <a:rPr lang="en-US" dirty="0"/>
              <a:t> her </a:t>
            </a:r>
            <a:r>
              <a:rPr lang="en-US" dirty="0" err="1"/>
              <a:t>davranışını</a:t>
            </a:r>
            <a:r>
              <a:rPr lang="en-US" dirty="0"/>
              <a:t> </a:t>
            </a:r>
            <a:r>
              <a:rPr lang="en-US" dirty="0" err="1"/>
              <a:t>etkileyen</a:t>
            </a:r>
            <a:r>
              <a:rPr lang="en-US" dirty="0"/>
              <a:t> </a:t>
            </a:r>
            <a:r>
              <a:rPr lang="en-US" dirty="0" err="1"/>
              <a:t>kültür</a:t>
            </a:r>
            <a:r>
              <a:rPr lang="en-US" dirty="0"/>
              <a:t> </a:t>
            </a:r>
            <a:r>
              <a:rPr lang="en-US" dirty="0" err="1"/>
              <a:t>dinamiklerinin</a:t>
            </a:r>
            <a:r>
              <a:rPr lang="en-US" dirty="0"/>
              <a:t> </a:t>
            </a:r>
            <a:r>
              <a:rPr lang="en-US" dirty="0" err="1"/>
              <a:t>olduğunu</a:t>
            </a:r>
            <a:r>
              <a:rPr lang="en-US" dirty="0"/>
              <a:t> </a:t>
            </a:r>
            <a:r>
              <a:rPr lang="en-US" dirty="0" err="1"/>
              <a:t>göstermektedir</a:t>
            </a:r>
            <a:r>
              <a:rPr lang="en-US" dirty="0"/>
              <a:t>.</a:t>
            </a:r>
            <a:endParaRPr lang="tr-TR" dirty="0"/>
          </a:p>
        </p:txBody>
      </p:sp>
    </p:spTree>
    <p:extLst>
      <p:ext uri="{BB962C8B-B14F-4D97-AF65-F5344CB8AC3E}">
        <p14:creationId xmlns:p14="http://schemas.microsoft.com/office/powerpoint/2010/main" val="2005173516"/>
      </p:ext>
    </p:extLst>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Kültürün özellikleri nelerdir?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b="1" dirty="0" err="1"/>
              <a:t>Kültür</a:t>
            </a:r>
            <a:r>
              <a:rPr lang="en-US" b="1" dirty="0"/>
              <a:t> </a:t>
            </a:r>
            <a:r>
              <a:rPr lang="en-US" b="1" dirty="0" err="1"/>
              <a:t>toplum</a:t>
            </a:r>
            <a:r>
              <a:rPr lang="en-US" b="1" dirty="0"/>
              <a:t> </a:t>
            </a:r>
            <a:r>
              <a:rPr lang="en-US" b="1" dirty="0" err="1"/>
              <a:t>tarafından</a:t>
            </a:r>
            <a:r>
              <a:rPr lang="en-US" b="1" dirty="0"/>
              <a:t> </a:t>
            </a:r>
            <a:r>
              <a:rPr lang="en-US" b="1" dirty="0" err="1"/>
              <a:t>paylaşılır</a:t>
            </a:r>
            <a:r>
              <a:rPr lang="en-US" b="1" dirty="0"/>
              <a:t>;</a:t>
            </a:r>
            <a:r>
              <a:rPr lang="en-US" dirty="0"/>
              <a:t> </a:t>
            </a:r>
            <a:r>
              <a:rPr lang="en-US" dirty="0" err="1"/>
              <a:t>Kültür</a:t>
            </a:r>
            <a:r>
              <a:rPr lang="en-US" dirty="0"/>
              <a:t> </a:t>
            </a:r>
            <a:r>
              <a:rPr lang="en-US" dirty="0" err="1"/>
              <a:t>bir</a:t>
            </a:r>
            <a:r>
              <a:rPr lang="en-US" dirty="0"/>
              <a:t> </a:t>
            </a:r>
            <a:r>
              <a:rPr lang="en-US" dirty="0" err="1"/>
              <a:t>grup</a:t>
            </a:r>
            <a:r>
              <a:rPr lang="en-US" dirty="0"/>
              <a:t> </a:t>
            </a:r>
            <a:r>
              <a:rPr lang="en-US" dirty="0" err="1"/>
              <a:t>olayıdır</a:t>
            </a:r>
            <a:r>
              <a:rPr lang="en-US" dirty="0"/>
              <a:t>. </a:t>
            </a:r>
            <a:r>
              <a:rPr lang="en-US" dirty="0" err="1"/>
              <a:t>Toplum</a:t>
            </a:r>
            <a:r>
              <a:rPr lang="en-US" dirty="0"/>
              <a:t> </a:t>
            </a:r>
            <a:r>
              <a:rPr lang="en-US" dirty="0" err="1"/>
              <a:t>içerisinde</a:t>
            </a:r>
            <a:r>
              <a:rPr lang="en-US" dirty="0"/>
              <a:t> </a:t>
            </a:r>
            <a:r>
              <a:rPr lang="en-US" dirty="0" err="1"/>
              <a:t>yaşayan</a:t>
            </a:r>
            <a:r>
              <a:rPr lang="en-US" dirty="0"/>
              <a:t> </a:t>
            </a:r>
            <a:r>
              <a:rPr lang="en-US" dirty="0" err="1"/>
              <a:t>bireyler</a:t>
            </a:r>
            <a:r>
              <a:rPr lang="en-US" dirty="0"/>
              <a:t> </a:t>
            </a:r>
            <a:r>
              <a:rPr lang="en-US" dirty="0" err="1"/>
              <a:t>tarafından</a:t>
            </a:r>
            <a:r>
              <a:rPr lang="en-US" dirty="0"/>
              <a:t> </a:t>
            </a:r>
            <a:r>
              <a:rPr lang="en-US" dirty="0" err="1"/>
              <a:t>paylaşılır</a:t>
            </a:r>
            <a:r>
              <a:rPr lang="en-US" dirty="0"/>
              <a:t> </a:t>
            </a:r>
            <a:r>
              <a:rPr lang="en-US" dirty="0" err="1"/>
              <a:t>ve</a:t>
            </a:r>
            <a:r>
              <a:rPr lang="en-US" dirty="0"/>
              <a:t> </a:t>
            </a:r>
            <a:r>
              <a:rPr lang="en-US" dirty="0" err="1"/>
              <a:t>toplumsal</a:t>
            </a:r>
            <a:r>
              <a:rPr lang="en-US" dirty="0"/>
              <a:t> </a:t>
            </a:r>
            <a:r>
              <a:rPr lang="en-US" dirty="0" err="1"/>
              <a:t>baskı</a:t>
            </a:r>
            <a:r>
              <a:rPr lang="en-US" dirty="0"/>
              <a:t> </a:t>
            </a:r>
            <a:r>
              <a:rPr lang="en-US" dirty="0" err="1"/>
              <a:t>sonucunda</a:t>
            </a:r>
            <a:r>
              <a:rPr lang="en-US" dirty="0"/>
              <a:t> </a:t>
            </a:r>
            <a:r>
              <a:rPr lang="en-US" dirty="0" err="1"/>
              <a:t>görece</a:t>
            </a:r>
            <a:r>
              <a:rPr lang="en-US" dirty="0"/>
              <a:t> </a:t>
            </a:r>
            <a:r>
              <a:rPr lang="en-US" dirty="0" err="1"/>
              <a:t>olarak</a:t>
            </a:r>
            <a:r>
              <a:rPr lang="en-US" dirty="0"/>
              <a:t> </a:t>
            </a:r>
            <a:r>
              <a:rPr lang="en-US" dirty="0" err="1"/>
              <a:t>homojen</a:t>
            </a:r>
            <a:r>
              <a:rPr lang="en-US" dirty="0"/>
              <a:t> </a:t>
            </a:r>
            <a:r>
              <a:rPr lang="en-US" dirty="0" err="1"/>
              <a:t>tutulur</a:t>
            </a:r>
            <a:r>
              <a:rPr lang="en-US" dirty="0"/>
              <a:t>. </a:t>
            </a:r>
            <a:r>
              <a:rPr lang="en-US" dirty="0" err="1"/>
              <a:t>Türk</a:t>
            </a:r>
            <a:r>
              <a:rPr lang="en-US" dirty="0"/>
              <a:t> </a:t>
            </a:r>
            <a:r>
              <a:rPr lang="en-US" dirty="0" err="1"/>
              <a:t>kültürü</a:t>
            </a:r>
            <a:r>
              <a:rPr lang="en-US" dirty="0"/>
              <a:t> </a:t>
            </a:r>
            <a:r>
              <a:rPr lang="en-US" dirty="0" err="1"/>
              <a:t>içerisinde</a:t>
            </a:r>
            <a:r>
              <a:rPr lang="en-US" dirty="0"/>
              <a:t> </a:t>
            </a:r>
            <a:r>
              <a:rPr lang="en-US" dirty="0" err="1"/>
              <a:t>yer</a:t>
            </a:r>
            <a:r>
              <a:rPr lang="en-US" dirty="0"/>
              <a:t> </a:t>
            </a:r>
            <a:r>
              <a:rPr lang="en-US" dirty="0" err="1"/>
              <a:t>alan</a:t>
            </a:r>
            <a:r>
              <a:rPr lang="en-US" dirty="0"/>
              <a:t> </a:t>
            </a:r>
            <a:r>
              <a:rPr lang="en-US" dirty="0" err="1"/>
              <a:t>pek</a:t>
            </a:r>
            <a:r>
              <a:rPr lang="en-US" dirty="0"/>
              <a:t> </a:t>
            </a:r>
            <a:r>
              <a:rPr lang="en-US" dirty="0" err="1"/>
              <a:t>çok</a:t>
            </a:r>
            <a:r>
              <a:rPr lang="en-US" dirty="0"/>
              <a:t> </a:t>
            </a:r>
            <a:r>
              <a:rPr lang="en-US" dirty="0" err="1"/>
              <a:t>davranış</a:t>
            </a:r>
            <a:r>
              <a:rPr lang="en-US" dirty="0"/>
              <a:t>, </a:t>
            </a:r>
            <a:r>
              <a:rPr lang="en-US" dirty="0" err="1"/>
              <a:t>toplumu</a:t>
            </a:r>
            <a:r>
              <a:rPr lang="en-US" dirty="0"/>
              <a:t> </a:t>
            </a:r>
            <a:r>
              <a:rPr lang="en-US" dirty="0" err="1"/>
              <a:t>oluşturan</a:t>
            </a:r>
            <a:r>
              <a:rPr lang="en-US" dirty="0"/>
              <a:t> </a:t>
            </a:r>
            <a:r>
              <a:rPr lang="en-US" dirty="0" err="1"/>
              <a:t>bireylerin</a:t>
            </a:r>
            <a:r>
              <a:rPr lang="en-US" dirty="0"/>
              <a:t> </a:t>
            </a:r>
            <a:r>
              <a:rPr lang="en-US" dirty="0" err="1"/>
              <a:t>büyük</a:t>
            </a:r>
            <a:r>
              <a:rPr lang="en-US" dirty="0"/>
              <a:t> </a:t>
            </a:r>
            <a:r>
              <a:rPr lang="en-US" dirty="0" err="1"/>
              <a:t>çoğunluğu</a:t>
            </a:r>
            <a:r>
              <a:rPr lang="en-US" dirty="0"/>
              <a:t> </a:t>
            </a:r>
            <a:r>
              <a:rPr lang="en-US" dirty="0" err="1"/>
              <a:t>tarafından</a:t>
            </a:r>
            <a:r>
              <a:rPr lang="en-US" dirty="0"/>
              <a:t> </a:t>
            </a:r>
            <a:r>
              <a:rPr lang="en-US" dirty="0" err="1"/>
              <a:t>kabul</a:t>
            </a:r>
            <a:r>
              <a:rPr lang="en-US" dirty="0"/>
              <a:t> </a:t>
            </a:r>
            <a:r>
              <a:rPr lang="en-US" dirty="0" err="1"/>
              <a:t>görmektedir</a:t>
            </a:r>
            <a:r>
              <a:rPr lang="en-US" dirty="0"/>
              <a:t>.</a:t>
            </a:r>
            <a:endParaRPr lang="tr-TR" dirty="0"/>
          </a:p>
          <a:p>
            <a:pPr algn="just"/>
            <a:r>
              <a:rPr lang="en-US" b="1" dirty="0" err="1"/>
              <a:t>Kültür</a:t>
            </a:r>
            <a:r>
              <a:rPr lang="en-US" b="1" dirty="0"/>
              <a:t> </a:t>
            </a:r>
            <a:r>
              <a:rPr lang="en-US" b="1" dirty="0" err="1"/>
              <a:t>benzerlikler</a:t>
            </a:r>
            <a:r>
              <a:rPr lang="en-US" b="1" dirty="0"/>
              <a:t> </a:t>
            </a:r>
            <a:r>
              <a:rPr lang="en-US" b="1" dirty="0" err="1"/>
              <a:t>gösterir</a:t>
            </a:r>
            <a:r>
              <a:rPr lang="en-US" b="1" dirty="0"/>
              <a:t> </a:t>
            </a:r>
            <a:r>
              <a:rPr lang="en-US" b="1" dirty="0" err="1"/>
              <a:t>fakat</a:t>
            </a:r>
            <a:r>
              <a:rPr lang="en-US" b="1" dirty="0"/>
              <a:t> </a:t>
            </a:r>
            <a:r>
              <a:rPr lang="en-US" b="1" dirty="0" err="1"/>
              <a:t>aynı</a:t>
            </a:r>
            <a:r>
              <a:rPr lang="en-US" b="1" dirty="0"/>
              <a:t> </a:t>
            </a:r>
            <a:r>
              <a:rPr lang="en-US" b="1" dirty="0" err="1"/>
              <a:t>değildir</a:t>
            </a:r>
            <a:r>
              <a:rPr lang="en-US" b="1" dirty="0"/>
              <a:t>;</a:t>
            </a:r>
            <a:r>
              <a:rPr lang="en-US" dirty="0"/>
              <a:t> </a:t>
            </a:r>
            <a:r>
              <a:rPr lang="en-US" dirty="0" err="1"/>
              <a:t>Bütün</a:t>
            </a:r>
            <a:r>
              <a:rPr lang="en-US" dirty="0"/>
              <a:t> </a:t>
            </a:r>
            <a:r>
              <a:rPr lang="en-US" dirty="0" err="1"/>
              <a:t>kültürler</a:t>
            </a:r>
            <a:r>
              <a:rPr lang="en-US" dirty="0"/>
              <a:t> </a:t>
            </a:r>
            <a:r>
              <a:rPr lang="en-US" dirty="0" err="1"/>
              <a:t>belirli</a:t>
            </a:r>
            <a:r>
              <a:rPr lang="en-US" dirty="0"/>
              <a:t> </a:t>
            </a:r>
            <a:r>
              <a:rPr lang="en-US" dirty="0" err="1"/>
              <a:t>benzerlikler</a:t>
            </a:r>
            <a:r>
              <a:rPr lang="en-US" dirty="0"/>
              <a:t> </a:t>
            </a:r>
            <a:r>
              <a:rPr lang="en-US" dirty="0" err="1"/>
              <a:t>gösterir</a:t>
            </a:r>
            <a:r>
              <a:rPr lang="en-US" dirty="0"/>
              <a:t>. </a:t>
            </a:r>
            <a:r>
              <a:rPr lang="en-US" dirty="0" err="1"/>
              <a:t>Örneğin</a:t>
            </a:r>
            <a:r>
              <a:rPr lang="en-US" dirty="0"/>
              <a:t> </a:t>
            </a:r>
            <a:r>
              <a:rPr lang="en-US" dirty="0" err="1"/>
              <a:t>takvim</a:t>
            </a:r>
            <a:r>
              <a:rPr lang="en-US" dirty="0"/>
              <a:t>, </a:t>
            </a:r>
            <a:r>
              <a:rPr lang="en-US" dirty="0" err="1"/>
              <a:t>aile</a:t>
            </a:r>
            <a:r>
              <a:rPr lang="en-US" dirty="0"/>
              <a:t>, </a:t>
            </a:r>
            <a:r>
              <a:rPr lang="en-US" dirty="0" err="1"/>
              <a:t>dans</a:t>
            </a:r>
            <a:r>
              <a:rPr lang="en-US" dirty="0"/>
              <a:t>, </a:t>
            </a:r>
            <a:r>
              <a:rPr lang="en-US" dirty="0" err="1"/>
              <a:t>dil</a:t>
            </a:r>
            <a:r>
              <a:rPr lang="en-US" dirty="0"/>
              <a:t>, </a:t>
            </a:r>
            <a:r>
              <a:rPr lang="en-US" dirty="0" err="1"/>
              <a:t>hukuk</a:t>
            </a:r>
            <a:r>
              <a:rPr lang="en-US" dirty="0"/>
              <a:t>, </a:t>
            </a:r>
            <a:r>
              <a:rPr lang="en-US" dirty="0" err="1"/>
              <a:t>müzik</a:t>
            </a:r>
            <a:r>
              <a:rPr lang="en-US" dirty="0"/>
              <a:t> </a:t>
            </a:r>
            <a:r>
              <a:rPr lang="en-US" dirty="0" err="1"/>
              <a:t>gibi</a:t>
            </a:r>
            <a:r>
              <a:rPr lang="en-US" dirty="0"/>
              <a:t> </a:t>
            </a:r>
            <a:r>
              <a:rPr lang="en-US" dirty="0" err="1"/>
              <a:t>elemanlarda</a:t>
            </a:r>
            <a:r>
              <a:rPr lang="en-US" dirty="0"/>
              <a:t> </a:t>
            </a:r>
            <a:r>
              <a:rPr lang="en-US" dirty="0" err="1"/>
              <a:t>hemen</a:t>
            </a:r>
            <a:r>
              <a:rPr lang="en-US" dirty="0"/>
              <a:t> her </a:t>
            </a:r>
            <a:r>
              <a:rPr lang="en-US" dirty="0" err="1"/>
              <a:t>toplumda</a:t>
            </a:r>
            <a:r>
              <a:rPr lang="en-US" dirty="0"/>
              <a:t> </a:t>
            </a:r>
            <a:r>
              <a:rPr lang="en-US" dirty="0" err="1"/>
              <a:t>vardır</a:t>
            </a:r>
            <a:r>
              <a:rPr lang="en-US" dirty="0"/>
              <a:t>. </a:t>
            </a:r>
            <a:r>
              <a:rPr lang="en-US" dirty="0" err="1"/>
              <a:t>Bununla</a:t>
            </a:r>
            <a:r>
              <a:rPr lang="en-US" dirty="0"/>
              <a:t> </a:t>
            </a:r>
            <a:r>
              <a:rPr lang="en-US" dirty="0" err="1"/>
              <a:t>birlikte</a:t>
            </a:r>
            <a:r>
              <a:rPr lang="en-US" dirty="0"/>
              <a:t>, </a:t>
            </a:r>
            <a:r>
              <a:rPr lang="en-US" dirty="0" err="1"/>
              <a:t>bu</a:t>
            </a:r>
            <a:r>
              <a:rPr lang="en-US" dirty="0"/>
              <a:t> </a:t>
            </a:r>
            <a:r>
              <a:rPr lang="en-US" dirty="0" err="1"/>
              <a:t>elemanların</a:t>
            </a:r>
            <a:r>
              <a:rPr lang="en-US" dirty="0"/>
              <a:t> her </a:t>
            </a:r>
            <a:r>
              <a:rPr lang="en-US" dirty="0" err="1"/>
              <a:t>biri</a:t>
            </a:r>
            <a:r>
              <a:rPr lang="en-US" dirty="0"/>
              <a:t>, </a:t>
            </a:r>
            <a:r>
              <a:rPr lang="en-US" dirty="0" err="1"/>
              <a:t>kültürden</a:t>
            </a:r>
            <a:r>
              <a:rPr lang="en-US" dirty="0"/>
              <a:t> </a:t>
            </a:r>
            <a:r>
              <a:rPr lang="en-US" dirty="0" err="1"/>
              <a:t>kültüre</a:t>
            </a:r>
            <a:r>
              <a:rPr lang="en-US" dirty="0"/>
              <a:t> </a:t>
            </a:r>
            <a:r>
              <a:rPr lang="en-US" dirty="0" err="1"/>
              <a:t>çok</a:t>
            </a:r>
            <a:r>
              <a:rPr lang="en-US" dirty="0"/>
              <a:t> </a:t>
            </a:r>
            <a:r>
              <a:rPr lang="en-US" dirty="0" err="1"/>
              <a:t>büyük</a:t>
            </a:r>
            <a:r>
              <a:rPr lang="en-US" dirty="0"/>
              <a:t> </a:t>
            </a:r>
            <a:r>
              <a:rPr lang="en-US" dirty="0" err="1"/>
              <a:t>farklılıklar</a:t>
            </a:r>
            <a:r>
              <a:rPr lang="en-US" dirty="0"/>
              <a:t> </a:t>
            </a:r>
            <a:r>
              <a:rPr lang="en-US" dirty="0" err="1"/>
              <a:t>göstermektedir</a:t>
            </a:r>
            <a:r>
              <a:rPr lang="en-US" dirty="0"/>
              <a:t>. Bu da o </a:t>
            </a:r>
            <a:r>
              <a:rPr lang="en-US" dirty="0" err="1"/>
              <a:t>kültür</a:t>
            </a:r>
            <a:r>
              <a:rPr lang="en-US" dirty="0"/>
              <a:t> </a:t>
            </a:r>
            <a:r>
              <a:rPr lang="en-US" dirty="0" err="1"/>
              <a:t>içerisinde</a:t>
            </a:r>
            <a:r>
              <a:rPr lang="en-US" dirty="0"/>
              <a:t> </a:t>
            </a:r>
            <a:r>
              <a:rPr lang="en-US" dirty="0" err="1"/>
              <a:t>yaşayan</a:t>
            </a:r>
            <a:r>
              <a:rPr lang="en-US" dirty="0"/>
              <a:t> </a:t>
            </a:r>
            <a:r>
              <a:rPr lang="en-US" dirty="0" err="1"/>
              <a:t>bireylerin</a:t>
            </a:r>
            <a:r>
              <a:rPr lang="en-US" dirty="0"/>
              <a:t> </a:t>
            </a:r>
            <a:r>
              <a:rPr lang="en-US" dirty="0" err="1"/>
              <a:t>davranışlarında</a:t>
            </a:r>
            <a:r>
              <a:rPr lang="en-US" dirty="0"/>
              <a:t> </a:t>
            </a:r>
            <a:r>
              <a:rPr lang="en-US" dirty="0" err="1"/>
              <a:t>farklılıklara</a:t>
            </a:r>
            <a:r>
              <a:rPr lang="en-US" dirty="0"/>
              <a:t> </a:t>
            </a:r>
            <a:r>
              <a:rPr lang="en-US" dirty="0" err="1"/>
              <a:t>yol</a:t>
            </a:r>
            <a:r>
              <a:rPr lang="en-US" dirty="0"/>
              <a:t> </a:t>
            </a:r>
            <a:r>
              <a:rPr lang="en-US" dirty="0" err="1"/>
              <a:t>açabilir</a:t>
            </a:r>
            <a:r>
              <a:rPr lang="en-US" dirty="0"/>
              <a:t>. </a:t>
            </a:r>
            <a:endParaRPr lang="tr-TR" dirty="0"/>
          </a:p>
        </p:txBody>
      </p:sp>
    </p:spTree>
    <p:extLst>
      <p:ext uri="{BB962C8B-B14F-4D97-AF65-F5344CB8AC3E}">
        <p14:creationId xmlns:p14="http://schemas.microsoft.com/office/powerpoint/2010/main" val="2249442117"/>
      </p:ext>
    </p:extLst>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Kültürün özellikleri nelerdir?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b="1" dirty="0" err="1"/>
              <a:t>Kültür</a:t>
            </a:r>
            <a:r>
              <a:rPr lang="en-US" b="1" dirty="0"/>
              <a:t> </a:t>
            </a:r>
            <a:r>
              <a:rPr lang="en-US" b="1" dirty="0" err="1"/>
              <a:t>mutluluk</a:t>
            </a:r>
            <a:r>
              <a:rPr lang="en-US" b="1" dirty="0"/>
              <a:t> </a:t>
            </a:r>
            <a:r>
              <a:rPr lang="en-US" b="1" dirty="0" err="1"/>
              <a:t>verici</a:t>
            </a:r>
            <a:r>
              <a:rPr lang="en-US" b="1" dirty="0"/>
              <a:t> </a:t>
            </a:r>
            <a:r>
              <a:rPr lang="en-US" b="1" dirty="0" err="1"/>
              <a:t>ve</a:t>
            </a:r>
            <a:r>
              <a:rPr lang="en-US" b="1" dirty="0"/>
              <a:t> </a:t>
            </a:r>
            <a:r>
              <a:rPr lang="en-US" b="1" dirty="0" err="1"/>
              <a:t>kalıcıdır</a:t>
            </a:r>
            <a:r>
              <a:rPr lang="en-US" b="1" dirty="0"/>
              <a:t>;</a:t>
            </a:r>
            <a:r>
              <a:rPr lang="en-US" dirty="0"/>
              <a:t> </a:t>
            </a:r>
            <a:r>
              <a:rPr lang="en-US" dirty="0" err="1"/>
              <a:t>Kültür</a:t>
            </a:r>
            <a:r>
              <a:rPr lang="en-US" dirty="0"/>
              <a:t>, </a:t>
            </a:r>
            <a:r>
              <a:rPr lang="en-US" dirty="0" err="1"/>
              <a:t>öğrenilen</a:t>
            </a:r>
            <a:r>
              <a:rPr lang="en-US" dirty="0"/>
              <a:t> </a:t>
            </a:r>
            <a:r>
              <a:rPr lang="en-US" dirty="0" err="1"/>
              <a:t>ihtiyaçlar</a:t>
            </a:r>
            <a:r>
              <a:rPr lang="en-US" dirty="0"/>
              <a:t> </a:t>
            </a:r>
            <a:r>
              <a:rPr lang="en-US" dirty="0" err="1"/>
              <a:t>kadar</a:t>
            </a:r>
            <a:r>
              <a:rPr lang="en-US" dirty="0"/>
              <a:t> </a:t>
            </a:r>
            <a:r>
              <a:rPr lang="en-US" dirty="0" err="1"/>
              <a:t>temel</a:t>
            </a:r>
            <a:r>
              <a:rPr lang="en-US" dirty="0"/>
              <a:t> </a:t>
            </a:r>
            <a:r>
              <a:rPr lang="tr-TR" dirty="0"/>
              <a:t>psikolojik</a:t>
            </a:r>
            <a:r>
              <a:rPr lang="en-US" dirty="0"/>
              <a:t> </a:t>
            </a:r>
            <a:r>
              <a:rPr lang="en-US" dirty="0" err="1"/>
              <a:t>ihtiyaçları</a:t>
            </a:r>
            <a:r>
              <a:rPr lang="en-US" dirty="0"/>
              <a:t> da </a:t>
            </a:r>
            <a:r>
              <a:rPr lang="en-US" dirty="0" err="1"/>
              <a:t>tatmin</a:t>
            </a:r>
            <a:r>
              <a:rPr lang="en-US" dirty="0"/>
              <a:t> </a:t>
            </a:r>
            <a:r>
              <a:rPr lang="en-US" dirty="0" err="1"/>
              <a:t>eder</a:t>
            </a:r>
            <a:r>
              <a:rPr lang="en-US" dirty="0"/>
              <a:t>. </a:t>
            </a:r>
            <a:r>
              <a:rPr lang="en-US" dirty="0" err="1"/>
              <a:t>İçerisinde</a:t>
            </a:r>
            <a:r>
              <a:rPr lang="en-US" dirty="0"/>
              <a:t> </a:t>
            </a:r>
            <a:r>
              <a:rPr lang="en-US" dirty="0" err="1"/>
              <a:t>yaşanan</a:t>
            </a:r>
            <a:r>
              <a:rPr lang="en-US" dirty="0"/>
              <a:t> </a:t>
            </a:r>
            <a:r>
              <a:rPr lang="en-US" dirty="0" err="1"/>
              <a:t>kültür</a:t>
            </a:r>
            <a:r>
              <a:rPr lang="en-US" dirty="0"/>
              <a:t> </a:t>
            </a:r>
            <a:r>
              <a:rPr lang="en-US" dirty="0" err="1"/>
              <a:t>bireye</a:t>
            </a:r>
            <a:r>
              <a:rPr lang="en-US" dirty="0"/>
              <a:t> </a:t>
            </a:r>
            <a:r>
              <a:rPr lang="en-US" dirty="0" err="1"/>
              <a:t>mutluluk</a:t>
            </a:r>
            <a:r>
              <a:rPr lang="en-US" dirty="0"/>
              <a:t> </a:t>
            </a:r>
            <a:r>
              <a:rPr lang="en-US" dirty="0" err="1"/>
              <a:t>verir</a:t>
            </a:r>
            <a:r>
              <a:rPr lang="en-US" dirty="0"/>
              <a:t>. </a:t>
            </a:r>
            <a:endParaRPr lang="tr-TR" dirty="0"/>
          </a:p>
          <a:p>
            <a:pPr algn="just"/>
            <a:r>
              <a:rPr lang="en-US" b="1" dirty="0" err="1"/>
              <a:t>Kültür</a:t>
            </a:r>
            <a:r>
              <a:rPr lang="en-US" b="1" dirty="0"/>
              <a:t> </a:t>
            </a:r>
            <a:r>
              <a:rPr lang="en-US" b="1" dirty="0" err="1"/>
              <a:t>uyumlaştırılabilir</a:t>
            </a:r>
            <a:r>
              <a:rPr lang="en-US" b="1" dirty="0"/>
              <a:t>;</a:t>
            </a:r>
            <a:r>
              <a:rPr lang="en-US" dirty="0"/>
              <a:t> </a:t>
            </a:r>
            <a:r>
              <a:rPr lang="en-US" dirty="0" err="1"/>
              <a:t>Değişime</a:t>
            </a:r>
            <a:r>
              <a:rPr lang="en-US" dirty="0"/>
              <a:t> </a:t>
            </a:r>
            <a:r>
              <a:rPr lang="en-US" dirty="0" err="1"/>
              <a:t>karşı</a:t>
            </a:r>
            <a:r>
              <a:rPr lang="en-US" dirty="0"/>
              <a:t> </a:t>
            </a:r>
            <a:r>
              <a:rPr lang="en-US" dirty="0" err="1"/>
              <a:t>dayanıklı</a:t>
            </a:r>
            <a:r>
              <a:rPr lang="en-US" dirty="0"/>
              <a:t> </a:t>
            </a:r>
            <a:r>
              <a:rPr lang="en-US" dirty="0" err="1"/>
              <a:t>olmasına</a:t>
            </a:r>
            <a:r>
              <a:rPr lang="en-US" dirty="0"/>
              <a:t> </a:t>
            </a:r>
            <a:r>
              <a:rPr lang="en-US" dirty="0" err="1"/>
              <a:t>karşın</a:t>
            </a:r>
            <a:r>
              <a:rPr lang="en-US" dirty="0"/>
              <a:t> </a:t>
            </a:r>
            <a:r>
              <a:rPr lang="en-US" dirty="0" err="1"/>
              <a:t>kültürler</a:t>
            </a:r>
            <a:r>
              <a:rPr lang="en-US" dirty="0"/>
              <a:t>, </a:t>
            </a:r>
            <a:r>
              <a:rPr lang="en-US" dirty="0" err="1"/>
              <a:t>kademeli</a:t>
            </a:r>
            <a:r>
              <a:rPr lang="en-US" dirty="0"/>
              <a:t> </a:t>
            </a:r>
            <a:r>
              <a:rPr lang="en-US" dirty="0" err="1"/>
              <a:t>ve</a:t>
            </a:r>
            <a:r>
              <a:rPr lang="en-US" dirty="0"/>
              <a:t> </a:t>
            </a:r>
            <a:r>
              <a:rPr lang="en-US" dirty="0" err="1"/>
              <a:t>devamlı</a:t>
            </a:r>
            <a:r>
              <a:rPr lang="en-US" dirty="0"/>
              <a:t> </a:t>
            </a:r>
            <a:r>
              <a:rPr lang="en-US" dirty="0" err="1"/>
              <a:t>olarak</a:t>
            </a:r>
            <a:r>
              <a:rPr lang="en-US" dirty="0"/>
              <a:t> </a:t>
            </a:r>
            <a:r>
              <a:rPr lang="en-US" dirty="0" err="1"/>
              <a:t>değişir</a:t>
            </a:r>
            <a:r>
              <a:rPr lang="en-US" dirty="0"/>
              <a:t>. </a:t>
            </a:r>
            <a:r>
              <a:rPr lang="en-US" dirty="0" err="1"/>
              <a:t>Örneğin</a:t>
            </a:r>
            <a:r>
              <a:rPr lang="en-US" dirty="0"/>
              <a:t>, </a:t>
            </a:r>
            <a:r>
              <a:rPr lang="en-US" dirty="0" err="1"/>
              <a:t>bundan</a:t>
            </a:r>
            <a:r>
              <a:rPr lang="en-US" dirty="0"/>
              <a:t> </a:t>
            </a:r>
            <a:r>
              <a:rPr lang="en-US" dirty="0" err="1"/>
              <a:t>elli</a:t>
            </a:r>
            <a:r>
              <a:rPr lang="en-US" dirty="0"/>
              <a:t> </a:t>
            </a:r>
            <a:r>
              <a:rPr lang="en-US" dirty="0" err="1"/>
              <a:t>yıl</a:t>
            </a:r>
            <a:r>
              <a:rPr lang="en-US" dirty="0"/>
              <a:t> </a:t>
            </a:r>
            <a:r>
              <a:rPr lang="en-US" dirty="0" err="1"/>
              <a:t>önce</a:t>
            </a:r>
            <a:r>
              <a:rPr lang="en-US" dirty="0"/>
              <a:t> </a:t>
            </a:r>
            <a:r>
              <a:rPr lang="en-US" dirty="0" err="1"/>
              <a:t>Türk</a:t>
            </a:r>
            <a:r>
              <a:rPr lang="en-US" dirty="0"/>
              <a:t> </a:t>
            </a:r>
            <a:r>
              <a:rPr lang="en-US" dirty="0" err="1"/>
              <a:t>kültürü</a:t>
            </a:r>
            <a:r>
              <a:rPr lang="en-US" dirty="0"/>
              <a:t> </a:t>
            </a:r>
            <a:r>
              <a:rPr lang="en-US" dirty="0" err="1"/>
              <a:t>içerisinde</a:t>
            </a:r>
            <a:r>
              <a:rPr lang="en-US" dirty="0"/>
              <a:t> </a:t>
            </a:r>
            <a:r>
              <a:rPr lang="en-US" dirty="0" err="1"/>
              <a:t>yer</a:t>
            </a:r>
            <a:r>
              <a:rPr lang="en-US" dirty="0"/>
              <a:t> </a:t>
            </a:r>
            <a:r>
              <a:rPr lang="en-US" dirty="0" err="1"/>
              <a:t>almayan</a:t>
            </a:r>
            <a:r>
              <a:rPr lang="en-US" dirty="0"/>
              <a:t> </a:t>
            </a:r>
            <a:r>
              <a:rPr lang="en-US" dirty="0" err="1"/>
              <a:t>bir</a:t>
            </a:r>
            <a:r>
              <a:rPr lang="en-US" dirty="0"/>
              <a:t> </a:t>
            </a:r>
            <a:r>
              <a:rPr lang="en-US" dirty="0" err="1"/>
              <a:t>davranış</a:t>
            </a:r>
            <a:r>
              <a:rPr lang="en-US" dirty="0"/>
              <a:t> </a:t>
            </a:r>
            <a:r>
              <a:rPr lang="en-US" dirty="0" err="1"/>
              <a:t>diğer</a:t>
            </a:r>
            <a:r>
              <a:rPr lang="en-US" dirty="0"/>
              <a:t> </a:t>
            </a:r>
            <a:r>
              <a:rPr lang="en-US" dirty="0" err="1"/>
              <a:t>kültürlerle</a:t>
            </a:r>
            <a:r>
              <a:rPr lang="en-US" dirty="0"/>
              <a:t> </a:t>
            </a:r>
            <a:r>
              <a:rPr lang="en-US" dirty="0" err="1"/>
              <a:t>etkileşim</a:t>
            </a:r>
            <a:r>
              <a:rPr lang="en-US" dirty="0"/>
              <a:t> </a:t>
            </a:r>
            <a:r>
              <a:rPr lang="en-US" dirty="0" err="1"/>
              <a:t>sonucunda</a:t>
            </a:r>
            <a:r>
              <a:rPr lang="en-US" dirty="0"/>
              <a:t> </a:t>
            </a:r>
            <a:r>
              <a:rPr lang="en-US" dirty="0" err="1"/>
              <a:t>kültürün</a:t>
            </a:r>
            <a:r>
              <a:rPr lang="en-US" dirty="0"/>
              <a:t> </a:t>
            </a:r>
            <a:r>
              <a:rPr lang="en-US" dirty="0" err="1"/>
              <a:t>içerisine</a:t>
            </a:r>
            <a:r>
              <a:rPr lang="en-US" dirty="0"/>
              <a:t> </a:t>
            </a:r>
            <a:r>
              <a:rPr lang="en-US" dirty="0" err="1"/>
              <a:t>yerleşmiş</a:t>
            </a:r>
            <a:r>
              <a:rPr lang="en-US" dirty="0"/>
              <a:t> </a:t>
            </a:r>
            <a:r>
              <a:rPr lang="en-US" dirty="0" err="1"/>
              <a:t>olabilir</a:t>
            </a:r>
            <a:r>
              <a:rPr lang="en-US" dirty="0"/>
              <a:t>.</a:t>
            </a:r>
            <a:endParaRPr lang="tr-TR" dirty="0"/>
          </a:p>
        </p:txBody>
      </p:sp>
    </p:spTree>
    <p:extLst>
      <p:ext uri="{BB962C8B-B14F-4D97-AF65-F5344CB8AC3E}">
        <p14:creationId xmlns:p14="http://schemas.microsoft.com/office/powerpoint/2010/main" val="2128032490"/>
      </p:ext>
    </p:extLst>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Kültür nasıl öğrenilir?</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Birey, çocukluğundan itibaren toplumdaki inançları, değerleri, gelenek ve töreleri algılamaya başlar. </a:t>
            </a:r>
          </a:p>
          <a:p>
            <a:pPr algn="just"/>
            <a:r>
              <a:rPr lang="tr-TR" dirty="0"/>
              <a:t>Bireylerin kültür ile ilgili bu inançları, değerleri, gelenekleri ve töreleri öğrenme sürecine, </a:t>
            </a:r>
            <a:r>
              <a:rPr lang="tr-TR" b="1" dirty="0"/>
              <a:t>toplumsallaşma</a:t>
            </a:r>
            <a:r>
              <a:rPr lang="tr-TR" dirty="0"/>
              <a:t> adı verilmektedir. </a:t>
            </a:r>
          </a:p>
          <a:p>
            <a:pPr algn="just"/>
            <a:r>
              <a:rPr lang="tr-TR" dirty="0"/>
              <a:t>Toplumsallaşma; bir toplumun üyesi olabilmek için gerekli olan bilgi, beceri, ahlâk, gelenek ve görenekleri öğrenme sürecidir. Kültürün öğrenilmesinde üç boyut vardır. </a:t>
            </a:r>
          </a:p>
          <a:p>
            <a:pPr algn="just"/>
            <a:r>
              <a:rPr lang="tr-TR" b="1" dirty="0"/>
              <a:t>Biçimsel öğrenme,</a:t>
            </a:r>
            <a:r>
              <a:rPr lang="tr-TR" dirty="0"/>
              <a:t> bireye nasıl davranması gerektiğini doğrudan öğretmektir. Anne ve babanın çocuklarına bir toplum içerisinde nasıl davranmaları gerektiğini doğrudan anlatarak öğretmesi gibi. </a:t>
            </a:r>
          </a:p>
        </p:txBody>
      </p:sp>
    </p:spTree>
    <p:extLst>
      <p:ext uri="{BB962C8B-B14F-4D97-AF65-F5344CB8AC3E}">
        <p14:creationId xmlns:p14="http://schemas.microsoft.com/office/powerpoint/2010/main" val="399476335"/>
      </p:ext>
    </p:extLst>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Kültür nasıl öğrenilir?</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b="1" dirty="0"/>
              <a:t>Biçimsel olmayan öğrenme; </a:t>
            </a:r>
            <a:r>
              <a:rPr lang="tr-TR" dirty="0"/>
              <a:t>aile, arkadaş, film kahramanları gibi bireyin çevresindekileri örnek alarak öğrenmesidir. Sevdiği bir kişi gibi davranması, giyinmesi, yeme içmesi gibi. </a:t>
            </a:r>
          </a:p>
          <a:p>
            <a:pPr algn="just"/>
            <a:r>
              <a:rPr lang="tr-TR" b="1" dirty="0"/>
              <a:t>Teknik öğrenme ise </a:t>
            </a:r>
            <a:r>
              <a:rPr lang="tr-TR" dirty="0"/>
              <a:t>öğretmenler, öğretim elemanlarının ne yapılacağı, nasıl yapılacağı, neden yapılacağı konularını işleyerek öğretmesidir (Karalar, 2005: 267-268). Bu üç öğrenme boyutunun etkisiyle birey, içerisinde yaşadığı toplumun kurallarını öğrenir. </a:t>
            </a:r>
          </a:p>
          <a:p>
            <a:pPr algn="just"/>
            <a:r>
              <a:rPr lang="tr-TR" dirty="0"/>
              <a:t>Bu kurallara göre de davranışlarını ve tüketim kararlarını şekillendirir. Yaşadığımız kültürün, tüketim kararlarımız üzerindeki etkisinin oluşumunda kültür öğelerinin bilinmesi önem taşır.</a:t>
            </a:r>
          </a:p>
        </p:txBody>
      </p:sp>
    </p:spTree>
    <p:extLst>
      <p:ext uri="{BB962C8B-B14F-4D97-AF65-F5344CB8AC3E}">
        <p14:creationId xmlns:p14="http://schemas.microsoft.com/office/powerpoint/2010/main" val="16311556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9" name="Group 10">
            <a:extLst>
              <a:ext uri="{FF2B5EF4-FFF2-40B4-BE49-F238E27FC236}">
                <a16:creationId xmlns:a16="http://schemas.microsoft.com/office/drawing/2014/main" id="{7A865E47-4365-4F21-B8EA-13B2C12BCB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20" name="Rectangle 11">
              <a:extLst>
                <a:ext uri="{FF2B5EF4-FFF2-40B4-BE49-F238E27FC236}">
                  <a16:creationId xmlns:a16="http://schemas.microsoft.com/office/drawing/2014/main" id="{0CE24988-BB27-40E5-A961-9FA7ED0DB9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0BDE80E-ADE0-4E16-8F80-306A15F4D3FB}"/>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5" name="İçerik Yer Tutucusu 4"/>
          <p:cNvSpPr>
            <a:spLocks noGrp="1"/>
          </p:cNvSpPr>
          <p:nvPr>
            <p:ph idx="1"/>
          </p:nvPr>
        </p:nvSpPr>
        <p:spPr>
          <a:xfrm>
            <a:off x="510241" y="2336873"/>
            <a:ext cx="3781221" cy="3599316"/>
          </a:xfrm>
        </p:spPr>
        <p:txBody>
          <a:bodyPr>
            <a:normAutofit/>
          </a:bodyPr>
          <a:lstStyle/>
          <a:p>
            <a:r>
              <a:rPr lang="tr-TR" sz="1400"/>
              <a:t>Başarılı bir pazarlama süreci için, bir ürünün pazar potansiyelini veya belirli bir zamanda belirli bir pazar boyutundaki tahmini maksimum satışları değerlendirmek önemlidir. </a:t>
            </a:r>
          </a:p>
          <a:p>
            <a:r>
              <a:rPr lang="tr-TR" sz="1400"/>
              <a:t>Pazar potansiyelini belirlerken göz önünde bulundurulması gereken ilk ve en önemli faktör, ürününüzün pazar büyüklüğüdür. Pazar büyüklüğü, bir araya getirilen tüm şirketlerin toplam pazar satış potansiyelidir. Yani yeni bir sabun veya Şampuan piyasaya sürmeyi planlıyorsam, o zaman HUL ve P&amp;G gibi tüm farklı şirketler benim rakiplerimdir. Ve markalı ve markasız ürünler de dahil olmak üzere sabunların birleşik satışı, benim tam pazar büyüklüğüm.</a:t>
            </a:r>
          </a:p>
        </p:txBody>
      </p:sp>
      <p:pic>
        <p:nvPicPr>
          <p:cNvPr id="21" name="Picture 6" descr="Hesap makinesi, kalem, pusula, para ve üzerinde grafik yazılı kağıt">
            <a:extLst>
              <a:ext uri="{FF2B5EF4-FFF2-40B4-BE49-F238E27FC236}">
                <a16:creationId xmlns:a16="http://schemas.microsoft.com/office/drawing/2014/main" id="{8793A2AB-4F81-E8CC-6588-B623628FDE11}"/>
              </a:ext>
            </a:extLst>
          </p:cNvPr>
          <p:cNvPicPr>
            <a:picLocks noChangeAspect="1"/>
          </p:cNvPicPr>
          <p:nvPr/>
        </p:nvPicPr>
        <p:blipFill rotWithShape="1">
          <a:blip r:embed="rId3"/>
          <a:srcRect l="32033" r="27810" b="-1"/>
          <a:stretch/>
        </p:blipFill>
        <p:spPr>
          <a:xfrm>
            <a:off x="4572000" y="10"/>
            <a:ext cx="4569617" cy="6856310"/>
          </a:xfrm>
          <a:prstGeom prst="rect">
            <a:avLst/>
          </a:prstGeom>
          <a:ln>
            <a:noFill/>
          </a:ln>
          <a:effectLst/>
        </p:spPr>
      </p:pic>
      <p:sp>
        <p:nvSpPr>
          <p:cNvPr id="22" name="Rectangle 14">
            <a:extLst>
              <a:ext uri="{FF2B5EF4-FFF2-40B4-BE49-F238E27FC236}">
                <a16:creationId xmlns:a16="http://schemas.microsoft.com/office/drawing/2014/main" id="{13BC1C09-8FD1-4619-B317-E9EED5E55D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4874815"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Unvan 3"/>
          <p:cNvSpPr>
            <a:spLocks noGrp="1"/>
          </p:cNvSpPr>
          <p:nvPr>
            <p:ph type="title"/>
          </p:nvPr>
        </p:nvSpPr>
        <p:spPr>
          <a:xfrm>
            <a:off x="510240" y="753228"/>
            <a:ext cx="3781222" cy="1080938"/>
          </a:xfrm>
        </p:spPr>
        <p:txBody>
          <a:bodyPr>
            <a:normAutofit/>
          </a:bodyPr>
          <a:lstStyle/>
          <a:p>
            <a:r>
              <a:rPr lang="tr-TR" sz="3300"/>
              <a:t>1-Pazar Potansiyeli ve Büyümesi</a:t>
            </a:r>
          </a:p>
        </p:txBody>
      </p:sp>
      <p:pic>
        <p:nvPicPr>
          <p:cNvPr id="23" name="Picture 16">
            <a:extLst>
              <a:ext uri="{FF2B5EF4-FFF2-40B4-BE49-F238E27FC236}">
                <a16:creationId xmlns:a16="http://schemas.microsoft.com/office/drawing/2014/main" id="{D3143E80-C928-46DB-9299-0BD06348A9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4869180" cy="261714"/>
          </a:xfrm>
          <a:prstGeom prst="rect">
            <a:avLst/>
          </a:prstGeom>
        </p:spPr>
      </p:pic>
    </p:spTree>
    <p:extLst>
      <p:ext uri="{BB962C8B-B14F-4D97-AF65-F5344CB8AC3E}">
        <p14:creationId xmlns:p14="http://schemas.microsoft.com/office/powerpoint/2010/main" val="498183729"/>
      </p:ext>
    </p:extLst>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Kültür öğeleri </a:t>
            </a:r>
          </a:p>
        </p:txBody>
      </p:sp>
      <p:sp>
        <p:nvSpPr>
          <p:cNvPr id="3" name="İçerik Yer Tutucusu 2"/>
          <p:cNvSpPr>
            <a:spLocks noGrp="1"/>
          </p:cNvSpPr>
          <p:nvPr>
            <p:ph idx="1"/>
          </p:nvPr>
        </p:nvSpPr>
        <p:spPr>
          <a:xfrm>
            <a:off x="107504" y="2060848"/>
            <a:ext cx="8928992" cy="4752527"/>
          </a:xfrm>
        </p:spPr>
        <p:txBody>
          <a:bodyPr>
            <a:normAutofit lnSpcReduction="10000"/>
          </a:bodyPr>
          <a:lstStyle/>
          <a:p>
            <a:pPr algn="just"/>
            <a:r>
              <a:rPr lang="en-US" dirty="0" err="1"/>
              <a:t>Kültür</a:t>
            </a:r>
            <a:r>
              <a:rPr lang="en-US" dirty="0"/>
              <a:t>, </a:t>
            </a:r>
            <a:r>
              <a:rPr lang="en-US" dirty="0" err="1"/>
              <a:t>bireysel</a:t>
            </a:r>
            <a:r>
              <a:rPr lang="en-US" dirty="0"/>
              <a:t> </a:t>
            </a:r>
            <a:r>
              <a:rPr lang="en-US" dirty="0" err="1"/>
              <a:t>davranışlar</a:t>
            </a:r>
            <a:r>
              <a:rPr lang="en-US" dirty="0"/>
              <a:t> </a:t>
            </a:r>
            <a:r>
              <a:rPr lang="en-US" dirty="0" err="1"/>
              <a:t>için</a:t>
            </a:r>
            <a:r>
              <a:rPr lang="en-US" dirty="0"/>
              <a:t> </a:t>
            </a:r>
            <a:r>
              <a:rPr lang="en-US" dirty="0" err="1"/>
              <a:t>serbest</a:t>
            </a:r>
            <a:r>
              <a:rPr lang="en-US" dirty="0"/>
              <a:t> </a:t>
            </a:r>
            <a:r>
              <a:rPr lang="en-US" dirty="0" err="1"/>
              <a:t>sınırları</a:t>
            </a:r>
            <a:r>
              <a:rPr lang="en-US" dirty="0"/>
              <a:t> </a:t>
            </a:r>
            <a:r>
              <a:rPr lang="en-US" dirty="0" err="1"/>
              <a:t>oluşturarak</a:t>
            </a:r>
            <a:r>
              <a:rPr lang="en-US" dirty="0"/>
              <a:t> </a:t>
            </a:r>
            <a:r>
              <a:rPr lang="en-US" dirty="0" err="1"/>
              <a:t>ve</a:t>
            </a:r>
            <a:r>
              <a:rPr lang="en-US" dirty="0"/>
              <a:t> </a:t>
            </a:r>
            <a:r>
              <a:rPr lang="en-US" dirty="0" err="1"/>
              <a:t>aile</a:t>
            </a:r>
            <a:r>
              <a:rPr lang="en-US" dirty="0"/>
              <a:t> </a:t>
            </a:r>
            <a:r>
              <a:rPr lang="en-US" dirty="0" err="1"/>
              <a:t>yapısı</a:t>
            </a:r>
            <a:r>
              <a:rPr lang="en-US" dirty="0"/>
              <a:t> </a:t>
            </a:r>
            <a:r>
              <a:rPr lang="en-US" dirty="0" err="1"/>
              <a:t>ile</a:t>
            </a:r>
            <a:r>
              <a:rPr lang="en-US" dirty="0"/>
              <a:t> </a:t>
            </a:r>
            <a:r>
              <a:rPr lang="en-US" dirty="0" err="1"/>
              <a:t>kitle</a:t>
            </a:r>
            <a:r>
              <a:rPr lang="en-US" dirty="0"/>
              <a:t> </a:t>
            </a:r>
            <a:r>
              <a:rPr lang="en-US" dirty="0" err="1"/>
              <a:t>iletişim</a:t>
            </a:r>
            <a:r>
              <a:rPr lang="en-US" dirty="0"/>
              <a:t> </a:t>
            </a:r>
            <a:r>
              <a:rPr lang="en-US" dirty="0" err="1"/>
              <a:t>araçları</a:t>
            </a:r>
            <a:r>
              <a:rPr lang="en-US" dirty="0"/>
              <a:t> </a:t>
            </a:r>
            <a:r>
              <a:rPr lang="en-US" dirty="0" err="1"/>
              <a:t>gibi</a:t>
            </a:r>
            <a:r>
              <a:rPr lang="en-US" dirty="0"/>
              <a:t> </a:t>
            </a:r>
            <a:r>
              <a:rPr lang="en-US" dirty="0" err="1"/>
              <a:t>yapılardan</a:t>
            </a:r>
            <a:r>
              <a:rPr lang="en-US" dirty="0"/>
              <a:t> </a:t>
            </a:r>
            <a:r>
              <a:rPr lang="en-US" dirty="0" err="1"/>
              <a:t>etkilenerek</a:t>
            </a:r>
            <a:r>
              <a:rPr lang="en-US" dirty="0"/>
              <a:t> </a:t>
            </a:r>
            <a:r>
              <a:rPr lang="en-US" dirty="0" err="1"/>
              <a:t>ortaya</a:t>
            </a:r>
            <a:r>
              <a:rPr lang="en-US" dirty="0"/>
              <a:t> </a:t>
            </a:r>
            <a:r>
              <a:rPr lang="en-US" dirty="0" err="1"/>
              <a:t>çıkar</a:t>
            </a:r>
            <a:r>
              <a:rPr lang="en-US" dirty="0"/>
              <a:t>. </a:t>
            </a:r>
            <a:endParaRPr lang="tr-TR" dirty="0"/>
          </a:p>
          <a:p>
            <a:pPr algn="just"/>
            <a:r>
              <a:rPr lang="en-US" dirty="0" err="1"/>
              <a:t>Bundan</a:t>
            </a:r>
            <a:r>
              <a:rPr lang="en-US" dirty="0"/>
              <a:t> </a:t>
            </a:r>
            <a:r>
              <a:rPr lang="en-US" dirty="0" err="1"/>
              <a:t>dolayı</a:t>
            </a:r>
            <a:r>
              <a:rPr lang="en-US" dirty="0"/>
              <a:t> da </a:t>
            </a:r>
            <a:r>
              <a:rPr lang="en-US" dirty="0" err="1"/>
              <a:t>kültür</a:t>
            </a:r>
            <a:r>
              <a:rPr lang="en-US" dirty="0"/>
              <a:t>, </a:t>
            </a:r>
            <a:r>
              <a:rPr lang="en-US" dirty="0" err="1"/>
              <a:t>bireysel</a:t>
            </a:r>
            <a:r>
              <a:rPr lang="en-US" dirty="0"/>
              <a:t> </a:t>
            </a:r>
            <a:r>
              <a:rPr lang="en-US" dirty="0" err="1"/>
              <a:t>ve</a:t>
            </a:r>
            <a:r>
              <a:rPr lang="en-US" dirty="0"/>
              <a:t> </a:t>
            </a:r>
            <a:r>
              <a:rPr lang="en-US" dirty="0" err="1"/>
              <a:t>hane</a:t>
            </a:r>
            <a:r>
              <a:rPr lang="en-US" dirty="0"/>
              <a:t> </a:t>
            </a:r>
            <a:r>
              <a:rPr lang="en-US" dirty="0" err="1"/>
              <a:t>halkı</a:t>
            </a:r>
            <a:r>
              <a:rPr lang="en-US" dirty="0"/>
              <a:t> </a:t>
            </a:r>
            <a:r>
              <a:rPr lang="en-US" dirty="0" err="1"/>
              <a:t>yaşam</a:t>
            </a:r>
            <a:r>
              <a:rPr lang="en-US" dirty="0"/>
              <a:t> </a:t>
            </a:r>
            <a:r>
              <a:rPr lang="en-US" dirty="0" err="1"/>
              <a:t>biçimini</a:t>
            </a:r>
            <a:r>
              <a:rPr lang="en-US" dirty="0"/>
              <a:t> </a:t>
            </a:r>
            <a:r>
              <a:rPr lang="en-US" dirty="0" err="1"/>
              <a:t>içeren</a:t>
            </a:r>
            <a:r>
              <a:rPr lang="en-US" dirty="0"/>
              <a:t> </a:t>
            </a:r>
            <a:r>
              <a:rPr lang="en-US" dirty="0" err="1"/>
              <a:t>bir</a:t>
            </a:r>
            <a:r>
              <a:rPr lang="en-US" dirty="0"/>
              <a:t> </a:t>
            </a:r>
            <a:r>
              <a:rPr lang="en-US" dirty="0" err="1"/>
              <a:t>çerçeve</a:t>
            </a:r>
            <a:r>
              <a:rPr lang="en-US" dirty="0"/>
              <a:t> </a:t>
            </a:r>
            <a:r>
              <a:rPr lang="en-US" dirty="0" err="1"/>
              <a:t>sağlar</a:t>
            </a:r>
            <a:r>
              <a:rPr lang="en-US" dirty="0"/>
              <a:t>. </a:t>
            </a:r>
            <a:r>
              <a:rPr lang="en-US" dirty="0" err="1"/>
              <a:t>Kültürün</a:t>
            </a:r>
            <a:r>
              <a:rPr lang="en-US" dirty="0"/>
              <a:t> </a:t>
            </a:r>
            <a:r>
              <a:rPr lang="en-US" dirty="0" err="1"/>
              <a:t>davranış</a:t>
            </a:r>
            <a:r>
              <a:rPr lang="en-US" dirty="0"/>
              <a:t> </a:t>
            </a:r>
            <a:r>
              <a:rPr lang="en-US" dirty="0" err="1"/>
              <a:t>üzerinde</a:t>
            </a:r>
            <a:r>
              <a:rPr lang="en-US" dirty="0"/>
              <a:t> </a:t>
            </a:r>
            <a:r>
              <a:rPr lang="en-US" dirty="0" err="1"/>
              <a:t>kurduğu</a:t>
            </a:r>
            <a:r>
              <a:rPr lang="en-US" dirty="0"/>
              <a:t> </a:t>
            </a:r>
            <a:r>
              <a:rPr lang="en-US" dirty="0" err="1"/>
              <a:t>sınırlar</a:t>
            </a:r>
            <a:r>
              <a:rPr lang="en-US" dirty="0"/>
              <a:t> </a:t>
            </a:r>
            <a:r>
              <a:rPr lang="en-US" dirty="0" err="1"/>
              <a:t>normlardır</a:t>
            </a:r>
            <a:r>
              <a:rPr lang="en-US" dirty="0"/>
              <a:t>. </a:t>
            </a:r>
            <a:endParaRPr lang="tr-TR" dirty="0"/>
          </a:p>
          <a:p>
            <a:pPr algn="just"/>
            <a:r>
              <a:rPr lang="en-US" dirty="0" err="1"/>
              <a:t>Normlar</a:t>
            </a:r>
            <a:r>
              <a:rPr lang="en-US" dirty="0"/>
              <a:t>, </a:t>
            </a:r>
            <a:r>
              <a:rPr lang="en-US" dirty="0" err="1"/>
              <a:t>belirli</a:t>
            </a:r>
            <a:r>
              <a:rPr lang="en-US" dirty="0"/>
              <a:t> </a:t>
            </a:r>
            <a:r>
              <a:rPr lang="en-US" dirty="0" err="1"/>
              <a:t>durumlardaki</a:t>
            </a:r>
            <a:r>
              <a:rPr lang="en-US" dirty="0"/>
              <a:t> </a:t>
            </a:r>
            <a:r>
              <a:rPr lang="en-US" dirty="0" err="1"/>
              <a:t>belirli</a:t>
            </a:r>
            <a:r>
              <a:rPr lang="en-US" dirty="0"/>
              <a:t> </a:t>
            </a:r>
            <a:r>
              <a:rPr lang="en-US" dirty="0" err="1"/>
              <a:t>davranışları</a:t>
            </a:r>
            <a:r>
              <a:rPr lang="en-US" dirty="0"/>
              <a:t> </a:t>
            </a:r>
            <a:r>
              <a:rPr lang="en-US" dirty="0" err="1"/>
              <a:t>açıkça</a:t>
            </a:r>
            <a:r>
              <a:rPr lang="en-US" dirty="0"/>
              <a:t> </a:t>
            </a:r>
            <a:r>
              <a:rPr lang="en-US" dirty="0" err="1"/>
              <a:t>belirten</a:t>
            </a:r>
            <a:r>
              <a:rPr lang="en-US" dirty="0"/>
              <a:t> </a:t>
            </a:r>
            <a:r>
              <a:rPr lang="en-US" dirty="0" err="1"/>
              <a:t>ya</a:t>
            </a:r>
            <a:r>
              <a:rPr lang="en-US" dirty="0"/>
              <a:t> da </a:t>
            </a:r>
            <a:r>
              <a:rPr lang="en-US" dirty="0" err="1"/>
              <a:t>yasaklayan</a:t>
            </a:r>
            <a:r>
              <a:rPr lang="en-US" dirty="0"/>
              <a:t> </a:t>
            </a:r>
            <a:r>
              <a:rPr lang="en-US" dirty="0" err="1"/>
              <a:t>basit</a:t>
            </a:r>
            <a:r>
              <a:rPr lang="en-US" dirty="0"/>
              <a:t> </a:t>
            </a:r>
            <a:r>
              <a:rPr lang="en-US" dirty="0" err="1"/>
              <a:t>kurallardır</a:t>
            </a:r>
            <a:r>
              <a:rPr lang="en-US" dirty="0"/>
              <a:t>. </a:t>
            </a:r>
            <a:r>
              <a:rPr lang="en-US" dirty="0" err="1"/>
              <a:t>Normlar</a:t>
            </a:r>
            <a:r>
              <a:rPr lang="en-US" dirty="0"/>
              <a:t>, </a:t>
            </a:r>
            <a:r>
              <a:rPr lang="en-US" dirty="0" err="1"/>
              <a:t>kültürel</a:t>
            </a:r>
            <a:r>
              <a:rPr lang="en-US" dirty="0"/>
              <a:t> </a:t>
            </a:r>
            <a:r>
              <a:rPr lang="en-US" dirty="0" err="1"/>
              <a:t>değerlerden</a:t>
            </a:r>
            <a:r>
              <a:rPr lang="en-US" dirty="0"/>
              <a:t> </a:t>
            </a:r>
            <a:r>
              <a:rPr lang="en-US" dirty="0" err="1"/>
              <a:t>türemektedir</a:t>
            </a:r>
            <a:r>
              <a:rPr lang="en-US" dirty="0"/>
              <a:t>. </a:t>
            </a:r>
            <a:endParaRPr lang="tr-TR" dirty="0"/>
          </a:p>
          <a:p>
            <a:pPr algn="just"/>
            <a:r>
              <a:rPr lang="en-US" dirty="0" err="1"/>
              <a:t>Kültürel</a:t>
            </a:r>
            <a:r>
              <a:rPr lang="en-US" dirty="0"/>
              <a:t> </a:t>
            </a:r>
            <a:r>
              <a:rPr lang="en-US" dirty="0" err="1"/>
              <a:t>değerler</a:t>
            </a:r>
            <a:r>
              <a:rPr lang="en-US" dirty="0"/>
              <a:t>; </a:t>
            </a:r>
            <a:r>
              <a:rPr lang="en-US" dirty="0" err="1"/>
              <a:t>arzulan</a:t>
            </a:r>
            <a:r>
              <a:rPr lang="en-US" dirty="0"/>
              <a:t> </a:t>
            </a:r>
            <a:r>
              <a:rPr lang="en-US" dirty="0" err="1"/>
              <a:t>şeyi</a:t>
            </a:r>
            <a:r>
              <a:rPr lang="en-US" dirty="0"/>
              <a:t> </a:t>
            </a:r>
            <a:r>
              <a:rPr lang="en-US" dirty="0" err="1"/>
              <a:t>onaylayan</a:t>
            </a:r>
            <a:r>
              <a:rPr lang="en-US" dirty="0"/>
              <a:t> </a:t>
            </a:r>
            <a:r>
              <a:rPr lang="en-US" dirty="0" err="1"/>
              <a:t>yaygın</a:t>
            </a:r>
            <a:r>
              <a:rPr lang="en-US" dirty="0"/>
              <a:t> </a:t>
            </a:r>
            <a:r>
              <a:rPr lang="en-US" dirty="0" err="1"/>
              <a:t>inanışlardır</a:t>
            </a:r>
            <a:r>
              <a:rPr lang="en-US" dirty="0"/>
              <a:t>. </a:t>
            </a:r>
            <a:r>
              <a:rPr lang="en-US" dirty="0" err="1"/>
              <a:t>Kültürel</a:t>
            </a:r>
            <a:r>
              <a:rPr lang="en-US" dirty="0"/>
              <a:t> </a:t>
            </a:r>
            <a:r>
              <a:rPr lang="en-US" dirty="0" err="1"/>
              <a:t>değerlerin</a:t>
            </a:r>
            <a:r>
              <a:rPr lang="en-US" dirty="0"/>
              <a:t>, </a:t>
            </a:r>
            <a:r>
              <a:rPr lang="en-US" dirty="0" err="1"/>
              <a:t>mantıksal</a:t>
            </a:r>
            <a:r>
              <a:rPr lang="en-US" dirty="0"/>
              <a:t> </a:t>
            </a:r>
            <a:r>
              <a:rPr lang="en-US" dirty="0" err="1"/>
              <a:t>olarak</a:t>
            </a:r>
            <a:r>
              <a:rPr lang="en-US" dirty="0"/>
              <a:t> </a:t>
            </a:r>
            <a:r>
              <a:rPr lang="en-US" dirty="0" err="1"/>
              <a:t>tutarlı</a:t>
            </a:r>
            <a:r>
              <a:rPr lang="en-US" dirty="0"/>
              <a:t> </a:t>
            </a:r>
            <a:r>
              <a:rPr lang="en-US" dirty="0" err="1"/>
              <a:t>olma</a:t>
            </a:r>
            <a:r>
              <a:rPr lang="en-US" dirty="0"/>
              <a:t> </a:t>
            </a:r>
            <a:r>
              <a:rPr lang="en-US" dirty="0" err="1"/>
              <a:t>zorunluluğu</a:t>
            </a:r>
            <a:r>
              <a:rPr lang="en-US" dirty="0"/>
              <a:t> </a:t>
            </a:r>
            <a:r>
              <a:rPr lang="en-US" dirty="0" err="1"/>
              <a:t>yoktur</a:t>
            </a:r>
            <a:r>
              <a:rPr lang="en-US" dirty="0"/>
              <a:t>. </a:t>
            </a:r>
            <a:r>
              <a:rPr lang="en-US" dirty="0" err="1"/>
              <a:t>Normların</a:t>
            </a:r>
            <a:r>
              <a:rPr lang="en-US" dirty="0"/>
              <a:t> </a:t>
            </a:r>
            <a:r>
              <a:rPr lang="en-US" dirty="0" err="1"/>
              <a:t>ihlali</a:t>
            </a:r>
            <a:r>
              <a:rPr lang="en-US" dirty="0"/>
              <a:t>, </a:t>
            </a:r>
            <a:r>
              <a:rPr lang="en-US" dirty="0" err="1"/>
              <a:t>grup</a:t>
            </a:r>
            <a:r>
              <a:rPr lang="en-US" dirty="0"/>
              <a:t> </a:t>
            </a:r>
            <a:r>
              <a:rPr lang="en-US" dirty="0" err="1"/>
              <a:t>tarafından</a:t>
            </a:r>
            <a:r>
              <a:rPr lang="en-US" dirty="0"/>
              <a:t> </a:t>
            </a:r>
            <a:r>
              <a:rPr lang="en-US" dirty="0" err="1"/>
              <a:t>verilen</a:t>
            </a:r>
            <a:r>
              <a:rPr lang="en-US" dirty="0"/>
              <a:t> </a:t>
            </a:r>
            <a:r>
              <a:rPr lang="en-US" dirty="0" err="1"/>
              <a:t>cezalara</a:t>
            </a:r>
            <a:r>
              <a:rPr lang="en-US" dirty="0"/>
              <a:t> </a:t>
            </a:r>
            <a:r>
              <a:rPr lang="en-US" dirty="0" err="1"/>
              <a:t>ve</a:t>
            </a:r>
            <a:r>
              <a:rPr lang="en-US" dirty="0"/>
              <a:t> </a:t>
            </a:r>
            <a:r>
              <a:rPr lang="en-US" dirty="0" err="1"/>
              <a:t>yaptırımlarla</a:t>
            </a:r>
            <a:r>
              <a:rPr lang="en-US" dirty="0"/>
              <a:t> </a:t>
            </a:r>
            <a:r>
              <a:rPr lang="en-US" dirty="0" err="1"/>
              <a:t>sonuçlanmaktadır</a:t>
            </a:r>
            <a:r>
              <a:rPr lang="en-US" dirty="0"/>
              <a:t> (Hawkins, Best </a:t>
            </a:r>
            <a:r>
              <a:rPr lang="en-US" dirty="0" err="1"/>
              <a:t>ve</a:t>
            </a:r>
            <a:r>
              <a:rPr lang="en-US" dirty="0"/>
              <a:t> Coney, 1995: 36).</a:t>
            </a:r>
            <a:endParaRPr lang="tr-TR" dirty="0"/>
          </a:p>
        </p:txBody>
      </p:sp>
    </p:spTree>
    <p:extLst>
      <p:ext uri="{BB962C8B-B14F-4D97-AF65-F5344CB8AC3E}">
        <p14:creationId xmlns:p14="http://schemas.microsoft.com/office/powerpoint/2010/main" val="2405693998"/>
      </p:ext>
    </p:extLst>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Kültür öğeleri </a:t>
            </a:r>
          </a:p>
        </p:txBody>
      </p:sp>
      <p:sp>
        <p:nvSpPr>
          <p:cNvPr id="3" name="İçerik Yer Tutucusu 2"/>
          <p:cNvSpPr>
            <a:spLocks noGrp="1"/>
          </p:cNvSpPr>
          <p:nvPr>
            <p:ph idx="1"/>
          </p:nvPr>
        </p:nvSpPr>
        <p:spPr>
          <a:xfrm>
            <a:off x="107504" y="2060849"/>
            <a:ext cx="8928992" cy="1728192"/>
          </a:xfrm>
        </p:spPr>
        <p:txBody>
          <a:bodyPr>
            <a:normAutofit/>
          </a:bodyPr>
          <a:lstStyle/>
          <a:p>
            <a:pPr algn="just"/>
            <a:r>
              <a:rPr lang="tr-TR" dirty="0" err="1"/>
              <a:t>Şekil’de</a:t>
            </a:r>
            <a:r>
              <a:rPr lang="tr-TR" dirty="0"/>
              <a:t> kültürel değerlerin, uygun davranış aralıklarının belirlendiği normlar ile normlara uyulmadığında verilecek cezaları içeren yapı görülmektedir. Bu yapı, belirli bir kültür için geçerli olanak tüketim kurallarının oluşmasını sağlar.</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3933056"/>
            <a:ext cx="3543300" cy="1390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4143405"/>
      </p:ext>
    </p:extLst>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Alt kültür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dirty="0" err="1"/>
              <a:t>Tüketicinin</a:t>
            </a:r>
            <a:r>
              <a:rPr lang="en-US" dirty="0"/>
              <a:t> </a:t>
            </a:r>
            <a:r>
              <a:rPr lang="en-US" dirty="0" err="1"/>
              <a:t>sahip</a:t>
            </a:r>
            <a:r>
              <a:rPr lang="en-US" dirty="0"/>
              <a:t> </a:t>
            </a:r>
            <a:r>
              <a:rPr lang="en-US" dirty="0" err="1"/>
              <a:t>olduğu</a:t>
            </a:r>
            <a:r>
              <a:rPr lang="en-US" dirty="0"/>
              <a:t> </a:t>
            </a:r>
            <a:r>
              <a:rPr lang="en-US" dirty="0" err="1"/>
              <a:t>kültürel</a:t>
            </a:r>
            <a:r>
              <a:rPr lang="en-US" dirty="0"/>
              <a:t> </a:t>
            </a:r>
            <a:r>
              <a:rPr lang="en-US" dirty="0" err="1"/>
              <a:t>miras</a:t>
            </a:r>
            <a:r>
              <a:rPr lang="en-US" dirty="0"/>
              <a:t>, </a:t>
            </a:r>
            <a:r>
              <a:rPr lang="en-US" dirty="0" err="1"/>
              <a:t>onun</a:t>
            </a:r>
            <a:r>
              <a:rPr lang="en-US" dirty="0"/>
              <a:t> </a:t>
            </a:r>
            <a:r>
              <a:rPr lang="en-US" dirty="0" err="1"/>
              <a:t>davranışları</a:t>
            </a:r>
            <a:r>
              <a:rPr lang="en-US" dirty="0"/>
              <a:t> </a:t>
            </a:r>
            <a:r>
              <a:rPr lang="en-US" dirty="0" err="1"/>
              <a:t>üzerinde</a:t>
            </a:r>
            <a:r>
              <a:rPr lang="en-US" dirty="0"/>
              <a:t> </a:t>
            </a:r>
            <a:r>
              <a:rPr lang="en-US" dirty="0" err="1"/>
              <a:t>çok</a:t>
            </a:r>
            <a:r>
              <a:rPr lang="en-US" dirty="0"/>
              <a:t> </a:t>
            </a:r>
            <a:r>
              <a:rPr lang="en-US" dirty="0" err="1"/>
              <a:t>temel</a:t>
            </a:r>
            <a:r>
              <a:rPr lang="en-US" dirty="0"/>
              <a:t> </a:t>
            </a:r>
            <a:r>
              <a:rPr lang="en-US" dirty="0" err="1"/>
              <a:t>ve</a:t>
            </a:r>
            <a:r>
              <a:rPr lang="en-US" dirty="0"/>
              <a:t> </a:t>
            </a:r>
            <a:r>
              <a:rPr lang="en-US" dirty="0" err="1"/>
              <a:t>belirleyici</a:t>
            </a:r>
            <a:r>
              <a:rPr lang="en-US" dirty="0"/>
              <a:t> </a:t>
            </a:r>
            <a:r>
              <a:rPr lang="en-US" dirty="0" err="1"/>
              <a:t>etmendir</a:t>
            </a:r>
            <a:r>
              <a:rPr lang="en-US" dirty="0"/>
              <a:t> (Loudon </a:t>
            </a:r>
            <a:r>
              <a:rPr lang="en-US" dirty="0" err="1"/>
              <a:t>ve</a:t>
            </a:r>
            <a:r>
              <a:rPr lang="en-US" dirty="0"/>
              <a:t> </a:t>
            </a:r>
            <a:r>
              <a:rPr lang="en-US" dirty="0" err="1"/>
              <a:t>Bitta</a:t>
            </a:r>
            <a:r>
              <a:rPr lang="en-US" dirty="0"/>
              <a:t>, 1998: 198). </a:t>
            </a:r>
            <a:endParaRPr lang="tr-TR" dirty="0"/>
          </a:p>
          <a:p>
            <a:pPr algn="just"/>
            <a:r>
              <a:rPr lang="en-US" dirty="0" err="1"/>
              <a:t>Örneğin</a:t>
            </a:r>
            <a:r>
              <a:rPr lang="en-US" dirty="0"/>
              <a:t>, </a:t>
            </a:r>
            <a:r>
              <a:rPr lang="en-US" dirty="0" err="1"/>
              <a:t>Türk</a:t>
            </a:r>
            <a:r>
              <a:rPr lang="en-US" dirty="0"/>
              <a:t> </a:t>
            </a:r>
            <a:r>
              <a:rPr lang="en-US" dirty="0" err="1"/>
              <a:t>kültürü</a:t>
            </a:r>
            <a:r>
              <a:rPr lang="en-US" dirty="0"/>
              <a:t> </a:t>
            </a:r>
            <a:r>
              <a:rPr lang="en-US" dirty="0" err="1"/>
              <a:t>içerisinde</a:t>
            </a:r>
            <a:r>
              <a:rPr lang="en-US" dirty="0"/>
              <a:t> </a:t>
            </a:r>
            <a:r>
              <a:rPr lang="en-US" dirty="0" err="1"/>
              <a:t>büyüyen</a:t>
            </a:r>
            <a:r>
              <a:rPr lang="en-US" dirty="0"/>
              <a:t> </a:t>
            </a:r>
            <a:r>
              <a:rPr lang="en-US" dirty="0" err="1"/>
              <a:t>bir</a:t>
            </a:r>
            <a:r>
              <a:rPr lang="en-US" dirty="0"/>
              <a:t> </a:t>
            </a:r>
            <a:r>
              <a:rPr lang="en-US" dirty="0" err="1"/>
              <a:t>birey</a:t>
            </a:r>
            <a:r>
              <a:rPr lang="en-US" dirty="0"/>
              <a:t> </a:t>
            </a:r>
            <a:r>
              <a:rPr lang="en-US" dirty="0" err="1"/>
              <a:t>ile</a:t>
            </a:r>
            <a:r>
              <a:rPr lang="en-US" dirty="0"/>
              <a:t> </a:t>
            </a:r>
            <a:r>
              <a:rPr lang="en-US" dirty="0" err="1"/>
              <a:t>Arap</a:t>
            </a:r>
            <a:r>
              <a:rPr lang="en-US" dirty="0"/>
              <a:t> </a:t>
            </a:r>
            <a:r>
              <a:rPr lang="en-US" dirty="0" err="1"/>
              <a:t>veya</a:t>
            </a:r>
            <a:r>
              <a:rPr lang="en-US" dirty="0"/>
              <a:t> </a:t>
            </a:r>
            <a:r>
              <a:rPr lang="en-US" dirty="0" err="1"/>
              <a:t>Amerikan</a:t>
            </a:r>
            <a:r>
              <a:rPr lang="en-US" dirty="0"/>
              <a:t> </a:t>
            </a:r>
            <a:r>
              <a:rPr lang="en-US" dirty="0" err="1"/>
              <a:t>kültürü</a:t>
            </a:r>
            <a:r>
              <a:rPr lang="en-US" dirty="0"/>
              <a:t> </a:t>
            </a:r>
            <a:r>
              <a:rPr lang="en-US" dirty="0" err="1"/>
              <a:t>içerisinde</a:t>
            </a:r>
            <a:r>
              <a:rPr lang="en-US" dirty="0"/>
              <a:t> </a:t>
            </a:r>
            <a:r>
              <a:rPr lang="en-US" dirty="0" err="1"/>
              <a:t>büyüyen</a:t>
            </a:r>
            <a:r>
              <a:rPr lang="en-US" dirty="0"/>
              <a:t> </a:t>
            </a:r>
            <a:r>
              <a:rPr lang="en-US" dirty="0" err="1"/>
              <a:t>bir</a:t>
            </a:r>
            <a:r>
              <a:rPr lang="en-US" dirty="0"/>
              <a:t> </a:t>
            </a:r>
            <a:r>
              <a:rPr lang="en-US" dirty="0" err="1"/>
              <a:t>birey</a:t>
            </a:r>
            <a:r>
              <a:rPr lang="en-US" dirty="0"/>
              <a:t> </a:t>
            </a:r>
            <a:r>
              <a:rPr lang="en-US" dirty="0" err="1"/>
              <a:t>arasında</a:t>
            </a:r>
            <a:r>
              <a:rPr lang="en-US" dirty="0"/>
              <a:t>, </a:t>
            </a:r>
            <a:r>
              <a:rPr lang="en-US" dirty="0" err="1"/>
              <a:t>giyecek</a:t>
            </a:r>
            <a:r>
              <a:rPr lang="en-US" dirty="0"/>
              <a:t> </a:t>
            </a:r>
            <a:r>
              <a:rPr lang="en-US" dirty="0" err="1"/>
              <a:t>veya</a:t>
            </a:r>
            <a:r>
              <a:rPr lang="en-US" dirty="0"/>
              <a:t> </a:t>
            </a:r>
            <a:r>
              <a:rPr lang="en-US" dirty="0" err="1"/>
              <a:t>yiyecek</a:t>
            </a:r>
            <a:r>
              <a:rPr lang="en-US" dirty="0"/>
              <a:t> </a:t>
            </a:r>
            <a:r>
              <a:rPr lang="en-US" dirty="0" err="1"/>
              <a:t>ürünlerine</a:t>
            </a:r>
            <a:r>
              <a:rPr lang="en-US" dirty="0"/>
              <a:t> </a:t>
            </a:r>
            <a:r>
              <a:rPr lang="en-US" dirty="0" err="1"/>
              <a:t>yönelik</a:t>
            </a:r>
            <a:r>
              <a:rPr lang="en-US" dirty="0"/>
              <a:t> satın alma </a:t>
            </a:r>
            <a:r>
              <a:rPr lang="en-US" dirty="0" err="1"/>
              <a:t>davranışı</a:t>
            </a:r>
            <a:r>
              <a:rPr lang="en-US" dirty="0"/>
              <a:t> </a:t>
            </a:r>
            <a:r>
              <a:rPr lang="en-US" dirty="0" err="1"/>
              <a:t>ve</a:t>
            </a:r>
            <a:r>
              <a:rPr lang="en-US" dirty="0"/>
              <a:t> </a:t>
            </a:r>
            <a:r>
              <a:rPr lang="en-US" dirty="0" err="1"/>
              <a:t>tercihleri</a:t>
            </a:r>
            <a:r>
              <a:rPr lang="en-US" dirty="0"/>
              <a:t> </a:t>
            </a:r>
            <a:r>
              <a:rPr lang="en-US" dirty="0" err="1"/>
              <a:t>arasında</a:t>
            </a:r>
            <a:r>
              <a:rPr lang="en-US" dirty="0"/>
              <a:t> </a:t>
            </a:r>
            <a:r>
              <a:rPr lang="en-US" dirty="0" err="1"/>
              <a:t>belirgin</a:t>
            </a:r>
            <a:r>
              <a:rPr lang="en-US" dirty="0"/>
              <a:t> </a:t>
            </a:r>
            <a:r>
              <a:rPr lang="en-US" dirty="0" err="1"/>
              <a:t>farklar</a:t>
            </a:r>
            <a:r>
              <a:rPr lang="en-US" dirty="0"/>
              <a:t> </a:t>
            </a:r>
            <a:r>
              <a:rPr lang="en-US" dirty="0" err="1"/>
              <a:t>olabilir</a:t>
            </a:r>
            <a:r>
              <a:rPr lang="en-US" dirty="0"/>
              <a:t>. </a:t>
            </a:r>
            <a:endParaRPr lang="tr-TR" dirty="0"/>
          </a:p>
        </p:txBody>
      </p:sp>
    </p:spTree>
    <p:extLst>
      <p:ext uri="{BB962C8B-B14F-4D97-AF65-F5344CB8AC3E}">
        <p14:creationId xmlns:p14="http://schemas.microsoft.com/office/powerpoint/2010/main" val="3536551339"/>
      </p:ext>
    </p:extLst>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Alt kültür </a:t>
            </a:r>
          </a:p>
        </p:txBody>
      </p:sp>
      <p:sp>
        <p:nvSpPr>
          <p:cNvPr id="3" name="İçerik Yer Tutucusu 2"/>
          <p:cNvSpPr>
            <a:spLocks noGrp="1"/>
          </p:cNvSpPr>
          <p:nvPr>
            <p:ph idx="1"/>
          </p:nvPr>
        </p:nvSpPr>
        <p:spPr>
          <a:xfrm>
            <a:off x="107504" y="2060848"/>
            <a:ext cx="8928992" cy="4752527"/>
          </a:xfrm>
        </p:spPr>
        <p:txBody>
          <a:bodyPr>
            <a:normAutofit lnSpcReduction="10000"/>
          </a:bodyPr>
          <a:lstStyle/>
          <a:p>
            <a:pPr algn="just"/>
            <a:r>
              <a:rPr lang="tr-TR" dirty="0"/>
              <a:t>Bir kültürün diğer başka bir kültüre kıyasla, bireylerin tüketim davranışlarında farklılık olmasının yanında, aynı kültür içerisinde yer alan alt kültürleri oluşturan bireyler arasında da tüketim davranışları açısından farklılıklar ortaya çıkabilir.	</a:t>
            </a:r>
          </a:p>
          <a:p>
            <a:pPr algn="just"/>
            <a:r>
              <a:rPr lang="tr-TR" dirty="0"/>
              <a:t>Toplumda var olan temel davranışa dayalı kuralların bir araya gelmesi ile oluşan kültür, toplumun farklı bölümleri arasında farklılık gösterebilir. Bir kültür içerisinde belirli bir gruba özgü değerlere, geleneklere ve diğer davranışlara sahip olan bu farklı gruplara, alt kültür adı verilir. </a:t>
            </a:r>
          </a:p>
          <a:p>
            <a:pPr algn="just"/>
            <a:r>
              <a:rPr lang="tr-TR" dirty="0"/>
              <a:t>Örneğin, öğrencilerin, akademisyenlerin, profesyonel futbolcuların oluşturduğu gruplar birer alt kültürdür. Birey, aynı zamanda birden fazla alt kültürün üyesi olabilir (</a:t>
            </a:r>
            <a:r>
              <a:rPr lang="tr-TR" dirty="0" err="1"/>
              <a:t>Loudon</a:t>
            </a:r>
            <a:r>
              <a:rPr lang="tr-TR" dirty="0"/>
              <a:t> ve </a:t>
            </a:r>
            <a:r>
              <a:rPr lang="tr-TR" dirty="0" err="1"/>
              <a:t>Bitta</a:t>
            </a:r>
            <a:r>
              <a:rPr lang="tr-TR" dirty="0"/>
              <a:t>, 1998: 198).</a:t>
            </a:r>
          </a:p>
        </p:txBody>
      </p:sp>
    </p:spTree>
    <p:extLst>
      <p:ext uri="{BB962C8B-B14F-4D97-AF65-F5344CB8AC3E}">
        <p14:creationId xmlns:p14="http://schemas.microsoft.com/office/powerpoint/2010/main" val="2315271067"/>
      </p:ext>
    </p:extLst>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Alt kültür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Alt kültür, büyük ve karmaşık bir toplumun belirgin bir bölümünü oluşturan farklı bir kültürel gruptur. Büyük toplumlarda yer alan belli grupların sahip olduğu alt kültürün öğeleri, kendilerini diğer gruplardan farklılaştıran inançları ve ortak beklentileri paylaşırlar. </a:t>
            </a:r>
          </a:p>
          <a:p>
            <a:pPr algn="just"/>
            <a:r>
              <a:rPr lang="tr-TR" dirty="0"/>
              <a:t>Alt kültürler belirli ölçütlere göre ayırt edilir. (Karalar, 2005: 281-282). Bu ölçütler; </a:t>
            </a:r>
            <a:r>
              <a:rPr lang="tr-TR" b="1" dirty="0"/>
              <a:t>ırk </a:t>
            </a:r>
            <a:r>
              <a:rPr lang="tr-TR" dirty="0"/>
              <a:t>(ABD’de yaşayan Asya ve Afrika kökenliler), </a:t>
            </a:r>
            <a:r>
              <a:rPr lang="tr-TR" b="1" dirty="0"/>
              <a:t>din</a:t>
            </a:r>
            <a:r>
              <a:rPr lang="tr-TR" dirty="0"/>
              <a:t> (aynı ülke içerisinde yaşayan farklı dinlere mensup alt kültürler), </a:t>
            </a:r>
            <a:r>
              <a:rPr lang="tr-TR" b="1" dirty="0"/>
              <a:t>yaş</a:t>
            </a:r>
            <a:r>
              <a:rPr lang="tr-TR" dirty="0"/>
              <a:t> (genç veya yaşlılardan oluşan alt kültürler), </a:t>
            </a:r>
            <a:r>
              <a:rPr lang="tr-TR" b="1" dirty="0"/>
              <a:t>coğrafik yerleşim</a:t>
            </a:r>
            <a:r>
              <a:rPr lang="tr-TR" dirty="0"/>
              <a:t> (Karadeniz bölgesi alt kültürü), </a:t>
            </a:r>
            <a:r>
              <a:rPr lang="tr-TR" b="1" dirty="0"/>
              <a:t>cinsiyet </a:t>
            </a:r>
            <a:r>
              <a:rPr lang="tr-TR" dirty="0"/>
              <a:t>(kadınlar ve erkekler), </a:t>
            </a:r>
            <a:r>
              <a:rPr lang="tr-TR" b="1" dirty="0"/>
              <a:t>toplumsal sınıf, meslek ve yaş olarak </a:t>
            </a:r>
            <a:r>
              <a:rPr lang="tr-TR" dirty="0"/>
              <a:t>sıralanır.</a:t>
            </a:r>
          </a:p>
        </p:txBody>
      </p:sp>
    </p:spTree>
    <p:extLst>
      <p:ext uri="{BB962C8B-B14F-4D97-AF65-F5344CB8AC3E}">
        <p14:creationId xmlns:p14="http://schemas.microsoft.com/office/powerpoint/2010/main" val="1721399714"/>
      </p:ext>
    </p:extLst>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Alt kültür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Pazarlamacıların sundukları mal ve hizmetlere en çok ilgi duyan alt kültürlerin belirlenmesi önemlidir. </a:t>
            </a:r>
          </a:p>
          <a:p>
            <a:pPr algn="just"/>
            <a:r>
              <a:rPr lang="tr-TR" dirty="0"/>
              <a:t>Pazarlama içerisinde yer alan pazar bölümlendirmenin temel düşüncesi de buna dayanmaktadır. </a:t>
            </a:r>
          </a:p>
          <a:p>
            <a:pPr algn="just"/>
            <a:r>
              <a:rPr lang="tr-TR" dirty="0"/>
              <a:t>Pazar bölümlerinin özelliklerinin ve davranış kurallarının bilinmesi, hedef pazarda yer alan tüketici ve müşteriler için pazarlama karmasının (Ürün-Fiyat-Dağıtım ve Tutundurma- 4P) en iyi şekilde organize edilmesini sağlamaktadır (</a:t>
            </a:r>
            <a:r>
              <a:rPr lang="tr-TR" dirty="0" err="1"/>
              <a:t>Loudon</a:t>
            </a:r>
            <a:r>
              <a:rPr lang="tr-TR" dirty="0"/>
              <a:t> ve </a:t>
            </a:r>
            <a:r>
              <a:rPr lang="tr-TR" dirty="0" err="1"/>
              <a:t>Bitta</a:t>
            </a:r>
            <a:r>
              <a:rPr lang="tr-TR" dirty="0"/>
              <a:t>, 1998: 198). </a:t>
            </a:r>
          </a:p>
        </p:txBody>
      </p:sp>
    </p:spTree>
    <p:extLst>
      <p:ext uri="{BB962C8B-B14F-4D97-AF65-F5344CB8AC3E}">
        <p14:creationId xmlns:p14="http://schemas.microsoft.com/office/powerpoint/2010/main" val="2315377576"/>
      </p:ext>
    </p:extLst>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Kültür ve alt kültürün tüketici davranışının oluşumundaki rolü</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dirty="0" err="1"/>
              <a:t>Kültürün</a:t>
            </a:r>
            <a:r>
              <a:rPr lang="en-US" dirty="0"/>
              <a:t>, </a:t>
            </a:r>
            <a:r>
              <a:rPr lang="en-US" dirty="0" err="1"/>
              <a:t>tüketici</a:t>
            </a:r>
            <a:r>
              <a:rPr lang="en-US" dirty="0"/>
              <a:t> </a:t>
            </a:r>
            <a:r>
              <a:rPr lang="tr-TR" dirty="0"/>
              <a:t>davranışının</a:t>
            </a:r>
            <a:r>
              <a:rPr lang="en-US" dirty="0"/>
              <a:t> </a:t>
            </a:r>
            <a:r>
              <a:rPr lang="en-US" dirty="0" err="1"/>
              <a:t>oluşumu</a:t>
            </a:r>
            <a:r>
              <a:rPr lang="en-US" dirty="0"/>
              <a:t> </a:t>
            </a:r>
            <a:r>
              <a:rPr lang="en-US" dirty="0" err="1"/>
              <a:t>ve</a:t>
            </a:r>
            <a:r>
              <a:rPr lang="en-US" dirty="0"/>
              <a:t> </a:t>
            </a:r>
            <a:r>
              <a:rPr lang="en-US" dirty="0" err="1"/>
              <a:t>gelişimi</a:t>
            </a:r>
            <a:r>
              <a:rPr lang="en-US" dirty="0"/>
              <a:t> </a:t>
            </a:r>
            <a:r>
              <a:rPr lang="en-US" dirty="0" err="1"/>
              <a:t>üzerindeki</a:t>
            </a:r>
            <a:r>
              <a:rPr lang="en-US" dirty="0"/>
              <a:t> </a:t>
            </a:r>
            <a:r>
              <a:rPr lang="en-US" dirty="0" err="1"/>
              <a:t>etkisi</a:t>
            </a:r>
            <a:r>
              <a:rPr lang="en-US" dirty="0"/>
              <a:t> </a:t>
            </a:r>
            <a:r>
              <a:rPr lang="en-US" dirty="0" err="1"/>
              <a:t>kuşkusuz</a:t>
            </a:r>
            <a:r>
              <a:rPr lang="en-US" dirty="0"/>
              <a:t> </a:t>
            </a:r>
            <a:r>
              <a:rPr lang="en-US" dirty="0" err="1"/>
              <a:t>çok</a:t>
            </a:r>
            <a:r>
              <a:rPr lang="en-US" dirty="0"/>
              <a:t> </a:t>
            </a:r>
            <a:r>
              <a:rPr lang="en-US" dirty="0" err="1"/>
              <a:t>önemlidir</a:t>
            </a:r>
            <a:r>
              <a:rPr lang="en-US" dirty="0"/>
              <a:t>. </a:t>
            </a:r>
            <a:r>
              <a:rPr lang="en-US" dirty="0" err="1"/>
              <a:t>Çevreye</a:t>
            </a:r>
            <a:r>
              <a:rPr lang="en-US" dirty="0"/>
              <a:t> </a:t>
            </a:r>
            <a:r>
              <a:rPr lang="en-US" dirty="0" err="1"/>
              <a:t>duyarlı</a:t>
            </a:r>
            <a:r>
              <a:rPr lang="en-US" dirty="0"/>
              <a:t> </a:t>
            </a:r>
            <a:r>
              <a:rPr lang="en-US" dirty="0" err="1"/>
              <a:t>bir</a:t>
            </a:r>
            <a:r>
              <a:rPr lang="en-US" dirty="0"/>
              <a:t> </a:t>
            </a:r>
            <a:r>
              <a:rPr lang="en-US" dirty="0" err="1"/>
              <a:t>kültürün</a:t>
            </a:r>
            <a:r>
              <a:rPr lang="en-US" dirty="0"/>
              <a:t> </a:t>
            </a:r>
            <a:r>
              <a:rPr lang="en-US" dirty="0" err="1"/>
              <a:t>içerisinde</a:t>
            </a:r>
            <a:r>
              <a:rPr lang="en-US" dirty="0"/>
              <a:t> </a:t>
            </a:r>
            <a:r>
              <a:rPr lang="en-US" dirty="0" err="1"/>
              <a:t>yaşayan</a:t>
            </a:r>
            <a:r>
              <a:rPr lang="en-US" dirty="0"/>
              <a:t> </a:t>
            </a:r>
            <a:r>
              <a:rPr lang="en-US" dirty="0" err="1"/>
              <a:t>bireyin</a:t>
            </a:r>
            <a:r>
              <a:rPr lang="en-US" dirty="0"/>
              <a:t>, satın </a:t>
            </a:r>
            <a:r>
              <a:rPr lang="en-US" dirty="0" err="1"/>
              <a:t>alacağı</a:t>
            </a:r>
            <a:r>
              <a:rPr lang="en-US" dirty="0"/>
              <a:t> </a:t>
            </a:r>
            <a:r>
              <a:rPr lang="en-US" dirty="0" err="1"/>
              <a:t>ürünlerin</a:t>
            </a:r>
            <a:r>
              <a:rPr lang="en-US" dirty="0"/>
              <a:t> </a:t>
            </a:r>
            <a:r>
              <a:rPr lang="en-US" dirty="0" err="1"/>
              <a:t>ve</a:t>
            </a:r>
            <a:r>
              <a:rPr lang="en-US" dirty="0"/>
              <a:t> </a:t>
            </a:r>
            <a:r>
              <a:rPr lang="en-US" dirty="0" err="1"/>
              <a:t>bu</a:t>
            </a:r>
            <a:r>
              <a:rPr lang="en-US" dirty="0"/>
              <a:t> </a:t>
            </a:r>
            <a:r>
              <a:rPr lang="en-US" dirty="0" err="1"/>
              <a:t>ürünlerin</a:t>
            </a:r>
            <a:r>
              <a:rPr lang="en-US" dirty="0"/>
              <a:t> </a:t>
            </a:r>
            <a:r>
              <a:rPr lang="en-US" dirty="0" err="1"/>
              <a:t>üretilme</a:t>
            </a:r>
            <a:r>
              <a:rPr lang="en-US" dirty="0"/>
              <a:t> </a:t>
            </a:r>
            <a:r>
              <a:rPr lang="en-US" dirty="0" err="1"/>
              <a:t>sürecinin</a:t>
            </a:r>
            <a:r>
              <a:rPr lang="en-US" dirty="0"/>
              <a:t> </a:t>
            </a:r>
            <a:r>
              <a:rPr lang="en-US" dirty="0" err="1"/>
              <a:t>çevreye</a:t>
            </a:r>
            <a:r>
              <a:rPr lang="en-US" dirty="0"/>
              <a:t> </a:t>
            </a:r>
            <a:r>
              <a:rPr lang="en-US" dirty="0" err="1"/>
              <a:t>karşı</a:t>
            </a:r>
            <a:r>
              <a:rPr lang="en-US" dirty="0"/>
              <a:t> </a:t>
            </a:r>
            <a:r>
              <a:rPr lang="en-US" dirty="0" err="1"/>
              <a:t>duyarlı</a:t>
            </a:r>
            <a:r>
              <a:rPr lang="en-US" dirty="0"/>
              <a:t> </a:t>
            </a:r>
            <a:r>
              <a:rPr lang="en-US" dirty="0" err="1"/>
              <a:t>olup-olmadığını</a:t>
            </a:r>
            <a:r>
              <a:rPr lang="en-US" dirty="0"/>
              <a:t> </a:t>
            </a:r>
            <a:r>
              <a:rPr lang="en-US" dirty="0" err="1"/>
              <a:t>sorgulaması</a:t>
            </a:r>
            <a:r>
              <a:rPr lang="en-US" dirty="0"/>
              <a:t> </a:t>
            </a:r>
            <a:r>
              <a:rPr lang="en-US" dirty="0" err="1"/>
              <a:t>beklenir</a:t>
            </a:r>
            <a:r>
              <a:rPr lang="en-US" dirty="0"/>
              <a:t>. </a:t>
            </a:r>
            <a:endParaRPr lang="tr-TR" dirty="0"/>
          </a:p>
          <a:p>
            <a:pPr algn="just"/>
            <a:r>
              <a:rPr lang="en-US" dirty="0" err="1"/>
              <a:t>Benzer</a:t>
            </a:r>
            <a:r>
              <a:rPr lang="en-US" dirty="0"/>
              <a:t> </a:t>
            </a:r>
            <a:r>
              <a:rPr lang="en-US" dirty="0" err="1"/>
              <a:t>biçimde</a:t>
            </a:r>
            <a:r>
              <a:rPr lang="en-US" dirty="0"/>
              <a:t> alt </a:t>
            </a:r>
            <a:r>
              <a:rPr lang="en-US" dirty="0" err="1"/>
              <a:t>kültürleri</a:t>
            </a:r>
            <a:r>
              <a:rPr lang="en-US" dirty="0"/>
              <a:t> </a:t>
            </a:r>
            <a:r>
              <a:rPr lang="en-US" dirty="0" err="1"/>
              <a:t>ele</a:t>
            </a:r>
            <a:r>
              <a:rPr lang="en-US" dirty="0"/>
              <a:t> </a:t>
            </a:r>
            <a:r>
              <a:rPr lang="en-US" dirty="0" err="1"/>
              <a:t>aldığımızda</a:t>
            </a:r>
            <a:r>
              <a:rPr lang="en-US" dirty="0"/>
              <a:t> da </a:t>
            </a:r>
            <a:r>
              <a:rPr lang="en-US" dirty="0" err="1"/>
              <a:t>bu</a:t>
            </a:r>
            <a:r>
              <a:rPr lang="en-US" dirty="0"/>
              <a:t> durum </a:t>
            </a:r>
            <a:r>
              <a:rPr lang="en-US" dirty="0" err="1"/>
              <a:t>değişmeyecektir</a:t>
            </a:r>
            <a:r>
              <a:rPr lang="en-US" dirty="0"/>
              <a:t>. </a:t>
            </a:r>
            <a:r>
              <a:rPr lang="en-US" dirty="0" err="1"/>
              <a:t>Örneğin</a:t>
            </a:r>
            <a:r>
              <a:rPr lang="en-US" dirty="0"/>
              <a:t> </a:t>
            </a:r>
            <a:r>
              <a:rPr lang="en-US" dirty="0" err="1"/>
              <a:t>temelde</a:t>
            </a:r>
            <a:r>
              <a:rPr lang="en-US" dirty="0"/>
              <a:t> din </a:t>
            </a:r>
            <a:r>
              <a:rPr lang="en-US" dirty="0" err="1"/>
              <a:t>öğretilerinde</a:t>
            </a:r>
            <a:r>
              <a:rPr lang="en-US" dirty="0"/>
              <a:t> </a:t>
            </a:r>
            <a:r>
              <a:rPr lang="en-US" dirty="0" err="1"/>
              <a:t>çevre</a:t>
            </a:r>
            <a:r>
              <a:rPr lang="en-US" dirty="0"/>
              <a:t> </a:t>
            </a:r>
            <a:r>
              <a:rPr lang="en-US" dirty="0" err="1"/>
              <a:t>ve</a:t>
            </a:r>
            <a:r>
              <a:rPr lang="en-US" dirty="0"/>
              <a:t> </a:t>
            </a:r>
            <a:r>
              <a:rPr lang="en-US" dirty="0" err="1"/>
              <a:t>canlıların</a:t>
            </a:r>
            <a:r>
              <a:rPr lang="en-US" dirty="0"/>
              <a:t> </a:t>
            </a:r>
            <a:r>
              <a:rPr lang="en-US" dirty="0" err="1"/>
              <a:t>korunması</a:t>
            </a:r>
            <a:r>
              <a:rPr lang="en-US" dirty="0"/>
              <a:t> </a:t>
            </a:r>
            <a:r>
              <a:rPr lang="en-US" dirty="0" err="1"/>
              <a:t>ile</a:t>
            </a:r>
            <a:r>
              <a:rPr lang="en-US" dirty="0"/>
              <a:t> </a:t>
            </a:r>
            <a:r>
              <a:rPr lang="en-US" dirty="0" err="1"/>
              <a:t>tasarruflu</a:t>
            </a:r>
            <a:r>
              <a:rPr lang="en-US" dirty="0"/>
              <a:t> </a:t>
            </a:r>
            <a:r>
              <a:rPr lang="en-US" dirty="0" err="1"/>
              <a:t>olmak</a:t>
            </a:r>
            <a:r>
              <a:rPr lang="en-US" dirty="0"/>
              <a:t> </a:t>
            </a:r>
            <a:r>
              <a:rPr lang="en-US" dirty="0" err="1"/>
              <a:t>sıklıkla</a:t>
            </a:r>
            <a:r>
              <a:rPr lang="en-US" dirty="0"/>
              <a:t> </a:t>
            </a:r>
            <a:r>
              <a:rPr lang="en-US" dirty="0" err="1"/>
              <a:t>vurgulanmaktadır</a:t>
            </a:r>
            <a:r>
              <a:rPr lang="en-US" dirty="0"/>
              <a:t>. Bu </a:t>
            </a:r>
            <a:r>
              <a:rPr lang="en-US" dirty="0" err="1"/>
              <a:t>öğretilere</a:t>
            </a:r>
            <a:r>
              <a:rPr lang="en-US" dirty="0"/>
              <a:t> </a:t>
            </a:r>
            <a:r>
              <a:rPr lang="en-US" dirty="0" err="1"/>
              <a:t>sıkıca</a:t>
            </a:r>
            <a:r>
              <a:rPr lang="en-US" dirty="0"/>
              <a:t> </a:t>
            </a:r>
            <a:r>
              <a:rPr lang="en-US" dirty="0" err="1"/>
              <a:t>bağlı</a:t>
            </a:r>
            <a:r>
              <a:rPr lang="en-US" dirty="0"/>
              <a:t> </a:t>
            </a:r>
            <a:r>
              <a:rPr lang="en-US" dirty="0" err="1"/>
              <a:t>bir</a:t>
            </a:r>
            <a:r>
              <a:rPr lang="en-US" dirty="0"/>
              <a:t> </a:t>
            </a:r>
            <a:r>
              <a:rPr lang="en-US" dirty="0" err="1"/>
              <a:t>tüketicinin</a:t>
            </a:r>
            <a:r>
              <a:rPr lang="en-US" dirty="0"/>
              <a:t>, </a:t>
            </a:r>
            <a:r>
              <a:rPr lang="en-US" dirty="0" err="1"/>
              <a:t>toplumsal</a:t>
            </a:r>
            <a:r>
              <a:rPr lang="en-US" dirty="0"/>
              <a:t> </a:t>
            </a:r>
            <a:r>
              <a:rPr lang="en-US" dirty="0" err="1"/>
              <a:t>ve</a:t>
            </a:r>
            <a:r>
              <a:rPr lang="en-US" dirty="0"/>
              <a:t> </a:t>
            </a:r>
            <a:r>
              <a:rPr lang="en-US" dirty="0" err="1"/>
              <a:t>çevresine</a:t>
            </a:r>
            <a:r>
              <a:rPr lang="en-US" dirty="0"/>
              <a:t> </a:t>
            </a:r>
            <a:r>
              <a:rPr lang="en-US" dirty="0" err="1"/>
              <a:t>karşı</a:t>
            </a:r>
            <a:r>
              <a:rPr lang="en-US" dirty="0"/>
              <a:t> </a:t>
            </a:r>
            <a:r>
              <a:rPr lang="en-US" dirty="0" err="1"/>
              <a:t>sorumlu</a:t>
            </a:r>
            <a:r>
              <a:rPr lang="en-US" dirty="0"/>
              <a:t> </a:t>
            </a:r>
            <a:r>
              <a:rPr lang="en-US" dirty="0" err="1"/>
              <a:t>davranacağı</a:t>
            </a:r>
            <a:r>
              <a:rPr lang="en-US" dirty="0"/>
              <a:t> </a:t>
            </a:r>
            <a:r>
              <a:rPr lang="en-US" dirty="0" err="1"/>
              <a:t>ve</a:t>
            </a:r>
            <a:r>
              <a:rPr lang="en-US" dirty="0"/>
              <a:t> satın </a:t>
            </a:r>
            <a:r>
              <a:rPr lang="en-US" dirty="0" err="1"/>
              <a:t>alacakları</a:t>
            </a:r>
            <a:r>
              <a:rPr lang="en-US" dirty="0"/>
              <a:t> </a:t>
            </a:r>
            <a:r>
              <a:rPr lang="en-US" dirty="0" err="1"/>
              <a:t>ürünlerin</a:t>
            </a:r>
            <a:r>
              <a:rPr lang="en-US" dirty="0"/>
              <a:t> </a:t>
            </a:r>
            <a:r>
              <a:rPr lang="en-US" dirty="0" err="1"/>
              <a:t>gerçek</a:t>
            </a:r>
            <a:r>
              <a:rPr lang="en-US" dirty="0"/>
              <a:t> </a:t>
            </a:r>
            <a:r>
              <a:rPr lang="en-US" dirty="0" err="1"/>
              <a:t>faydasına</a:t>
            </a:r>
            <a:r>
              <a:rPr lang="en-US" dirty="0"/>
              <a:t> </a:t>
            </a:r>
            <a:r>
              <a:rPr lang="en-US" dirty="0" err="1"/>
              <a:t>odaklanacakları</a:t>
            </a:r>
            <a:r>
              <a:rPr lang="en-US" dirty="0"/>
              <a:t> </a:t>
            </a:r>
            <a:r>
              <a:rPr lang="en-US" dirty="0" err="1"/>
              <a:t>yönünde</a:t>
            </a:r>
            <a:r>
              <a:rPr lang="en-US" dirty="0"/>
              <a:t> </a:t>
            </a:r>
            <a:r>
              <a:rPr lang="en-US" dirty="0" err="1"/>
              <a:t>davranış</a:t>
            </a:r>
            <a:r>
              <a:rPr lang="en-US" dirty="0"/>
              <a:t> </a:t>
            </a:r>
            <a:r>
              <a:rPr lang="en-US" dirty="0" err="1"/>
              <a:t>beklenebilir</a:t>
            </a:r>
            <a:r>
              <a:rPr lang="en-US" dirty="0"/>
              <a:t>. </a:t>
            </a:r>
            <a:endParaRPr lang="tr-TR" dirty="0"/>
          </a:p>
        </p:txBody>
      </p:sp>
    </p:spTree>
    <p:extLst>
      <p:ext uri="{BB962C8B-B14F-4D97-AF65-F5344CB8AC3E}">
        <p14:creationId xmlns:p14="http://schemas.microsoft.com/office/powerpoint/2010/main" val="1993743770"/>
      </p:ext>
    </p:extLst>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Kültür ve alt kültürün tüketici davranışının oluşumundaki rolü</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Kültürün, tüketici davranışının oluşumu ve gelişimi üzerindeki etkisinin daha iyi bir şekilde anlaşılabilmesi için kültürel değerlerdeki değişkenliğin açıklanması oldukça önemlidir. </a:t>
            </a:r>
          </a:p>
          <a:p>
            <a:pPr algn="just"/>
            <a:r>
              <a:rPr lang="tr-TR" dirty="0"/>
              <a:t>Tüketici davranışı üzerinde etkili olabilecek kültürel değerler üç alt başlıkta toplanabilir. Bunlar (</a:t>
            </a:r>
            <a:r>
              <a:rPr lang="tr-TR" dirty="0" err="1"/>
              <a:t>Hawkins</a:t>
            </a:r>
            <a:r>
              <a:rPr lang="tr-TR" dirty="0"/>
              <a:t>, Best ve </a:t>
            </a:r>
            <a:r>
              <a:rPr lang="tr-TR" dirty="0" err="1"/>
              <a:t>Coney</a:t>
            </a:r>
            <a:r>
              <a:rPr lang="tr-TR" dirty="0"/>
              <a:t>, 1995: 38-46);</a:t>
            </a:r>
          </a:p>
        </p:txBody>
      </p:sp>
    </p:spTree>
    <p:extLst>
      <p:ext uri="{BB962C8B-B14F-4D97-AF65-F5344CB8AC3E}">
        <p14:creationId xmlns:p14="http://schemas.microsoft.com/office/powerpoint/2010/main" val="2715446134"/>
      </p:ext>
    </p:extLst>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Kültür ve alt kültürün tüketici davranışının oluşumundaki rolü</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b="1" dirty="0" err="1"/>
              <a:t>Diğerleri</a:t>
            </a:r>
            <a:r>
              <a:rPr lang="en-US" b="1" dirty="0"/>
              <a:t> </a:t>
            </a:r>
            <a:r>
              <a:rPr lang="en-US" b="1" dirty="0" err="1"/>
              <a:t>odaklı</a:t>
            </a:r>
            <a:r>
              <a:rPr lang="en-US" b="1" dirty="0"/>
              <a:t> </a:t>
            </a:r>
            <a:r>
              <a:rPr lang="en-US" b="1" dirty="0" err="1"/>
              <a:t>değerler</a:t>
            </a:r>
            <a:r>
              <a:rPr lang="en-US" b="1" dirty="0"/>
              <a:t>;</a:t>
            </a:r>
            <a:r>
              <a:rPr lang="en-US" dirty="0"/>
              <a:t> </a:t>
            </a:r>
            <a:r>
              <a:rPr lang="en-US" dirty="0" err="1"/>
              <a:t>Toplumda</a:t>
            </a:r>
            <a:r>
              <a:rPr lang="en-US" dirty="0"/>
              <a:t> </a:t>
            </a:r>
            <a:r>
              <a:rPr lang="en-US" dirty="0" err="1"/>
              <a:t>bireyler</a:t>
            </a:r>
            <a:r>
              <a:rPr lang="en-US" dirty="0"/>
              <a:t> </a:t>
            </a:r>
            <a:r>
              <a:rPr lang="en-US" dirty="0" err="1"/>
              <a:t>ve</a:t>
            </a:r>
            <a:r>
              <a:rPr lang="en-US" dirty="0"/>
              <a:t> </a:t>
            </a:r>
            <a:r>
              <a:rPr lang="en-US" dirty="0" err="1"/>
              <a:t>gruplar</a:t>
            </a:r>
            <a:r>
              <a:rPr lang="en-US" dirty="0"/>
              <a:t> </a:t>
            </a:r>
            <a:r>
              <a:rPr lang="en-US" dirty="0" err="1"/>
              <a:t>arasındaki</a:t>
            </a:r>
            <a:r>
              <a:rPr lang="en-US" dirty="0"/>
              <a:t> </a:t>
            </a:r>
            <a:r>
              <a:rPr lang="en-US" dirty="0" err="1"/>
              <a:t>uygun</a:t>
            </a:r>
            <a:r>
              <a:rPr lang="en-US" dirty="0"/>
              <a:t> </a:t>
            </a:r>
            <a:r>
              <a:rPr lang="en-US" dirty="0" err="1"/>
              <a:t>ilişkilere</a:t>
            </a:r>
            <a:r>
              <a:rPr lang="en-US" dirty="0"/>
              <a:t> </a:t>
            </a:r>
            <a:r>
              <a:rPr lang="en-US" dirty="0" err="1"/>
              <a:t>toplumun</a:t>
            </a:r>
            <a:r>
              <a:rPr lang="en-US" dirty="0"/>
              <a:t> </a:t>
            </a:r>
            <a:r>
              <a:rPr lang="en-US" dirty="0" err="1"/>
              <a:t>bakış</a:t>
            </a:r>
            <a:r>
              <a:rPr lang="en-US" dirty="0"/>
              <a:t> </a:t>
            </a:r>
            <a:r>
              <a:rPr lang="en-US" dirty="0" err="1"/>
              <a:t>açısını</a:t>
            </a:r>
            <a:r>
              <a:rPr lang="en-US" dirty="0"/>
              <a:t> </a:t>
            </a:r>
            <a:r>
              <a:rPr lang="en-US" dirty="0" err="1"/>
              <a:t>yansıtan</a:t>
            </a:r>
            <a:r>
              <a:rPr lang="en-US" dirty="0"/>
              <a:t> </a:t>
            </a:r>
            <a:r>
              <a:rPr lang="en-US" dirty="0" err="1"/>
              <a:t>değerlerdir</a:t>
            </a:r>
            <a:r>
              <a:rPr lang="en-US" dirty="0"/>
              <a:t>. Bu </a:t>
            </a:r>
            <a:r>
              <a:rPr lang="en-US" dirty="0" err="1"/>
              <a:t>ilişkiler</a:t>
            </a:r>
            <a:r>
              <a:rPr lang="en-US" dirty="0"/>
              <a:t>, </a:t>
            </a:r>
            <a:r>
              <a:rPr lang="en-US" dirty="0" err="1"/>
              <a:t>tüketici</a:t>
            </a:r>
            <a:r>
              <a:rPr lang="en-US" dirty="0"/>
              <a:t> </a:t>
            </a:r>
            <a:r>
              <a:rPr lang="en-US" dirty="0" err="1"/>
              <a:t>davranışı</a:t>
            </a:r>
            <a:r>
              <a:rPr lang="en-US" dirty="0"/>
              <a:t> </a:t>
            </a:r>
            <a:r>
              <a:rPr lang="en-US" dirty="0" err="1"/>
              <a:t>üzerinde</a:t>
            </a:r>
            <a:r>
              <a:rPr lang="en-US" dirty="0"/>
              <a:t> </a:t>
            </a:r>
            <a:r>
              <a:rPr lang="en-US" dirty="0" err="1"/>
              <a:t>oldukça</a:t>
            </a:r>
            <a:r>
              <a:rPr lang="en-US" dirty="0"/>
              <a:t> </a:t>
            </a:r>
            <a:r>
              <a:rPr lang="en-US" dirty="0" err="1"/>
              <a:t>önemlidir</a:t>
            </a:r>
            <a:r>
              <a:rPr lang="en-US" dirty="0"/>
              <a:t>. </a:t>
            </a:r>
            <a:r>
              <a:rPr lang="en-US" dirty="0" err="1"/>
              <a:t>Örneğin</a:t>
            </a:r>
            <a:r>
              <a:rPr lang="en-US" dirty="0"/>
              <a:t>, </a:t>
            </a:r>
            <a:r>
              <a:rPr lang="en-US" dirty="0" err="1"/>
              <a:t>toplumsal</a:t>
            </a:r>
            <a:r>
              <a:rPr lang="en-US" dirty="0"/>
              <a:t> </a:t>
            </a:r>
            <a:r>
              <a:rPr lang="en-US" dirty="0" err="1"/>
              <a:t>değerler</a:t>
            </a:r>
            <a:r>
              <a:rPr lang="en-US" dirty="0"/>
              <a:t> </a:t>
            </a:r>
            <a:r>
              <a:rPr lang="en-US" dirty="0" err="1"/>
              <a:t>bireysel</a:t>
            </a:r>
            <a:r>
              <a:rPr lang="en-US" dirty="0"/>
              <a:t> </a:t>
            </a:r>
            <a:r>
              <a:rPr lang="en-US" dirty="0" err="1"/>
              <a:t>yerine</a:t>
            </a:r>
            <a:r>
              <a:rPr lang="en-US" dirty="0"/>
              <a:t> </a:t>
            </a:r>
            <a:r>
              <a:rPr lang="en-US" dirty="0" err="1"/>
              <a:t>kolektiflik</a:t>
            </a:r>
            <a:r>
              <a:rPr lang="en-US" dirty="0"/>
              <a:t> </a:t>
            </a:r>
            <a:r>
              <a:rPr lang="en-US" dirty="0" err="1"/>
              <a:t>ise</a:t>
            </a:r>
            <a:r>
              <a:rPr lang="en-US" dirty="0"/>
              <a:t> </a:t>
            </a:r>
            <a:r>
              <a:rPr lang="en-US" dirty="0" err="1"/>
              <a:t>tüketicilerin</a:t>
            </a:r>
            <a:r>
              <a:rPr lang="en-US" dirty="0"/>
              <a:t>, satın alma </a:t>
            </a:r>
            <a:r>
              <a:rPr lang="en-US" dirty="0" err="1"/>
              <a:t>kararlarında</a:t>
            </a:r>
            <a:r>
              <a:rPr lang="en-US" dirty="0"/>
              <a:t> </a:t>
            </a:r>
            <a:r>
              <a:rPr lang="en-US" dirty="0" err="1"/>
              <a:t>diğerlerinin</a:t>
            </a:r>
            <a:r>
              <a:rPr lang="en-US" dirty="0"/>
              <a:t> </a:t>
            </a:r>
            <a:r>
              <a:rPr lang="en-US" dirty="0" err="1"/>
              <a:t>önerisini</a:t>
            </a:r>
            <a:r>
              <a:rPr lang="en-US" dirty="0"/>
              <a:t> </a:t>
            </a:r>
            <a:r>
              <a:rPr lang="en-US" dirty="0" err="1"/>
              <a:t>arayacakları</a:t>
            </a:r>
            <a:r>
              <a:rPr lang="en-US" dirty="0"/>
              <a:t> </a:t>
            </a:r>
            <a:r>
              <a:rPr lang="en-US" dirty="0" err="1"/>
              <a:t>ve</a:t>
            </a:r>
            <a:r>
              <a:rPr lang="en-US" dirty="0"/>
              <a:t> </a:t>
            </a:r>
            <a:r>
              <a:rPr lang="en-US" dirty="0" err="1"/>
              <a:t>bireysel</a:t>
            </a:r>
            <a:r>
              <a:rPr lang="en-US" dirty="0"/>
              <a:t> </a:t>
            </a:r>
            <a:r>
              <a:rPr lang="en-US" dirty="0" err="1"/>
              <a:t>temelli</a:t>
            </a:r>
            <a:r>
              <a:rPr lang="en-US" dirty="0"/>
              <a:t> </a:t>
            </a:r>
            <a:r>
              <a:rPr lang="en-US" dirty="0" err="1"/>
              <a:t>hazırlanmış</a:t>
            </a:r>
            <a:r>
              <a:rPr lang="en-US" dirty="0"/>
              <a:t> </a:t>
            </a:r>
            <a:r>
              <a:rPr lang="en-US" dirty="0" err="1"/>
              <a:t>tutundurma</a:t>
            </a:r>
            <a:r>
              <a:rPr lang="en-US" dirty="0"/>
              <a:t> </a:t>
            </a:r>
            <a:r>
              <a:rPr lang="en-US" dirty="0" err="1"/>
              <a:t>araçlarına</a:t>
            </a:r>
            <a:r>
              <a:rPr lang="en-US" dirty="0"/>
              <a:t> </a:t>
            </a:r>
            <a:r>
              <a:rPr lang="en-US" dirty="0" err="1"/>
              <a:t>olumlu</a:t>
            </a:r>
            <a:r>
              <a:rPr lang="en-US" dirty="0"/>
              <a:t> </a:t>
            </a:r>
            <a:r>
              <a:rPr lang="en-US" dirty="0" err="1"/>
              <a:t>cevap</a:t>
            </a:r>
            <a:r>
              <a:rPr lang="en-US" dirty="0"/>
              <a:t> </a:t>
            </a:r>
            <a:r>
              <a:rPr lang="en-US" dirty="0" err="1"/>
              <a:t>vermeyecekleri</a:t>
            </a:r>
            <a:r>
              <a:rPr lang="en-US" dirty="0"/>
              <a:t> </a:t>
            </a:r>
            <a:r>
              <a:rPr lang="en-US" dirty="0" err="1"/>
              <a:t>beklenir</a:t>
            </a:r>
            <a:r>
              <a:rPr lang="en-US" dirty="0"/>
              <a:t>. </a:t>
            </a:r>
            <a:endParaRPr lang="tr-TR" dirty="0"/>
          </a:p>
          <a:p>
            <a:pPr algn="just"/>
            <a:r>
              <a:rPr lang="en-US" dirty="0" err="1"/>
              <a:t>Amerikan</a:t>
            </a:r>
            <a:r>
              <a:rPr lang="en-US" dirty="0"/>
              <a:t> </a:t>
            </a:r>
            <a:r>
              <a:rPr lang="en-US" dirty="0" err="1"/>
              <a:t>kültürü</a:t>
            </a:r>
            <a:r>
              <a:rPr lang="en-US" dirty="0"/>
              <a:t> </a:t>
            </a:r>
            <a:r>
              <a:rPr lang="en-US" dirty="0" err="1"/>
              <a:t>ile</a:t>
            </a:r>
            <a:r>
              <a:rPr lang="en-US" dirty="0"/>
              <a:t> </a:t>
            </a:r>
            <a:r>
              <a:rPr lang="en-US" dirty="0" err="1"/>
              <a:t>kıyaslandığında</a:t>
            </a:r>
            <a:r>
              <a:rPr lang="en-US" dirty="0"/>
              <a:t> </a:t>
            </a:r>
            <a:r>
              <a:rPr lang="en-US" dirty="0" err="1"/>
              <a:t>Japon</a:t>
            </a:r>
            <a:r>
              <a:rPr lang="en-US" dirty="0"/>
              <a:t> </a:t>
            </a:r>
            <a:r>
              <a:rPr lang="en-US" dirty="0" err="1"/>
              <a:t>kültüründe</a:t>
            </a:r>
            <a:r>
              <a:rPr lang="en-US" dirty="0"/>
              <a:t> </a:t>
            </a:r>
            <a:r>
              <a:rPr lang="en-US" dirty="0" err="1"/>
              <a:t>bireysellik</a:t>
            </a:r>
            <a:r>
              <a:rPr lang="en-US" dirty="0"/>
              <a:t> </a:t>
            </a:r>
            <a:r>
              <a:rPr lang="en-US" dirty="0" err="1"/>
              <a:t>yerine</a:t>
            </a:r>
            <a:r>
              <a:rPr lang="en-US" dirty="0"/>
              <a:t> </a:t>
            </a:r>
            <a:r>
              <a:rPr lang="en-US" dirty="0" err="1"/>
              <a:t>kolektiflik</a:t>
            </a:r>
            <a:r>
              <a:rPr lang="en-US" dirty="0"/>
              <a:t> </a:t>
            </a:r>
            <a:r>
              <a:rPr lang="en-US" dirty="0" err="1"/>
              <a:t>daha</a:t>
            </a:r>
            <a:r>
              <a:rPr lang="en-US" dirty="0"/>
              <a:t> </a:t>
            </a:r>
            <a:r>
              <a:rPr lang="en-US" dirty="0" err="1"/>
              <a:t>baskındır</a:t>
            </a:r>
            <a:r>
              <a:rPr lang="en-US" dirty="0"/>
              <a:t>. </a:t>
            </a:r>
            <a:r>
              <a:rPr lang="en-US" dirty="0" err="1"/>
              <a:t>Kendinden</a:t>
            </a:r>
            <a:r>
              <a:rPr lang="en-US" dirty="0"/>
              <a:t> </a:t>
            </a:r>
            <a:r>
              <a:rPr lang="en-US" dirty="0" err="1"/>
              <a:t>önce</a:t>
            </a:r>
            <a:r>
              <a:rPr lang="en-US" dirty="0"/>
              <a:t> </a:t>
            </a:r>
            <a:r>
              <a:rPr lang="en-US" dirty="0" err="1"/>
              <a:t>toplumu</a:t>
            </a:r>
            <a:r>
              <a:rPr lang="en-US" dirty="0"/>
              <a:t> </a:t>
            </a:r>
            <a:r>
              <a:rPr lang="en-US" dirty="0" err="1"/>
              <a:t>düşünen</a:t>
            </a:r>
            <a:r>
              <a:rPr lang="en-US" dirty="0"/>
              <a:t> </a:t>
            </a:r>
            <a:r>
              <a:rPr lang="en-US" dirty="0" err="1"/>
              <a:t>bireylerden</a:t>
            </a:r>
            <a:r>
              <a:rPr lang="en-US" dirty="0"/>
              <a:t> </a:t>
            </a:r>
            <a:r>
              <a:rPr lang="en-US" dirty="0" err="1"/>
              <a:t>oluşan</a:t>
            </a:r>
            <a:r>
              <a:rPr lang="en-US" dirty="0"/>
              <a:t> </a:t>
            </a:r>
            <a:r>
              <a:rPr lang="en-US" dirty="0" err="1"/>
              <a:t>bir</a:t>
            </a:r>
            <a:r>
              <a:rPr lang="en-US" dirty="0"/>
              <a:t> </a:t>
            </a:r>
            <a:r>
              <a:rPr lang="en-US" dirty="0" err="1"/>
              <a:t>kültürde</a:t>
            </a:r>
            <a:r>
              <a:rPr lang="en-US" dirty="0"/>
              <a:t> </a:t>
            </a:r>
            <a:r>
              <a:rPr lang="en-US" dirty="0" err="1"/>
              <a:t>tüketiciler</a:t>
            </a:r>
            <a:r>
              <a:rPr lang="en-US" dirty="0"/>
              <a:t>, satın alma </a:t>
            </a:r>
            <a:r>
              <a:rPr lang="en-US" dirty="0" err="1"/>
              <a:t>kararlarında</a:t>
            </a:r>
            <a:r>
              <a:rPr lang="en-US" dirty="0"/>
              <a:t> </a:t>
            </a:r>
            <a:r>
              <a:rPr lang="en-US" dirty="0" err="1"/>
              <a:t>toplumsal</a:t>
            </a:r>
            <a:r>
              <a:rPr lang="en-US" dirty="0"/>
              <a:t> </a:t>
            </a:r>
            <a:r>
              <a:rPr lang="en-US" dirty="0" err="1"/>
              <a:t>açıdan</a:t>
            </a:r>
            <a:r>
              <a:rPr lang="en-US" dirty="0"/>
              <a:t> </a:t>
            </a:r>
            <a:r>
              <a:rPr lang="en-US" dirty="0" err="1"/>
              <a:t>duyarlı</a:t>
            </a:r>
            <a:r>
              <a:rPr lang="en-US" dirty="0"/>
              <a:t> </a:t>
            </a:r>
            <a:r>
              <a:rPr lang="en-US" dirty="0" err="1"/>
              <a:t>ürün</a:t>
            </a:r>
            <a:r>
              <a:rPr lang="en-US" dirty="0"/>
              <a:t> </a:t>
            </a:r>
            <a:r>
              <a:rPr lang="en-US" dirty="0" err="1"/>
              <a:t>ve</a:t>
            </a:r>
            <a:r>
              <a:rPr lang="en-US" dirty="0"/>
              <a:t> </a:t>
            </a:r>
            <a:r>
              <a:rPr lang="en-US" dirty="0" err="1"/>
              <a:t>işletmelere</a:t>
            </a:r>
            <a:r>
              <a:rPr lang="en-US" dirty="0"/>
              <a:t>, </a:t>
            </a:r>
            <a:r>
              <a:rPr lang="en-US" dirty="0" err="1"/>
              <a:t>diğerlerine</a:t>
            </a:r>
            <a:r>
              <a:rPr lang="en-US" dirty="0"/>
              <a:t> </a:t>
            </a:r>
            <a:r>
              <a:rPr lang="en-US" dirty="0" err="1"/>
              <a:t>kıyasla</a:t>
            </a:r>
            <a:r>
              <a:rPr lang="en-US" dirty="0"/>
              <a:t> </a:t>
            </a:r>
            <a:r>
              <a:rPr lang="en-US" dirty="0" err="1"/>
              <a:t>daha</a:t>
            </a:r>
            <a:r>
              <a:rPr lang="en-US" dirty="0"/>
              <a:t> </a:t>
            </a:r>
            <a:r>
              <a:rPr lang="en-US" dirty="0" err="1"/>
              <a:t>çok</a:t>
            </a:r>
            <a:r>
              <a:rPr lang="en-US" dirty="0"/>
              <a:t> </a:t>
            </a:r>
            <a:r>
              <a:rPr lang="en-US" dirty="0" err="1"/>
              <a:t>yönelebilir</a:t>
            </a:r>
            <a:r>
              <a:rPr lang="en-US" dirty="0"/>
              <a:t>. </a:t>
            </a:r>
            <a:endParaRPr lang="tr-TR" dirty="0"/>
          </a:p>
        </p:txBody>
      </p:sp>
    </p:spTree>
    <p:extLst>
      <p:ext uri="{BB962C8B-B14F-4D97-AF65-F5344CB8AC3E}">
        <p14:creationId xmlns:p14="http://schemas.microsoft.com/office/powerpoint/2010/main" val="637155690"/>
      </p:ext>
    </p:extLst>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Kültür ve alt kültürün tüketici davranışının oluşumundaki rolü</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b="1" dirty="0" err="1"/>
              <a:t>Çevre</a:t>
            </a:r>
            <a:r>
              <a:rPr lang="en-US" b="1" dirty="0"/>
              <a:t> </a:t>
            </a:r>
            <a:r>
              <a:rPr lang="en-US" b="1" dirty="0" err="1"/>
              <a:t>odaklı</a:t>
            </a:r>
            <a:r>
              <a:rPr lang="en-US" b="1" dirty="0"/>
              <a:t> </a:t>
            </a:r>
            <a:r>
              <a:rPr lang="en-US" b="1" dirty="0" err="1"/>
              <a:t>değerler</a:t>
            </a:r>
            <a:r>
              <a:rPr lang="en-US" b="1" dirty="0"/>
              <a:t>;</a:t>
            </a:r>
            <a:r>
              <a:rPr lang="en-US" dirty="0"/>
              <a:t> </a:t>
            </a:r>
            <a:r>
              <a:rPr lang="en-US" dirty="0" err="1"/>
              <a:t>Toplumun</a:t>
            </a:r>
            <a:r>
              <a:rPr lang="en-US" dirty="0"/>
              <a:t> </a:t>
            </a:r>
            <a:r>
              <a:rPr lang="en-US" dirty="0" err="1"/>
              <a:t>ekonomik</a:t>
            </a:r>
            <a:r>
              <a:rPr lang="en-US" dirty="0"/>
              <a:t>, </a:t>
            </a:r>
            <a:r>
              <a:rPr lang="en-US" dirty="0" err="1"/>
              <a:t>teknik</a:t>
            </a:r>
            <a:r>
              <a:rPr lang="en-US" dirty="0"/>
              <a:t> </a:t>
            </a:r>
            <a:r>
              <a:rPr lang="en-US" dirty="0" err="1"/>
              <a:t>ve</a:t>
            </a:r>
            <a:r>
              <a:rPr lang="en-US" dirty="0"/>
              <a:t> </a:t>
            </a:r>
            <a:r>
              <a:rPr lang="en-US" dirty="0" err="1"/>
              <a:t>fiziksel</a:t>
            </a:r>
            <a:r>
              <a:rPr lang="en-US" dirty="0"/>
              <a:t> </a:t>
            </a:r>
            <a:r>
              <a:rPr lang="en-US" dirty="0" err="1"/>
              <a:t>çevre</a:t>
            </a:r>
            <a:r>
              <a:rPr lang="en-US" dirty="0"/>
              <a:t> </a:t>
            </a:r>
            <a:r>
              <a:rPr lang="en-US" dirty="0" err="1"/>
              <a:t>ile</a:t>
            </a:r>
            <a:r>
              <a:rPr lang="en-US" dirty="0"/>
              <a:t> </a:t>
            </a:r>
            <a:r>
              <a:rPr lang="en-US" dirty="0" err="1"/>
              <a:t>ilişkisini</a:t>
            </a:r>
            <a:r>
              <a:rPr lang="en-US" dirty="0"/>
              <a:t> </a:t>
            </a:r>
            <a:r>
              <a:rPr lang="en-US" dirty="0" err="1"/>
              <a:t>ifade</a:t>
            </a:r>
            <a:r>
              <a:rPr lang="en-US" dirty="0"/>
              <a:t> </a:t>
            </a:r>
            <a:r>
              <a:rPr lang="en-US" dirty="0" err="1"/>
              <a:t>eden</a:t>
            </a:r>
            <a:r>
              <a:rPr lang="en-US" dirty="0"/>
              <a:t> </a:t>
            </a:r>
            <a:r>
              <a:rPr lang="en-US" dirty="0" err="1"/>
              <a:t>değerlerdir</a:t>
            </a:r>
            <a:r>
              <a:rPr lang="en-US" dirty="0"/>
              <a:t>. </a:t>
            </a:r>
            <a:r>
              <a:rPr lang="en-US" dirty="0" err="1"/>
              <a:t>Örneğin</a:t>
            </a:r>
            <a:r>
              <a:rPr lang="en-US" dirty="0"/>
              <a:t>, risk </a:t>
            </a:r>
            <a:r>
              <a:rPr lang="en-US" dirty="0" err="1"/>
              <a:t>alan</a:t>
            </a:r>
            <a:r>
              <a:rPr lang="en-US" dirty="0"/>
              <a:t>, </a:t>
            </a:r>
            <a:r>
              <a:rPr lang="en-US" dirty="0" err="1"/>
              <a:t>çevresine</a:t>
            </a:r>
            <a:r>
              <a:rPr lang="en-US" dirty="0"/>
              <a:t> </a:t>
            </a:r>
            <a:r>
              <a:rPr lang="en-US" dirty="0" err="1"/>
              <a:t>karşı</a:t>
            </a:r>
            <a:r>
              <a:rPr lang="en-US" dirty="0"/>
              <a:t> </a:t>
            </a:r>
            <a:r>
              <a:rPr lang="en-US" dirty="0" err="1"/>
              <a:t>sorun</a:t>
            </a:r>
            <a:r>
              <a:rPr lang="en-US" dirty="0"/>
              <a:t> </a:t>
            </a:r>
            <a:r>
              <a:rPr lang="en-US" dirty="0" err="1"/>
              <a:t>çözümüne</a:t>
            </a:r>
            <a:r>
              <a:rPr lang="en-US" dirty="0"/>
              <a:t> </a:t>
            </a:r>
            <a:r>
              <a:rPr lang="en-US" dirty="0" err="1"/>
              <a:t>ve</a:t>
            </a:r>
            <a:r>
              <a:rPr lang="en-US" dirty="0"/>
              <a:t> </a:t>
            </a:r>
            <a:r>
              <a:rPr lang="en-US" dirty="0" err="1"/>
              <a:t>başarıya</a:t>
            </a:r>
            <a:r>
              <a:rPr lang="en-US" dirty="0"/>
              <a:t> </a:t>
            </a:r>
            <a:r>
              <a:rPr lang="en-US" dirty="0" err="1"/>
              <a:t>odaklı</a:t>
            </a:r>
            <a:r>
              <a:rPr lang="en-US" dirty="0"/>
              <a:t> </a:t>
            </a:r>
            <a:r>
              <a:rPr lang="en-US" dirty="0" err="1"/>
              <a:t>toplumlarla</a:t>
            </a:r>
            <a:r>
              <a:rPr lang="en-US" dirty="0"/>
              <a:t>; </a:t>
            </a:r>
            <a:r>
              <a:rPr lang="en-US" dirty="0" err="1"/>
              <a:t>kaderci</a:t>
            </a:r>
            <a:r>
              <a:rPr lang="en-US" dirty="0"/>
              <a:t>, </a:t>
            </a:r>
            <a:r>
              <a:rPr lang="en-US" dirty="0" err="1"/>
              <a:t>güvenlik</a:t>
            </a:r>
            <a:r>
              <a:rPr lang="en-US" dirty="0"/>
              <a:t> </a:t>
            </a:r>
            <a:r>
              <a:rPr lang="en-US" dirty="0" err="1"/>
              <a:t>arayan</a:t>
            </a:r>
            <a:r>
              <a:rPr lang="en-US" dirty="0"/>
              <a:t>, </a:t>
            </a:r>
            <a:r>
              <a:rPr lang="en-US" dirty="0" err="1"/>
              <a:t>statü</a:t>
            </a:r>
            <a:r>
              <a:rPr lang="en-US" dirty="0"/>
              <a:t> </a:t>
            </a:r>
            <a:r>
              <a:rPr lang="en-US" dirty="0" err="1"/>
              <a:t>odaklı</a:t>
            </a:r>
            <a:r>
              <a:rPr lang="en-US" dirty="0"/>
              <a:t> </a:t>
            </a:r>
            <a:r>
              <a:rPr lang="en-US" dirty="0" err="1"/>
              <a:t>toplumlar</a:t>
            </a:r>
            <a:r>
              <a:rPr lang="en-US" dirty="0"/>
              <a:t> </a:t>
            </a:r>
            <a:r>
              <a:rPr lang="en-US" dirty="0" err="1"/>
              <a:t>arasında</a:t>
            </a:r>
            <a:r>
              <a:rPr lang="en-US" dirty="0"/>
              <a:t> </a:t>
            </a:r>
            <a:r>
              <a:rPr lang="en-US" dirty="0" err="1"/>
              <a:t>tüketici</a:t>
            </a:r>
            <a:r>
              <a:rPr lang="en-US" dirty="0"/>
              <a:t> </a:t>
            </a:r>
            <a:r>
              <a:rPr lang="tr-TR" dirty="0"/>
              <a:t>davranışı</a:t>
            </a:r>
            <a:r>
              <a:rPr lang="en-US" dirty="0"/>
              <a:t> </a:t>
            </a:r>
            <a:r>
              <a:rPr lang="en-US" dirty="0" err="1"/>
              <a:t>arasında</a:t>
            </a:r>
            <a:r>
              <a:rPr lang="en-US" dirty="0"/>
              <a:t> </a:t>
            </a:r>
            <a:r>
              <a:rPr lang="en-US" dirty="0" err="1"/>
              <a:t>farklılıklar</a:t>
            </a:r>
            <a:r>
              <a:rPr lang="en-US" dirty="0"/>
              <a:t> </a:t>
            </a:r>
            <a:r>
              <a:rPr lang="en-US" dirty="0" err="1"/>
              <a:t>olması</a:t>
            </a:r>
            <a:r>
              <a:rPr lang="en-US" dirty="0"/>
              <a:t> </a:t>
            </a:r>
            <a:r>
              <a:rPr lang="en-US" dirty="0" err="1"/>
              <a:t>beklenebilir</a:t>
            </a:r>
            <a:r>
              <a:rPr lang="en-US" dirty="0"/>
              <a:t>. </a:t>
            </a:r>
            <a:endParaRPr lang="tr-TR" dirty="0"/>
          </a:p>
          <a:p>
            <a:pPr algn="just"/>
            <a:r>
              <a:rPr lang="en-US" dirty="0"/>
              <a:t>Bu durum </a:t>
            </a:r>
            <a:r>
              <a:rPr lang="en-US" dirty="0" err="1"/>
              <a:t>çoğu</a:t>
            </a:r>
            <a:r>
              <a:rPr lang="en-US" dirty="0"/>
              <a:t> </a:t>
            </a:r>
            <a:r>
              <a:rPr lang="en-US" dirty="0" err="1"/>
              <a:t>zaman</a:t>
            </a:r>
            <a:r>
              <a:rPr lang="en-US" dirty="0"/>
              <a:t> </a:t>
            </a:r>
            <a:r>
              <a:rPr lang="en-US" dirty="0" err="1"/>
              <a:t>gelişmiş</a:t>
            </a:r>
            <a:r>
              <a:rPr lang="en-US" dirty="0"/>
              <a:t> </a:t>
            </a:r>
            <a:r>
              <a:rPr lang="en-US" dirty="0" err="1"/>
              <a:t>toplumlarda</a:t>
            </a:r>
            <a:r>
              <a:rPr lang="en-US" dirty="0"/>
              <a:t>, </a:t>
            </a:r>
            <a:r>
              <a:rPr lang="en-US" dirty="0" err="1"/>
              <a:t>diğer</a:t>
            </a:r>
            <a:r>
              <a:rPr lang="en-US" dirty="0"/>
              <a:t> </a:t>
            </a:r>
            <a:r>
              <a:rPr lang="en-US" dirty="0" err="1"/>
              <a:t>toplumlara</a:t>
            </a:r>
            <a:r>
              <a:rPr lang="en-US" dirty="0"/>
              <a:t> </a:t>
            </a:r>
            <a:r>
              <a:rPr lang="en-US" dirty="0" err="1"/>
              <a:t>oranla</a:t>
            </a:r>
            <a:r>
              <a:rPr lang="en-US" dirty="0"/>
              <a:t> </a:t>
            </a:r>
            <a:r>
              <a:rPr lang="en-US" dirty="0" err="1"/>
              <a:t>tüketici</a:t>
            </a:r>
            <a:r>
              <a:rPr lang="en-US" dirty="0"/>
              <a:t> </a:t>
            </a:r>
            <a:r>
              <a:rPr lang="tr-TR" dirty="0"/>
              <a:t>davranışının</a:t>
            </a:r>
            <a:r>
              <a:rPr lang="en-US" dirty="0"/>
              <a:t> </a:t>
            </a:r>
            <a:r>
              <a:rPr lang="en-US" dirty="0" err="1"/>
              <a:t>oluşumunun</a:t>
            </a:r>
            <a:r>
              <a:rPr lang="en-US" dirty="0"/>
              <a:t> </a:t>
            </a:r>
            <a:r>
              <a:rPr lang="en-US" dirty="0" err="1"/>
              <a:t>açıklanmasında</a:t>
            </a:r>
            <a:r>
              <a:rPr lang="en-US" dirty="0"/>
              <a:t> </a:t>
            </a:r>
            <a:r>
              <a:rPr lang="en-US" dirty="0" err="1"/>
              <a:t>temel</a:t>
            </a:r>
            <a:r>
              <a:rPr lang="en-US" dirty="0"/>
              <a:t> </a:t>
            </a:r>
            <a:r>
              <a:rPr lang="en-US" dirty="0" err="1"/>
              <a:t>dayanaktır</a:t>
            </a:r>
            <a:r>
              <a:rPr lang="en-US" dirty="0"/>
              <a:t>. </a:t>
            </a:r>
            <a:r>
              <a:rPr lang="en-US" dirty="0" err="1"/>
              <a:t>Gelişmiş</a:t>
            </a:r>
            <a:r>
              <a:rPr lang="en-US" dirty="0"/>
              <a:t> </a:t>
            </a:r>
            <a:r>
              <a:rPr lang="en-US" dirty="0" err="1"/>
              <a:t>toplumlarda</a:t>
            </a:r>
            <a:r>
              <a:rPr lang="en-US" dirty="0"/>
              <a:t>; </a:t>
            </a:r>
            <a:r>
              <a:rPr lang="en-US" dirty="0" err="1"/>
              <a:t>sağlıklı</a:t>
            </a:r>
            <a:r>
              <a:rPr lang="en-US" dirty="0"/>
              <a:t> </a:t>
            </a:r>
            <a:r>
              <a:rPr lang="en-US" dirty="0" err="1"/>
              <a:t>yaşam</a:t>
            </a:r>
            <a:r>
              <a:rPr lang="en-US" dirty="0"/>
              <a:t> </a:t>
            </a:r>
            <a:r>
              <a:rPr lang="en-US" dirty="0" err="1"/>
              <a:t>için</a:t>
            </a:r>
            <a:r>
              <a:rPr lang="en-US" dirty="0"/>
              <a:t> </a:t>
            </a:r>
            <a:r>
              <a:rPr lang="en-US" dirty="0" err="1"/>
              <a:t>gereklilikler</a:t>
            </a:r>
            <a:r>
              <a:rPr lang="en-US" dirty="0"/>
              <a:t>, </a:t>
            </a:r>
            <a:r>
              <a:rPr lang="en-US" dirty="0" err="1"/>
              <a:t>yeniliğe</a:t>
            </a:r>
            <a:r>
              <a:rPr lang="en-US" dirty="0"/>
              <a:t> </a:t>
            </a:r>
            <a:r>
              <a:rPr lang="en-US" dirty="0" err="1"/>
              <a:t>açıklık</a:t>
            </a:r>
            <a:r>
              <a:rPr lang="en-US" dirty="0"/>
              <a:t>, risk alma, </a:t>
            </a:r>
            <a:r>
              <a:rPr lang="en-US" dirty="0" err="1"/>
              <a:t>sorun</a:t>
            </a:r>
            <a:r>
              <a:rPr lang="en-US" dirty="0"/>
              <a:t> </a:t>
            </a:r>
            <a:r>
              <a:rPr lang="en-US" dirty="0" err="1"/>
              <a:t>çözme</a:t>
            </a:r>
            <a:r>
              <a:rPr lang="en-US" dirty="0"/>
              <a:t> </a:t>
            </a:r>
            <a:r>
              <a:rPr lang="en-US" dirty="0" err="1"/>
              <a:t>gibi</a:t>
            </a:r>
            <a:r>
              <a:rPr lang="en-US" dirty="0"/>
              <a:t> </a:t>
            </a:r>
            <a:r>
              <a:rPr lang="en-US" dirty="0" err="1"/>
              <a:t>davranışlar</a:t>
            </a:r>
            <a:r>
              <a:rPr lang="en-US" dirty="0"/>
              <a:t> </a:t>
            </a:r>
            <a:r>
              <a:rPr lang="en-US" dirty="0" err="1"/>
              <a:t>sonucunda</a:t>
            </a:r>
            <a:r>
              <a:rPr lang="en-US" dirty="0"/>
              <a:t> </a:t>
            </a:r>
            <a:r>
              <a:rPr lang="en-US" dirty="0" err="1"/>
              <a:t>sosyal</a:t>
            </a:r>
            <a:r>
              <a:rPr lang="en-US" dirty="0"/>
              <a:t> </a:t>
            </a:r>
            <a:r>
              <a:rPr lang="en-US" dirty="0" err="1"/>
              <a:t>ve</a:t>
            </a:r>
            <a:r>
              <a:rPr lang="en-US" dirty="0"/>
              <a:t> </a:t>
            </a:r>
            <a:r>
              <a:rPr lang="en-US" dirty="0" err="1"/>
              <a:t>toplumsal</a:t>
            </a:r>
            <a:r>
              <a:rPr lang="en-US" dirty="0"/>
              <a:t> </a:t>
            </a:r>
            <a:r>
              <a:rPr lang="en-US" dirty="0" err="1"/>
              <a:t>sorunlara</a:t>
            </a:r>
            <a:r>
              <a:rPr lang="en-US" dirty="0"/>
              <a:t> </a:t>
            </a:r>
            <a:r>
              <a:rPr lang="en-US" dirty="0" err="1"/>
              <a:t>karşı</a:t>
            </a:r>
            <a:r>
              <a:rPr lang="en-US" dirty="0"/>
              <a:t> </a:t>
            </a:r>
            <a:r>
              <a:rPr lang="en-US" dirty="0" err="1"/>
              <a:t>inisiyatif</a:t>
            </a:r>
            <a:r>
              <a:rPr lang="en-US" dirty="0"/>
              <a:t> alma </a:t>
            </a:r>
            <a:r>
              <a:rPr lang="en-US" dirty="0" err="1"/>
              <a:t>eğilimi</a:t>
            </a:r>
            <a:r>
              <a:rPr lang="en-US" dirty="0"/>
              <a:t> </a:t>
            </a:r>
            <a:r>
              <a:rPr lang="en-US" dirty="0" err="1"/>
              <a:t>daha</a:t>
            </a:r>
            <a:r>
              <a:rPr lang="en-US" dirty="0"/>
              <a:t> </a:t>
            </a:r>
            <a:r>
              <a:rPr lang="en-US" dirty="0" err="1"/>
              <a:t>fazla</a:t>
            </a:r>
            <a:r>
              <a:rPr lang="en-US" dirty="0"/>
              <a:t> </a:t>
            </a:r>
            <a:r>
              <a:rPr lang="en-US" dirty="0" err="1"/>
              <a:t>olabilmektedir</a:t>
            </a:r>
            <a:r>
              <a:rPr lang="en-US" dirty="0"/>
              <a:t>.</a:t>
            </a:r>
            <a:endParaRPr lang="tr-TR" dirty="0"/>
          </a:p>
        </p:txBody>
      </p:sp>
    </p:spTree>
    <p:extLst>
      <p:ext uri="{BB962C8B-B14F-4D97-AF65-F5344CB8AC3E}">
        <p14:creationId xmlns:p14="http://schemas.microsoft.com/office/powerpoint/2010/main" val="29717106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 name="Rectangle 14">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9" name="Rectangle 18">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Unvan 3"/>
          <p:cNvSpPr>
            <a:spLocks noGrp="1"/>
          </p:cNvSpPr>
          <p:nvPr>
            <p:ph type="title"/>
          </p:nvPr>
        </p:nvSpPr>
        <p:spPr>
          <a:xfrm>
            <a:off x="510240" y="2063262"/>
            <a:ext cx="2804460" cy="2661052"/>
          </a:xfrm>
        </p:spPr>
        <p:txBody>
          <a:bodyPr>
            <a:normAutofit/>
          </a:bodyPr>
          <a:lstStyle/>
          <a:p>
            <a:pPr algn="r"/>
            <a:r>
              <a:rPr lang="tr-TR" sz="3800"/>
              <a:t>1-Pazar Potansiyeli ve Büyümesi</a:t>
            </a:r>
          </a:p>
        </p:txBody>
      </p:sp>
      <p:graphicFrame>
        <p:nvGraphicFramePr>
          <p:cNvPr id="7" name="İçerik Yer Tutucusu 4">
            <a:extLst>
              <a:ext uri="{FF2B5EF4-FFF2-40B4-BE49-F238E27FC236}">
                <a16:creationId xmlns:a16="http://schemas.microsoft.com/office/drawing/2014/main" id="{C791EA32-5736-8897-30A9-09701DB4E012}"/>
              </a:ext>
            </a:extLst>
          </p:cNvPr>
          <p:cNvGraphicFramePr>
            <a:graphicFrameLocks noGrp="1"/>
          </p:cNvGraphicFramePr>
          <p:nvPr>
            <p:ph idx="1"/>
            <p:extLst>
              <p:ext uri="{D42A27DB-BD31-4B8C-83A1-F6EECF244321}">
                <p14:modId xmlns:p14="http://schemas.microsoft.com/office/powerpoint/2010/main" val="4025958520"/>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985141018"/>
      </p:ext>
    </p:extLst>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Kültür ve alt kültürün tüketici davranışının oluşumundaki rolü</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b="1" dirty="0" err="1"/>
              <a:t>Bireysel</a:t>
            </a:r>
            <a:r>
              <a:rPr lang="en-US" b="1" dirty="0"/>
              <a:t> </a:t>
            </a:r>
            <a:r>
              <a:rPr lang="en-US" b="1" dirty="0" err="1"/>
              <a:t>odaklı</a:t>
            </a:r>
            <a:r>
              <a:rPr lang="en-US" b="1" dirty="0"/>
              <a:t> </a:t>
            </a:r>
            <a:r>
              <a:rPr lang="en-US" b="1" dirty="0" err="1"/>
              <a:t>değerler</a:t>
            </a:r>
            <a:r>
              <a:rPr lang="en-US" dirty="0"/>
              <a:t>; </a:t>
            </a:r>
            <a:r>
              <a:rPr lang="en-US" dirty="0" err="1"/>
              <a:t>Toplumda</a:t>
            </a:r>
            <a:r>
              <a:rPr lang="en-US" dirty="0"/>
              <a:t> </a:t>
            </a:r>
            <a:r>
              <a:rPr lang="en-US" dirty="0" err="1"/>
              <a:t>yaşayan</a:t>
            </a:r>
            <a:r>
              <a:rPr lang="en-US" dirty="0"/>
              <a:t> </a:t>
            </a:r>
            <a:r>
              <a:rPr lang="en-US" dirty="0" err="1"/>
              <a:t>bireylerin</a:t>
            </a:r>
            <a:r>
              <a:rPr lang="en-US" dirty="0"/>
              <a:t>, </a:t>
            </a:r>
            <a:r>
              <a:rPr lang="en-US" dirty="0" err="1"/>
              <a:t>aktif</a:t>
            </a:r>
            <a:r>
              <a:rPr lang="en-US" dirty="0"/>
              <a:t> </a:t>
            </a:r>
            <a:r>
              <a:rPr lang="en-US" dirty="0" err="1"/>
              <a:t>ya</a:t>
            </a:r>
            <a:r>
              <a:rPr lang="en-US" dirty="0"/>
              <a:t> da </a:t>
            </a:r>
            <a:r>
              <a:rPr lang="en-US" dirty="0" err="1"/>
              <a:t>pasif</a:t>
            </a:r>
            <a:r>
              <a:rPr lang="en-US" dirty="0"/>
              <a:t>, </a:t>
            </a:r>
            <a:r>
              <a:rPr lang="en-US" dirty="0" err="1"/>
              <a:t>çalışkan</a:t>
            </a:r>
            <a:r>
              <a:rPr lang="en-US" dirty="0"/>
              <a:t> </a:t>
            </a:r>
            <a:r>
              <a:rPr lang="en-US" dirty="0" err="1"/>
              <a:t>olma</a:t>
            </a:r>
            <a:r>
              <a:rPr lang="en-US" dirty="0"/>
              <a:t> </a:t>
            </a:r>
            <a:r>
              <a:rPr lang="en-US" dirty="0" err="1"/>
              <a:t>materyalist</a:t>
            </a:r>
            <a:r>
              <a:rPr lang="en-US" dirty="0"/>
              <a:t> </a:t>
            </a:r>
            <a:r>
              <a:rPr lang="en-US" dirty="0" err="1"/>
              <a:t>olup</a:t>
            </a:r>
            <a:r>
              <a:rPr lang="en-US" dirty="0"/>
              <a:t> </a:t>
            </a:r>
            <a:r>
              <a:rPr lang="en-US" dirty="0" err="1"/>
              <a:t>olmama</a:t>
            </a:r>
            <a:r>
              <a:rPr lang="en-US" dirty="0"/>
              <a:t>, </a:t>
            </a:r>
            <a:r>
              <a:rPr lang="en-US" dirty="0" err="1"/>
              <a:t>kişisel</a:t>
            </a:r>
            <a:r>
              <a:rPr lang="en-US" dirty="0"/>
              <a:t> </a:t>
            </a:r>
            <a:r>
              <a:rPr lang="en-US" dirty="0" err="1"/>
              <a:t>zevkleri</a:t>
            </a:r>
            <a:r>
              <a:rPr lang="en-US" dirty="0"/>
              <a:t> </a:t>
            </a:r>
            <a:r>
              <a:rPr lang="en-US" dirty="0" err="1"/>
              <a:t>erteleyebilme</a:t>
            </a:r>
            <a:r>
              <a:rPr lang="en-US" dirty="0"/>
              <a:t> </a:t>
            </a:r>
            <a:r>
              <a:rPr lang="en-US" dirty="0" err="1"/>
              <a:t>ya</a:t>
            </a:r>
            <a:r>
              <a:rPr lang="en-US" dirty="0"/>
              <a:t> da </a:t>
            </a:r>
            <a:r>
              <a:rPr lang="en-US" dirty="0" err="1"/>
              <a:t>yerine</a:t>
            </a:r>
            <a:r>
              <a:rPr lang="en-US" dirty="0"/>
              <a:t> </a:t>
            </a:r>
            <a:r>
              <a:rPr lang="en-US" dirty="0" err="1"/>
              <a:t>getirme</a:t>
            </a:r>
            <a:r>
              <a:rPr lang="en-US" dirty="0"/>
              <a:t> </a:t>
            </a:r>
            <a:r>
              <a:rPr lang="en-US" dirty="0" err="1"/>
              <a:t>gibi</a:t>
            </a:r>
            <a:r>
              <a:rPr lang="en-US" dirty="0"/>
              <a:t> </a:t>
            </a:r>
            <a:r>
              <a:rPr lang="en-US" dirty="0" err="1"/>
              <a:t>özellikleri</a:t>
            </a:r>
            <a:r>
              <a:rPr lang="en-US" dirty="0"/>
              <a:t> </a:t>
            </a:r>
            <a:r>
              <a:rPr lang="en-US" dirty="0" err="1"/>
              <a:t>ifade</a:t>
            </a:r>
            <a:r>
              <a:rPr lang="en-US" dirty="0"/>
              <a:t> </a:t>
            </a:r>
            <a:r>
              <a:rPr lang="en-US" dirty="0" err="1"/>
              <a:t>eder</a:t>
            </a:r>
            <a:r>
              <a:rPr lang="en-US" dirty="0"/>
              <a:t>. </a:t>
            </a:r>
            <a:endParaRPr lang="tr-TR" dirty="0"/>
          </a:p>
          <a:p>
            <a:pPr algn="just"/>
            <a:r>
              <a:rPr lang="en-US" dirty="0" err="1"/>
              <a:t>Örneğin</a:t>
            </a:r>
            <a:r>
              <a:rPr lang="en-US" dirty="0"/>
              <a:t>, </a:t>
            </a:r>
            <a:r>
              <a:rPr lang="en-US" dirty="0" err="1"/>
              <a:t>bilinçli</a:t>
            </a:r>
            <a:r>
              <a:rPr lang="en-US" dirty="0"/>
              <a:t> </a:t>
            </a:r>
            <a:r>
              <a:rPr lang="en-US" dirty="0" err="1"/>
              <a:t>tüketimin</a:t>
            </a:r>
            <a:r>
              <a:rPr lang="en-US" dirty="0"/>
              <a:t> </a:t>
            </a:r>
            <a:r>
              <a:rPr lang="en-US" dirty="0" err="1"/>
              <a:t>önemli</a:t>
            </a:r>
            <a:r>
              <a:rPr lang="en-US" dirty="0"/>
              <a:t> </a:t>
            </a:r>
            <a:r>
              <a:rPr lang="en-US" dirty="0" err="1"/>
              <a:t>bir</a:t>
            </a:r>
            <a:r>
              <a:rPr lang="en-US" dirty="0"/>
              <a:t> </a:t>
            </a:r>
            <a:r>
              <a:rPr lang="en-US" dirty="0" err="1"/>
              <a:t>ayağını</a:t>
            </a:r>
            <a:r>
              <a:rPr lang="en-US" dirty="0"/>
              <a:t> </a:t>
            </a:r>
            <a:r>
              <a:rPr lang="en-US" dirty="0" err="1"/>
              <a:t>oluşturan</a:t>
            </a:r>
            <a:r>
              <a:rPr lang="en-US" dirty="0"/>
              <a:t> </a:t>
            </a:r>
            <a:r>
              <a:rPr lang="en-US" dirty="0" err="1"/>
              <a:t>tasarruf</a:t>
            </a:r>
            <a:r>
              <a:rPr lang="en-US" dirty="0"/>
              <a:t> </a:t>
            </a:r>
            <a:r>
              <a:rPr lang="en-US" dirty="0" err="1"/>
              <a:t>etme</a:t>
            </a:r>
            <a:r>
              <a:rPr lang="en-US" dirty="0"/>
              <a:t> </a:t>
            </a:r>
            <a:r>
              <a:rPr lang="en-US" dirty="0" err="1"/>
              <a:t>davranışı</a:t>
            </a:r>
            <a:r>
              <a:rPr lang="en-US" dirty="0"/>
              <a:t> </a:t>
            </a:r>
            <a:r>
              <a:rPr lang="en-US" dirty="0" err="1"/>
              <a:t>kültürün</a:t>
            </a:r>
            <a:r>
              <a:rPr lang="en-US" dirty="0"/>
              <a:t> </a:t>
            </a:r>
            <a:r>
              <a:rPr lang="en-US" dirty="0" err="1"/>
              <a:t>etkisi</a:t>
            </a:r>
            <a:r>
              <a:rPr lang="en-US" dirty="0"/>
              <a:t> </a:t>
            </a:r>
            <a:r>
              <a:rPr lang="en-US" dirty="0" err="1"/>
              <a:t>ile</a:t>
            </a:r>
            <a:r>
              <a:rPr lang="en-US" dirty="0"/>
              <a:t> </a:t>
            </a:r>
            <a:r>
              <a:rPr lang="en-US" dirty="0" err="1"/>
              <a:t>değişebilir</a:t>
            </a:r>
            <a:r>
              <a:rPr lang="en-US" dirty="0"/>
              <a:t>. </a:t>
            </a:r>
            <a:r>
              <a:rPr lang="en-US" dirty="0" err="1"/>
              <a:t>Bazı</a:t>
            </a:r>
            <a:r>
              <a:rPr lang="en-US" dirty="0"/>
              <a:t> </a:t>
            </a:r>
            <a:r>
              <a:rPr lang="en-US" dirty="0" err="1"/>
              <a:t>kültürlerde</a:t>
            </a:r>
            <a:r>
              <a:rPr lang="en-US" dirty="0"/>
              <a:t> </a:t>
            </a:r>
            <a:r>
              <a:rPr lang="en-US" dirty="0" err="1"/>
              <a:t>kişisel</a:t>
            </a:r>
            <a:r>
              <a:rPr lang="en-US" dirty="0"/>
              <a:t> </a:t>
            </a:r>
            <a:r>
              <a:rPr lang="en-US" dirty="0" err="1"/>
              <a:t>zevkleri</a:t>
            </a:r>
            <a:r>
              <a:rPr lang="en-US" dirty="0"/>
              <a:t> </a:t>
            </a:r>
            <a:r>
              <a:rPr lang="en-US" dirty="0" err="1"/>
              <a:t>tatmin</a:t>
            </a:r>
            <a:r>
              <a:rPr lang="en-US" dirty="0"/>
              <a:t> </a:t>
            </a:r>
            <a:r>
              <a:rPr lang="en-US" dirty="0" err="1"/>
              <a:t>etme</a:t>
            </a:r>
            <a:r>
              <a:rPr lang="en-US" dirty="0"/>
              <a:t> </a:t>
            </a:r>
            <a:r>
              <a:rPr lang="en-US" dirty="0" err="1"/>
              <a:t>ön</a:t>
            </a:r>
            <a:r>
              <a:rPr lang="en-US" dirty="0"/>
              <a:t> </a:t>
            </a:r>
            <a:r>
              <a:rPr lang="en-US" dirty="0" err="1"/>
              <a:t>plana</a:t>
            </a:r>
            <a:r>
              <a:rPr lang="en-US" dirty="0"/>
              <a:t> </a:t>
            </a:r>
            <a:r>
              <a:rPr lang="en-US" dirty="0" err="1"/>
              <a:t>çıkarken</a:t>
            </a:r>
            <a:r>
              <a:rPr lang="en-US" dirty="0"/>
              <a:t> </a:t>
            </a:r>
            <a:r>
              <a:rPr lang="en-US" dirty="0" err="1"/>
              <a:t>bazı</a:t>
            </a:r>
            <a:r>
              <a:rPr lang="en-US" dirty="0"/>
              <a:t> </a:t>
            </a:r>
            <a:r>
              <a:rPr lang="en-US" dirty="0" err="1"/>
              <a:t>kültürlerde</a:t>
            </a:r>
            <a:r>
              <a:rPr lang="en-US" dirty="0"/>
              <a:t> </a:t>
            </a:r>
            <a:r>
              <a:rPr lang="en-US" dirty="0" err="1"/>
              <a:t>ise</a:t>
            </a:r>
            <a:r>
              <a:rPr lang="en-US" dirty="0"/>
              <a:t> </a:t>
            </a:r>
            <a:r>
              <a:rPr lang="en-US" dirty="0" err="1"/>
              <a:t>tasarruf</a:t>
            </a:r>
            <a:r>
              <a:rPr lang="en-US" dirty="0"/>
              <a:t> </a:t>
            </a:r>
            <a:r>
              <a:rPr lang="en-US" dirty="0" err="1"/>
              <a:t>etme</a:t>
            </a:r>
            <a:r>
              <a:rPr lang="en-US" dirty="0"/>
              <a:t> </a:t>
            </a:r>
            <a:r>
              <a:rPr lang="en-US" dirty="0" err="1"/>
              <a:t>ve</a:t>
            </a:r>
            <a:r>
              <a:rPr lang="en-US" dirty="0"/>
              <a:t> </a:t>
            </a:r>
            <a:r>
              <a:rPr lang="en-US" dirty="0" err="1"/>
              <a:t>planlı</a:t>
            </a:r>
            <a:r>
              <a:rPr lang="en-US" dirty="0"/>
              <a:t> </a:t>
            </a:r>
            <a:r>
              <a:rPr lang="en-US" dirty="0" err="1"/>
              <a:t>harcama</a:t>
            </a:r>
            <a:r>
              <a:rPr lang="en-US" dirty="0"/>
              <a:t> </a:t>
            </a:r>
            <a:r>
              <a:rPr lang="en-US" dirty="0" err="1"/>
              <a:t>ön</a:t>
            </a:r>
            <a:r>
              <a:rPr lang="en-US" dirty="0"/>
              <a:t> </a:t>
            </a:r>
            <a:r>
              <a:rPr lang="en-US" dirty="0" err="1"/>
              <a:t>plana</a:t>
            </a:r>
            <a:r>
              <a:rPr lang="en-US" dirty="0"/>
              <a:t> </a:t>
            </a:r>
            <a:r>
              <a:rPr lang="en-US" dirty="0" err="1"/>
              <a:t>çıkmaktadır</a:t>
            </a:r>
            <a:r>
              <a:rPr lang="en-US" dirty="0"/>
              <a:t>. Bu </a:t>
            </a:r>
            <a:r>
              <a:rPr lang="en-US" dirty="0" err="1"/>
              <a:t>tür</a:t>
            </a:r>
            <a:r>
              <a:rPr lang="en-US" dirty="0"/>
              <a:t> </a:t>
            </a:r>
            <a:r>
              <a:rPr lang="en-US" dirty="0" err="1"/>
              <a:t>kültürlerde</a:t>
            </a:r>
            <a:r>
              <a:rPr lang="en-US" dirty="0"/>
              <a:t> </a:t>
            </a:r>
            <a:r>
              <a:rPr lang="en-US" dirty="0" err="1"/>
              <a:t>gereksiz</a:t>
            </a:r>
            <a:r>
              <a:rPr lang="en-US" dirty="0"/>
              <a:t> </a:t>
            </a:r>
            <a:r>
              <a:rPr lang="en-US" dirty="0" err="1"/>
              <a:t>harcama</a:t>
            </a:r>
            <a:r>
              <a:rPr lang="en-US" dirty="0"/>
              <a:t> </a:t>
            </a:r>
            <a:r>
              <a:rPr lang="en-US" dirty="0" err="1"/>
              <a:t>yapılması</a:t>
            </a:r>
            <a:r>
              <a:rPr lang="en-US" dirty="0"/>
              <a:t> da </a:t>
            </a:r>
            <a:r>
              <a:rPr lang="en-US" dirty="0" err="1"/>
              <a:t>hoş</a:t>
            </a:r>
            <a:r>
              <a:rPr lang="en-US" dirty="0"/>
              <a:t> </a:t>
            </a:r>
            <a:r>
              <a:rPr lang="en-US" dirty="0" err="1"/>
              <a:t>karşılanmayabilir</a:t>
            </a:r>
            <a:r>
              <a:rPr lang="en-US" dirty="0"/>
              <a:t>.</a:t>
            </a:r>
            <a:endParaRPr lang="tr-TR" dirty="0"/>
          </a:p>
        </p:txBody>
      </p:sp>
    </p:spTree>
    <p:extLst>
      <p:ext uri="{BB962C8B-B14F-4D97-AF65-F5344CB8AC3E}">
        <p14:creationId xmlns:p14="http://schemas.microsoft.com/office/powerpoint/2010/main" val="2304400457"/>
      </p:ext>
    </p:extLst>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dirty="0"/>
              <a:t>Grup</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Katılacağımız bir toplantı için ne giymemiz gerektiğine karar verirken, büyük bir olasılıkla toplantıya katılacak diğer bireylerin tepkilerini tahmin ederek yola çıkılır. </a:t>
            </a:r>
          </a:p>
          <a:p>
            <a:pPr algn="just"/>
            <a:r>
              <a:rPr lang="tr-TR" dirty="0"/>
              <a:t>Benzer biçimde, büyükanne ile büyükbabanın evlilik yıldönümleri kutlamasındaki davranışlarımız ile üniversite mezuniyet balosundaki davranışlarımız arasında farklılıklar olacaktır (</a:t>
            </a:r>
            <a:r>
              <a:rPr lang="tr-TR" dirty="0" err="1"/>
              <a:t>Hawkins</a:t>
            </a:r>
            <a:r>
              <a:rPr lang="tr-TR" dirty="0"/>
              <a:t>, Best ve </a:t>
            </a:r>
            <a:r>
              <a:rPr lang="tr-TR" dirty="0" err="1"/>
              <a:t>Coney</a:t>
            </a:r>
            <a:r>
              <a:rPr lang="tr-TR" dirty="0"/>
              <a:t>, 1995: 143). </a:t>
            </a:r>
          </a:p>
          <a:p>
            <a:pPr algn="just"/>
            <a:r>
              <a:rPr lang="tr-TR" dirty="0"/>
              <a:t>Bu örnekler, yaşadığımız grubun, davranışlarımız üzerindeki etkisini açıklamaya yardımcı olur.</a:t>
            </a:r>
          </a:p>
        </p:txBody>
      </p:sp>
    </p:spTree>
    <p:extLst>
      <p:ext uri="{BB962C8B-B14F-4D97-AF65-F5344CB8AC3E}">
        <p14:creationId xmlns:p14="http://schemas.microsoft.com/office/powerpoint/2010/main" val="3272550563"/>
      </p:ext>
    </p:extLst>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Grup nedir? </a:t>
            </a:r>
          </a:p>
        </p:txBody>
      </p:sp>
      <p:sp>
        <p:nvSpPr>
          <p:cNvPr id="3" name="İçerik Yer Tutucusu 2"/>
          <p:cNvSpPr>
            <a:spLocks noGrp="1"/>
          </p:cNvSpPr>
          <p:nvPr>
            <p:ph idx="1"/>
          </p:nvPr>
        </p:nvSpPr>
        <p:spPr>
          <a:xfrm>
            <a:off x="107504" y="2060848"/>
            <a:ext cx="8928992" cy="4752527"/>
          </a:xfrm>
        </p:spPr>
        <p:txBody>
          <a:bodyPr>
            <a:normAutofit lnSpcReduction="10000"/>
          </a:bodyPr>
          <a:lstStyle/>
          <a:p>
            <a:pPr algn="just"/>
            <a:r>
              <a:rPr lang="en-US" dirty="0" err="1"/>
              <a:t>Grup</a:t>
            </a:r>
            <a:r>
              <a:rPr lang="en-US" dirty="0"/>
              <a:t>;  </a:t>
            </a:r>
            <a:r>
              <a:rPr lang="en-US" dirty="0" err="1"/>
              <a:t>normlar</a:t>
            </a:r>
            <a:r>
              <a:rPr lang="en-US" dirty="0"/>
              <a:t>, </a:t>
            </a:r>
            <a:r>
              <a:rPr lang="en-US" dirty="0" err="1"/>
              <a:t>değerler</a:t>
            </a:r>
            <a:r>
              <a:rPr lang="en-US" dirty="0"/>
              <a:t> </a:t>
            </a:r>
            <a:r>
              <a:rPr lang="en-US" dirty="0" err="1"/>
              <a:t>ve</a:t>
            </a:r>
            <a:r>
              <a:rPr lang="en-US" dirty="0"/>
              <a:t> </a:t>
            </a:r>
            <a:r>
              <a:rPr lang="en-US" dirty="0" err="1"/>
              <a:t>inançları</a:t>
            </a:r>
            <a:r>
              <a:rPr lang="en-US" dirty="0"/>
              <a:t> </a:t>
            </a:r>
            <a:r>
              <a:rPr lang="en-US" dirty="0" err="1"/>
              <a:t>paylaşan</a:t>
            </a:r>
            <a:r>
              <a:rPr lang="en-US" dirty="0"/>
              <a:t> </a:t>
            </a:r>
            <a:r>
              <a:rPr lang="en-US" dirty="0" err="1"/>
              <a:t>ve</a:t>
            </a:r>
            <a:r>
              <a:rPr lang="en-US" dirty="0"/>
              <a:t> </a:t>
            </a:r>
            <a:r>
              <a:rPr lang="en-US" dirty="0" err="1"/>
              <a:t>belirli</a:t>
            </a:r>
            <a:r>
              <a:rPr lang="en-US" dirty="0"/>
              <a:t> </a:t>
            </a:r>
            <a:r>
              <a:rPr lang="en-US" dirty="0" err="1"/>
              <a:t>ilişkilere</a:t>
            </a:r>
            <a:r>
              <a:rPr lang="en-US" dirty="0"/>
              <a:t> </a:t>
            </a:r>
            <a:r>
              <a:rPr lang="en-US" dirty="0" err="1"/>
              <a:t>sahip</a:t>
            </a:r>
            <a:r>
              <a:rPr lang="en-US" dirty="0"/>
              <a:t> </a:t>
            </a:r>
            <a:r>
              <a:rPr lang="en-US" dirty="0" err="1"/>
              <a:t>iki</a:t>
            </a:r>
            <a:r>
              <a:rPr lang="en-US" dirty="0"/>
              <a:t> </a:t>
            </a:r>
            <a:r>
              <a:rPr lang="en-US" dirty="0" err="1"/>
              <a:t>veya</a:t>
            </a:r>
            <a:r>
              <a:rPr lang="en-US" dirty="0"/>
              <a:t> </a:t>
            </a:r>
            <a:r>
              <a:rPr lang="en-US" dirty="0" err="1"/>
              <a:t>daha</a:t>
            </a:r>
            <a:r>
              <a:rPr lang="en-US" dirty="0"/>
              <a:t> </a:t>
            </a:r>
            <a:r>
              <a:rPr lang="en-US" dirty="0" err="1"/>
              <a:t>fazla</a:t>
            </a:r>
            <a:r>
              <a:rPr lang="en-US" dirty="0"/>
              <a:t> </a:t>
            </a:r>
            <a:r>
              <a:rPr lang="en-US" dirty="0" err="1"/>
              <a:t>sayıda</a:t>
            </a:r>
            <a:r>
              <a:rPr lang="en-US" dirty="0"/>
              <a:t>, </a:t>
            </a:r>
            <a:r>
              <a:rPr lang="en-US" dirty="0" err="1"/>
              <a:t>birbirleri</a:t>
            </a:r>
            <a:r>
              <a:rPr lang="en-US" dirty="0"/>
              <a:t> </a:t>
            </a:r>
            <a:r>
              <a:rPr lang="en-US" dirty="0" err="1"/>
              <a:t>ile</a:t>
            </a:r>
            <a:r>
              <a:rPr lang="en-US" dirty="0"/>
              <a:t> </a:t>
            </a:r>
            <a:r>
              <a:rPr lang="en-US" dirty="0" err="1"/>
              <a:t>etkileşim</a:t>
            </a:r>
            <a:r>
              <a:rPr lang="en-US" dirty="0"/>
              <a:t> </a:t>
            </a:r>
            <a:r>
              <a:rPr lang="en-US" dirty="0" err="1"/>
              <a:t>sonucunda</a:t>
            </a:r>
            <a:r>
              <a:rPr lang="en-US" dirty="0"/>
              <a:t> </a:t>
            </a:r>
            <a:r>
              <a:rPr lang="en-US" dirty="0" err="1"/>
              <a:t>yakınlık</a:t>
            </a:r>
            <a:r>
              <a:rPr lang="en-US" dirty="0"/>
              <a:t> </a:t>
            </a:r>
            <a:r>
              <a:rPr lang="en-US" dirty="0" err="1"/>
              <a:t>duygusuna</a:t>
            </a:r>
            <a:r>
              <a:rPr lang="en-US" dirty="0"/>
              <a:t> </a:t>
            </a:r>
            <a:r>
              <a:rPr lang="en-US" dirty="0" err="1"/>
              <a:t>sahip</a:t>
            </a:r>
            <a:r>
              <a:rPr lang="en-US" dirty="0"/>
              <a:t> </a:t>
            </a:r>
            <a:r>
              <a:rPr lang="en-US" dirty="0" err="1"/>
              <a:t>kişiden</a:t>
            </a:r>
            <a:r>
              <a:rPr lang="en-US" dirty="0"/>
              <a:t> </a:t>
            </a:r>
            <a:r>
              <a:rPr lang="en-US" dirty="0" err="1"/>
              <a:t>oluşan</a:t>
            </a:r>
            <a:r>
              <a:rPr lang="en-US" dirty="0"/>
              <a:t> </a:t>
            </a:r>
            <a:r>
              <a:rPr lang="en-US" dirty="0" err="1"/>
              <a:t>topluluktur</a:t>
            </a:r>
            <a:r>
              <a:rPr lang="en-US" dirty="0"/>
              <a:t> (Hawkins, Best </a:t>
            </a:r>
            <a:r>
              <a:rPr lang="en-US" dirty="0" err="1"/>
              <a:t>ve</a:t>
            </a:r>
            <a:r>
              <a:rPr lang="en-US" dirty="0"/>
              <a:t> Coney, 1995: 143; Loudon </a:t>
            </a:r>
            <a:r>
              <a:rPr lang="en-US" dirty="0" err="1"/>
              <a:t>ve</a:t>
            </a:r>
            <a:r>
              <a:rPr lang="en-US" dirty="0"/>
              <a:t> </a:t>
            </a:r>
            <a:r>
              <a:rPr lang="en-US" dirty="0" err="1"/>
              <a:t>Bitta</a:t>
            </a:r>
            <a:r>
              <a:rPr lang="en-US" dirty="0"/>
              <a:t>, 1998: 268). </a:t>
            </a:r>
            <a:endParaRPr lang="tr-TR" dirty="0"/>
          </a:p>
          <a:p>
            <a:pPr algn="just"/>
            <a:r>
              <a:rPr lang="en-US" dirty="0" err="1"/>
              <a:t>Bir</a:t>
            </a:r>
            <a:r>
              <a:rPr lang="en-US" dirty="0"/>
              <a:t> </a:t>
            </a:r>
            <a:r>
              <a:rPr lang="en-US" dirty="0" err="1"/>
              <a:t>başka</a:t>
            </a:r>
            <a:r>
              <a:rPr lang="en-US" dirty="0"/>
              <a:t> </a:t>
            </a:r>
            <a:r>
              <a:rPr lang="en-US" dirty="0" err="1"/>
              <a:t>deyişe</a:t>
            </a:r>
            <a:r>
              <a:rPr lang="en-US" dirty="0"/>
              <a:t> </a:t>
            </a:r>
            <a:r>
              <a:rPr lang="en-US" dirty="0" err="1"/>
              <a:t>grup</a:t>
            </a:r>
            <a:r>
              <a:rPr lang="en-US" dirty="0"/>
              <a:t>, </a:t>
            </a:r>
            <a:r>
              <a:rPr lang="en-US" dirty="0" err="1"/>
              <a:t>belirli</a:t>
            </a:r>
            <a:r>
              <a:rPr lang="en-US" dirty="0"/>
              <a:t> </a:t>
            </a:r>
            <a:r>
              <a:rPr lang="en-US" dirty="0" err="1"/>
              <a:t>bir</a:t>
            </a:r>
            <a:r>
              <a:rPr lang="en-US" dirty="0"/>
              <a:t> </a:t>
            </a:r>
            <a:r>
              <a:rPr lang="en-US" dirty="0" err="1"/>
              <a:t>zaman</a:t>
            </a:r>
            <a:r>
              <a:rPr lang="en-US" dirty="0"/>
              <a:t> </a:t>
            </a:r>
            <a:r>
              <a:rPr lang="en-US" dirty="0" err="1"/>
              <a:t>kesitinde</a:t>
            </a:r>
            <a:r>
              <a:rPr lang="en-US" dirty="0"/>
              <a:t>, </a:t>
            </a:r>
            <a:r>
              <a:rPr lang="en-US" dirty="0" err="1"/>
              <a:t>birbirine</a:t>
            </a:r>
            <a:r>
              <a:rPr lang="en-US" dirty="0"/>
              <a:t> </a:t>
            </a:r>
            <a:r>
              <a:rPr lang="en-US" dirty="0" err="1"/>
              <a:t>bağlı</a:t>
            </a:r>
            <a:r>
              <a:rPr lang="en-US" dirty="0"/>
              <a:t> </a:t>
            </a:r>
            <a:r>
              <a:rPr lang="en-US" dirty="0" err="1"/>
              <a:t>olarak</a:t>
            </a:r>
            <a:r>
              <a:rPr lang="en-US" dirty="0"/>
              <a:t> </a:t>
            </a:r>
            <a:r>
              <a:rPr lang="en-US" dirty="0" err="1"/>
              <a:t>hareket</a:t>
            </a:r>
            <a:r>
              <a:rPr lang="en-US" dirty="0"/>
              <a:t> </a:t>
            </a:r>
            <a:r>
              <a:rPr lang="en-US" dirty="0" err="1"/>
              <a:t>eden</a:t>
            </a:r>
            <a:r>
              <a:rPr lang="en-US" dirty="0"/>
              <a:t> </a:t>
            </a:r>
            <a:r>
              <a:rPr lang="en-US" dirty="0" err="1"/>
              <a:t>ve</a:t>
            </a:r>
            <a:r>
              <a:rPr lang="en-US" dirty="0"/>
              <a:t> belli </a:t>
            </a:r>
            <a:r>
              <a:rPr lang="en-US" dirty="0" err="1"/>
              <a:t>ortak</a:t>
            </a:r>
            <a:r>
              <a:rPr lang="en-US" dirty="0"/>
              <a:t> </a:t>
            </a:r>
            <a:r>
              <a:rPr lang="en-US" dirty="0" err="1"/>
              <a:t>gereksinimlere</a:t>
            </a:r>
            <a:r>
              <a:rPr lang="en-US" dirty="0"/>
              <a:t> </a:t>
            </a:r>
            <a:r>
              <a:rPr lang="en-US" dirty="0" err="1"/>
              <a:t>ya</a:t>
            </a:r>
            <a:r>
              <a:rPr lang="en-US" dirty="0"/>
              <a:t> da </a:t>
            </a:r>
            <a:r>
              <a:rPr lang="en-US" dirty="0" err="1"/>
              <a:t>amaçlara</a:t>
            </a:r>
            <a:r>
              <a:rPr lang="en-US" dirty="0"/>
              <a:t> </a:t>
            </a:r>
            <a:r>
              <a:rPr lang="en-US" dirty="0" err="1"/>
              <a:t>sahip</a:t>
            </a:r>
            <a:r>
              <a:rPr lang="en-US" dirty="0"/>
              <a:t> </a:t>
            </a:r>
            <a:r>
              <a:rPr lang="en-US" dirty="0" err="1"/>
              <a:t>olan</a:t>
            </a:r>
            <a:r>
              <a:rPr lang="en-US" dirty="0"/>
              <a:t> </a:t>
            </a:r>
            <a:r>
              <a:rPr lang="en-US" dirty="0" err="1"/>
              <a:t>kişilerden</a:t>
            </a:r>
            <a:r>
              <a:rPr lang="en-US" dirty="0"/>
              <a:t> </a:t>
            </a:r>
            <a:r>
              <a:rPr lang="en-US" dirty="0" err="1"/>
              <a:t>oluşmaktadır</a:t>
            </a:r>
            <a:r>
              <a:rPr lang="en-US" dirty="0"/>
              <a:t>. </a:t>
            </a:r>
            <a:endParaRPr lang="tr-TR" dirty="0"/>
          </a:p>
          <a:p>
            <a:pPr algn="just"/>
            <a:r>
              <a:rPr lang="en-US" dirty="0" err="1"/>
              <a:t>Grup</a:t>
            </a:r>
            <a:r>
              <a:rPr lang="en-US" dirty="0"/>
              <a:t> </a:t>
            </a:r>
            <a:r>
              <a:rPr lang="en-US" dirty="0" err="1"/>
              <a:t>ile</a:t>
            </a:r>
            <a:r>
              <a:rPr lang="en-US" dirty="0"/>
              <a:t> </a:t>
            </a:r>
            <a:r>
              <a:rPr lang="en-US" dirty="0" err="1"/>
              <a:t>topluluk</a:t>
            </a:r>
            <a:r>
              <a:rPr lang="en-US" dirty="0"/>
              <a:t> </a:t>
            </a:r>
            <a:r>
              <a:rPr lang="en-US" dirty="0" err="1"/>
              <a:t>kavramları</a:t>
            </a:r>
            <a:r>
              <a:rPr lang="en-US" dirty="0"/>
              <a:t> </a:t>
            </a:r>
            <a:r>
              <a:rPr lang="en-US" dirty="0" err="1"/>
              <a:t>birbirlerinden</a:t>
            </a:r>
            <a:r>
              <a:rPr lang="en-US" dirty="0"/>
              <a:t> </a:t>
            </a:r>
            <a:r>
              <a:rPr lang="en-US" dirty="0" err="1"/>
              <a:t>farklıdır</a:t>
            </a:r>
            <a:r>
              <a:rPr lang="en-US" dirty="0"/>
              <a:t>. Her </a:t>
            </a:r>
            <a:r>
              <a:rPr lang="en-US" dirty="0" err="1"/>
              <a:t>topluluk</a:t>
            </a:r>
            <a:r>
              <a:rPr lang="en-US" dirty="0"/>
              <a:t> </a:t>
            </a:r>
            <a:r>
              <a:rPr lang="en-US" dirty="0" err="1"/>
              <a:t>grup</a:t>
            </a:r>
            <a:r>
              <a:rPr lang="en-US" dirty="0"/>
              <a:t> </a:t>
            </a:r>
            <a:r>
              <a:rPr lang="en-US" dirty="0" err="1"/>
              <a:t>olarak</a:t>
            </a:r>
            <a:r>
              <a:rPr lang="en-US" dirty="0"/>
              <a:t> </a:t>
            </a:r>
            <a:r>
              <a:rPr lang="en-US" dirty="0" err="1"/>
              <a:t>kabul</a:t>
            </a:r>
            <a:r>
              <a:rPr lang="en-US" dirty="0"/>
              <a:t> </a:t>
            </a:r>
            <a:r>
              <a:rPr lang="en-US" dirty="0" err="1"/>
              <a:t>edilemez</a:t>
            </a:r>
            <a:r>
              <a:rPr lang="en-US" dirty="0"/>
              <a:t>. </a:t>
            </a:r>
            <a:r>
              <a:rPr lang="en-US" dirty="0" err="1"/>
              <a:t>Gruplar</a:t>
            </a:r>
            <a:r>
              <a:rPr lang="en-US" dirty="0"/>
              <a:t>, </a:t>
            </a:r>
            <a:r>
              <a:rPr lang="en-US" dirty="0" err="1"/>
              <a:t>belirli</a:t>
            </a:r>
            <a:r>
              <a:rPr lang="en-US" dirty="0"/>
              <a:t> </a:t>
            </a:r>
            <a:r>
              <a:rPr lang="en-US" dirty="0" err="1"/>
              <a:t>bir</a:t>
            </a:r>
            <a:r>
              <a:rPr lang="en-US" dirty="0"/>
              <a:t> </a:t>
            </a:r>
            <a:r>
              <a:rPr lang="en-US" dirty="0" err="1"/>
              <a:t>yerde</a:t>
            </a:r>
            <a:r>
              <a:rPr lang="en-US" dirty="0"/>
              <a:t>, </a:t>
            </a:r>
            <a:r>
              <a:rPr lang="en-US" dirty="0" err="1"/>
              <a:t>belirli</a:t>
            </a:r>
            <a:r>
              <a:rPr lang="en-US" dirty="0"/>
              <a:t> </a:t>
            </a:r>
            <a:r>
              <a:rPr lang="en-US" dirty="0" err="1"/>
              <a:t>bir</a:t>
            </a:r>
            <a:r>
              <a:rPr lang="en-US" dirty="0"/>
              <a:t> </a:t>
            </a:r>
            <a:r>
              <a:rPr lang="en-US" dirty="0" err="1"/>
              <a:t>zamanda</a:t>
            </a:r>
            <a:r>
              <a:rPr lang="en-US" dirty="0"/>
              <a:t> </a:t>
            </a:r>
            <a:r>
              <a:rPr lang="en-US" dirty="0" err="1"/>
              <a:t>tesadüfen</a:t>
            </a:r>
            <a:r>
              <a:rPr lang="en-US" dirty="0"/>
              <a:t> </a:t>
            </a:r>
            <a:r>
              <a:rPr lang="en-US" dirty="0" err="1"/>
              <a:t>bir</a:t>
            </a:r>
            <a:r>
              <a:rPr lang="en-US" dirty="0"/>
              <a:t> </a:t>
            </a:r>
            <a:r>
              <a:rPr lang="en-US" dirty="0" err="1"/>
              <a:t>araya</a:t>
            </a:r>
            <a:r>
              <a:rPr lang="en-US" dirty="0"/>
              <a:t> </a:t>
            </a:r>
            <a:r>
              <a:rPr lang="en-US" dirty="0" err="1"/>
              <a:t>gelmiş</a:t>
            </a:r>
            <a:r>
              <a:rPr lang="en-US" dirty="0"/>
              <a:t> </a:t>
            </a:r>
            <a:r>
              <a:rPr lang="en-US" dirty="0" err="1"/>
              <a:t>bir</a:t>
            </a:r>
            <a:r>
              <a:rPr lang="en-US" dirty="0"/>
              <a:t> </a:t>
            </a:r>
            <a:r>
              <a:rPr lang="en-US" dirty="0" err="1"/>
              <a:t>topluluk</a:t>
            </a:r>
            <a:r>
              <a:rPr lang="en-US" dirty="0"/>
              <a:t> </a:t>
            </a:r>
            <a:r>
              <a:rPr lang="en-US" dirty="0" err="1"/>
              <a:t>değildir</a:t>
            </a:r>
            <a:r>
              <a:rPr lang="en-US" dirty="0"/>
              <a:t>. Banka </a:t>
            </a:r>
            <a:r>
              <a:rPr lang="en-US" dirty="0" err="1"/>
              <a:t>kuyruğunda</a:t>
            </a:r>
            <a:r>
              <a:rPr lang="en-US" dirty="0"/>
              <a:t> </a:t>
            </a:r>
            <a:r>
              <a:rPr lang="en-US" dirty="0" err="1"/>
              <a:t>bekleyenler</a:t>
            </a:r>
            <a:r>
              <a:rPr lang="en-US" dirty="0"/>
              <a:t>, </a:t>
            </a:r>
            <a:r>
              <a:rPr lang="en-US" dirty="0" err="1"/>
              <a:t>dolmuşla</a:t>
            </a:r>
            <a:r>
              <a:rPr lang="en-US" dirty="0"/>
              <a:t> </a:t>
            </a:r>
            <a:r>
              <a:rPr lang="en-US" dirty="0" err="1"/>
              <a:t>evlerine</a:t>
            </a:r>
            <a:r>
              <a:rPr lang="en-US" dirty="0"/>
              <a:t> </a:t>
            </a:r>
            <a:r>
              <a:rPr lang="en-US" dirty="0" err="1"/>
              <a:t>dönenler</a:t>
            </a:r>
            <a:r>
              <a:rPr lang="en-US" dirty="0"/>
              <a:t> </a:t>
            </a:r>
            <a:r>
              <a:rPr lang="en-US" dirty="0" err="1"/>
              <a:t>birer</a:t>
            </a:r>
            <a:r>
              <a:rPr lang="en-US" dirty="0"/>
              <a:t> </a:t>
            </a:r>
            <a:r>
              <a:rPr lang="en-US" dirty="0" err="1"/>
              <a:t>topluluktur</a:t>
            </a:r>
            <a:r>
              <a:rPr lang="en-US" dirty="0"/>
              <a:t>, </a:t>
            </a:r>
            <a:r>
              <a:rPr lang="en-US" dirty="0" err="1"/>
              <a:t>fakat</a:t>
            </a:r>
            <a:r>
              <a:rPr lang="en-US" dirty="0"/>
              <a:t> </a:t>
            </a:r>
            <a:r>
              <a:rPr lang="en-US" dirty="0" err="1"/>
              <a:t>grup</a:t>
            </a:r>
            <a:r>
              <a:rPr lang="en-US" dirty="0"/>
              <a:t> </a:t>
            </a:r>
            <a:r>
              <a:rPr lang="en-US" dirty="0" err="1"/>
              <a:t>değildir</a:t>
            </a:r>
            <a:r>
              <a:rPr lang="en-US" dirty="0"/>
              <a:t> (</a:t>
            </a:r>
            <a:r>
              <a:rPr lang="en-US" dirty="0" err="1"/>
              <a:t>Karalar</a:t>
            </a:r>
            <a:r>
              <a:rPr lang="en-US" dirty="0"/>
              <a:t>, 1995: 171. </a:t>
            </a:r>
            <a:r>
              <a:rPr lang="en-US" dirty="0" err="1"/>
              <a:t>Gruplar</a:t>
            </a:r>
            <a:r>
              <a:rPr lang="en-US" dirty="0"/>
              <a:t>, </a:t>
            </a:r>
            <a:r>
              <a:rPr lang="en-US" dirty="0" err="1"/>
              <a:t>belirli</a:t>
            </a:r>
            <a:r>
              <a:rPr lang="en-US" dirty="0"/>
              <a:t> </a:t>
            </a:r>
            <a:r>
              <a:rPr lang="en-US" dirty="0" err="1"/>
              <a:t>ölçütlere</a:t>
            </a:r>
            <a:r>
              <a:rPr lang="en-US" dirty="0"/>
              <a:t> </a:t>
            </a:r>
            <a:r>
              <a:rPr lang="en-US" dirty="0" err="1"/>
              <a:t>göre</a:t>
            </a:r>
            <a:r>
              <a:rPr lang="en-US" dirty="0"/>
              <a:t> </a:t>
            </a:r>
            <a:r>
              <a:rPr lang="en-US" dirty="0" err="1"/>
              <a:t>sınıflandırılır</a:t>
            </a:r>
            <a:r>
              <a:rPr lang="en-US" dirty="0"/>
              <a:t>;</a:t>
            </a:r>
            <a:endParaRPr lang="tr-TR" dirty="0"/>
          </a:p>
        </p:txBody>
      </p:sp>
    </p:spTree>
    <p:extLst>
      <p:ext uri="{BB962C8B-B14F-4D97-AF65-F5344CB8AC3E}">
        <p14:creationId xmlns:p14="http://schemas.microsoft.com/office/powerpoint/2010/main" val="1324407136"/>
      </p:ext>
    </p:extLst>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Grupların sınıflandırılması</a:t>
            </a:r>
          </a:p>
        </p:txBody>
      </p:sp>
      <p:sp>
        <p:nvSpPr>
          <p:cNvPr id="3" name="İçerik Yer Tutucusu 2"/>
          <p:cNvSpPr>
            <a:spLocks noGrp="1"/>
          </p:cNvSpPr>
          <p:nvPr>
            <p:ph idx="1"/>
          </p:nvPr>
        </p:nvSpPr>
        <p:spPr>
          <a:xfrm>
            <a:off x="107504" y="2060848"/>
            <a:ext cx="8928992" cy="4752527"/>
          </a:xfrm>
        </p:spPr>
        <p:txBody>
          <a:bodyPr>
            <a:normAutofit fontScale="92500" lnSpcReduction="20000"/>
          </a:bodyPr>
          <a:lstStyle/>
          <a:p>
            <a:pPr algn="just"/>
            <a:r>
              <a:rPr lang="en-US" dirty="0" err="1"/>
              <a:t>Gruplar</a:t>
            </a:r>
            <a:r>
              <a:rPr lang="en-US" dirty="0"/>
              <a:t>; </a:t>
            </a:r>
            <a:r>
              <a:rPr lang="en-US" dirty="0" err="1"/>
              <a:t>içerik</a:t>
            </a:r>
            <a:r>
              <a:rPr lang="en-US" dirty="0"/>
              <a:t> </a:t>
            </a:r>
            <a:r>
              <a:rPr lang="en-US" dirty="0" err="1"/>
              <a:t>ve</a:t>
            </a:r>
            <a:r>
              <a:rPr lang="en-US" dirty="0"/>
              <a:t> </a:t>
            </a:r>
            <a:r>
              <a:rPr lang="en-US" dirty="0" err="1"/>
              <a:t>işlevlerine</a:t>
            </a:r>
            <a:r>
              <a:rPr lang="en-US" dirty="0"/>
              <a:t>, </a:t>
            </a:r>
            <a:r>
              <a:rPr lang="en-US" dirty="0" err="1"/>
              <a:t>kişisel</a:t>
            </a:r>
            <a:r>
              <a:rPr lang="en-US" dirty="0"/>
              <a:t> </a:t>
            </a:r>
            <a:r>
              <a:rPr lang="en-US" dirty="0" err="1"/>
              <a:t>ilgi</a:t>
            </a:r>
            <a:r>
              <a:rPr lang="en-US" dirty="0"/>
              <a:t> </a:t>
            </a:r>
            <a:r>
              <a:rPr lang="en-US" dirty="0" err="1"/>
              <a:t>düzeyine</a:t>
            </a:r>
            <a:r>
              <a:rPr lang="en-US" dirty="0"/>
              <a:t> (</a:t>
            </a:r>
            <a:r>
              <a:rPr lang="en-US" dirty="0" err="1"/>
              <a:t>yakınlık</a:t>
            </a:r>
            <a:r>
              <a:rPr lang="en-US" dirty="0"/>
              <a:t> </a:t>
            </a:r>
            <a:r>
              <a:rPr lang="en-US" dirty="0" err="1"/>
              <a:t>derecesine</a:t>
            </a:r>
            <a:r>
              <a:rPr lang="en-US" dirty="0"/>
              <a:t>) </a:t>
            </a:r>
            <a:r>
              <a:rPr lang="en-US" dirty="0" err="1"/>
              <a:t>ve</a:t>
            </a:r>
            <a:r>
              <a:rPr lang="en-US" dirty="0"/>
              <a:t> </a:t>
            </a:r>
            <a:r>
              <a:rPr lang="en-US" dirty="0" err="1"/>
              <a:t>örgütlenme</a:t>
            </a:r>
            <a:r>
              <a:rPr lang="en-US" dirty="0"/>
              <a:t> </a:t>
            </a:r>
            <a:r>
              <a:rPr lang="en-US" dirty="0" err="1"/>
              <a:t>derecesine</a:t>
            </a:r>
            <a:r>
              <a:rPr lang="en-US" dirty="0"/>
              <a:t> </a:t>
            </a:r>
            <a:r>
              <a:rPr lang="en-US" dirty="0" err="1"/>
              <a:t>göre</a:t>
            </a:r>
            <a:r>
              <a:rPr lang="en-US" dirty="0"/>
              <a:t> </a:t>
            </a:r>
            <a:r>
              <a:rPr lang="en-US" dirty="0" err="1"/>
              <a:t>üç</a:t>
            </a:r>
            <a:r>
              <a:rPr lang="en-US" dirty="0"/>
              <a:t> </a:t>
            </a:r>
            <a:r>
              <a:rPr lang="en-US" dirty="0" err="1"/>
              <a:t>sınıfa</a:t>
            </a:r>
            <a:r>
              <a:rPr lang="en-US" dirty="0"/>
              <a:t> </a:t>
            </a:r>
            <a:r>
              <a:rPr lang="en-US" dirty="0" err="1"/>
              <a:t>ayrılabilir</a:t>
            </a:r>
            <a:r>
              <a:rPr lang="en-US" dirty="0"/>
              <a:t> (Loudon </a:t>
            </a:r>
            <a:r>
              <a:rPr lang="en-US" dirty="0" err="1"/>
              <a:t>ve</a:t>
            </a:r>
            <a:r>
              <a:rPr lang="en-US" dirty="0"/>
              <a:t> </a:t>
            </a:r>
            <a:r>
              <a:rPr lang="en-US" dirty="0" err="1"/>
              <a:t>Bitta</a:t>
            </a:r>
            <a:r>
              <a:rPr lang="en-US" dirty="0"/>
              <a:t>, 1998: 268-269):  </a:t>
            </a:r>
            <a:endParaRPr lang="tr-TR" dirty="0"/>
          </a:p>
          <a:p>
            <a:pPr marL="0" indent="0" algn="just">
              <a:buNone/>
            </a:pPr>
            <a:r>
              <a:rPr lang="en-US" b="1" dirty="0" err="1"/>
              <a:t>İçerik</a:t>
            </a:r>
            <a:r>
              <a:rPr lang="en-US" b="1" dirty="0"/>
              <a:t> </a:t>
            </a:r>
            <a:r>
              <a:rPr lang="en-US" b="1" dirty="0" err="1"/>
              <a:t>ve</a:t>
            </a:r>
            <a:r>
              <a:rPr lang="en-US" b="1" dirty="0"/>
              <a:t> </a:t>
            </a:r>
            <a:r>
              <a:rPr lang="en-US" b="1" dirty="0" err="1"/>
              <a:t>işlevlerine</a:t>
            </a:r>
            <a:r>
              <a:rPr lang="en-US" b="1" dirty="0"/>
              <a:t> </a:t>
            </a:r>
            <a:r>
              <a:rPr lang="en-US" b="1" dirty="0" err="1"/>
              <a:t>göre</a:t>
            </a:r>
            <a:r>
              <a:rPr lang="en-US" b="1" dirty="0"/>
              <a:t> </a:t>
            </a:r>
            <a:r>
              <a:rPr lang="en-US" b="1" dirty="0" err="1"/>
              <a:t>gruplar</a:t>
            </a:r>
            <a:r>
              <a:rPr lang="en-US" b="1" dirty="0"/>
              <a:t>:</a:t>
            </a:r>
            <a:endParaRPr lang="tr-TR" dirty="0"/>
          </a:p>
          <a:p>
            <a:pPr algn="just"/>
            <a:r>
              <a:rPr lang="en-US" dirty="0" err="1"/>
              <a:t>Birçok</a:t>
            </a:r>
            <a:r>
              <a:rPr lang="en-US" dirty="0"/>
              <a:t> </a:t>
            </a:r>
            <a:r>
              <a:rPr lang="en-US" dirty="0" err="1"/>
              <a:t>kişi</a:t>
            </a:r>
            <a:r>
              <a:rPr lang="en-US" dirty="0"/>
              <a:t> </a:t>
            </a:r>
            <a:r>
              <a:rPr lang="en-US" dirty="0" err="1"/>
              <a:t>tarafından</a:t>
            </a:r>
            <a:r>
              <a:rPr lang="en-US" dirty="0"/>
              <a:t> </a:t>
            </a:r>
            <a:r>
              <a:rPr lang="en-US" dirty="0" err="1"/>
              <a:t>gruplar</a:t>
            </a:r>
            <a:r>
              <a:rPr lang="en-US" dirty="0"/>
              <a:t>, </a:t>
            </a:r>
            <a:r>
              <a:rPr lang="en-US" dirty="0" err="1"/>
              <a:t>içeriğine</a:t>
            </a:r>
            <a:r>
              <a:rPr lang="en-US" dirty="0"/>
              <a:t> </a:t>
            </a:r>
            <a:r>
              <a:rPr lang="en-US" dirty="0" err="1"/>
              <a:t>ve</a:t>
            </a:r>
            <a:r>
              <a:rPr lang="en-US" dirty="0"/>
              <a:t> </a:t>
            </a:r>
            <a:r>
              <a:rPr lang="en-US" dirty="0" err="1"/>
              <a:t>işlevlerine</a:t>
            </a:r>
            <a:r>
              <a:rPr lang="en-US" dirty="0"/>
              <a:t> </a:t>
            </a:r>
            <a:r>
              <a:rPr lang="en-US" dirty="0" err="1"/>
              <a:t>göre</a:t>
            </a:r>
            <a:r>
              <a:rPr lang="en-US" dirty="0"/>
              <a:t> </a:t>
            </a:r>
            <a:r>
              <a:rPr lang="en-US" dirty="0" err="1"/>
              <a:t>değerlendirir</a:t>
            </a:r>
            <a:r>
              <a:rPr lang="en-US" dirty="0"/>
              <a:t>. </a:t>
            </a:r>
            <a:r>
              <a:rPr lang="en-US" dirty="0" err="1"/>
              <a:t>Örneğin</a:t>
            </a:r>
            <a:r>
              <a:rPr lang="en-US" dirty="0"/>
              <a:t> </a:t>
            </a:r>
            <a:r>
              <a:rPr lang="en-US" dirty="0" err="1"/>
              <a:t>gruplar</a:t>
            </a:r>
            <a:r>
              <a:rPr lang="en-US" dirty="0"/>
              <a:t>; </a:t>
            </a:r>
            <a:r>
              <a:rPr lang="en-US" dirty="0" err="1"/>
              <a:t>aileye</a:t>
            </a:r>
            <a:r>
              <a:rPr lang="en-US" dirty="0"/>
              <a:t>, </a:t>
            </a:r>
            <a:r>
              <a:rPr lang="en-US" dirty="0" err="1"/>
              <a:t>etnik</a:t>
            </a:r>
            <a:r>
              <a:rPr lang="en-US" dirty="0"/>
              <a:t> </a:t>
            </a:r>
            <a:r>
              <a:rPr lang="en-US" dirty="0" err="1"/>
              <a:t>kökene</a:t>
            </a:r>
            <a:r>
              <a:rPr lang="en-US" dirty="0"/>
              <a:t>, </a:t>
            </a:r>
            <a:r>
              <a:rPr lang="en-US" dirty="0" err="1"/>
              <a:t>yaşa</a:t>
            </a:r>
            <a:r>
              <a:rPr lang="en-US" dirty="0"/>
              <a:t>, </a:t>
            </a:r>
            <a:r>
              <a:rPr lang="en-US" dirty="0" err="1"/>
              <a:t>cinsiyete</a:t>
            </a:r>
            <a:r>
              <a:rPr lang="en-US" dirty="0"/>
              <a:t>, </a:t>
            </a:r>
            <a:r>
              <a:rPr lang="en-US" dirty="0" err="1"/>
              <a:t>siyasi</a:t>
            </a:r>
            <a:r>
              <a:rPr lang="en-US" dirty="0"/>
              <a:t> </a:t>
            </a:r>
            <a:r>
              <a:rPr lang="en-US" dirty="0" err="1"/>
              <a:t>görüşe</a:t>
            </a:r>
            <a:r>
              <a:rPr lang="en-US" dirty="0"/>
              <a:t>, </a:t>
            </a:r>
            <a:r>
              <a:rPr lang="en-US" dirty="0" err="1"/>
              <a:t>dini</a:t>
            </a:r>
            <a:r>
              <a:rPr lang="en-US" dirty="0"/>
              <a:t> </a:t>
            </a:r>
            <a:r>
              <a:rPr lang="en-US" dirty="0" err="1"/>
              <a:t>inanca</a:t>
            </a:r>
            <a:r>
              <a:rPr lang="en-US" dirty="0"/>
              <a:t>, </a:t>
            </a:r>
            <a:r>
              <a:rPr lang="en-US" dirty="0" err="1"/>
              <a:t>mesleğine</a:t>
            </a:r>
            <a:r>
              <a:rPr lang="en-US" dirty="0"/>
              <a:t> </a:t>
            </a:r>
            <a:r>
              <a:rPr lang="en-US" dirty="0" err="1"/>
              <a:t>ve</a:t>
            </a:r>
            <a:r>
              <a:rPr lang="en-US" dirty="0"/>
              <a:t> </a:t>
            </a:r>
            <a:r>
              <a:rPr lang="en-US" dirty="0" err="1"/>
              <a:t>eğitimine</a:t>
            </a:r>
            <a:r>
              <a:rPr lang="en-US" dirty="0"/>
              <a:t> </a:t>
            </a:r>
            <a:r>
              <a:rPr lang="en-US" dirty="0" err="1"/>
              <a:t>göre</a:t>
            </a:r>
            <a:r>
              <a:rPr lang="en-US" dirty="0"/>
              <a:t> </a:t>
            </a:r>
            <a:r>
              <a:rPr lang="en-US" dirty="0" err="1"/>
              <a:t>sınıflandırılabilir</a:t>
            </a:r>
            <a:r>
              <a:rPr lang="en-US" dirty="0"/>
              <a:t>.</a:t>
            </a:r>
            <a:endParaRPr lang="tr-TR" dirty="0"/>
          </a:p>
          <a:p>
            <a:pPr marL="0" indent="0" algn="just">
              <a:buNone/>
            </a:pPr>
            <a:r>
              <a:rPr lang="en-US" b="1" dirty="0" err="1"/>
              <a:t>Kişisel</a:t>
            </a:r>
            <a:r>
              <a:rPr lang="en-US" b="1" dirty="0"/>
              <a:t> </a:t>
            </a:r>
            <a:r>
              <a:rPr lang="en-US" b="1" dirty="0" err="1"/>
              <a:t>ilgi</a:t>
            </a:r>
            <a:r>
              <a:rPr lang="en-US" b="1" dirty="0"/>
              <a:t> </a:t>
            </a:r>
            <a:r>
              <a:rPr lang="en-US" b="1" dirty="0" err="1"/>
              <a:t>düzeyine</a:t>
            </a:r>
            <a:r>
              <a:rPr lang="en-US" b="1" dirty="0"/>
              <a:t> (</a:t>
            </a:r>
            <a:r>
              <a:rPr lang="en-US" b="1" dirty="0" err="1"/>
              <a:t>yakınlık</a:t>
            </a:r>
            <a:r>
              <a:rPr lang="en-US" b="1" dirty="0"/>
              <a:t> </a:t>
            </a:r>
            <a:r>
              <a:rPr lang="en-US" b="1" dirty="0" err="1"/>
              <a:t>derecesine</a:t>
            </a:r>
            <a:r>
              <a:rPr lang="en-US" b="1" dirty="0"/>
              <a:t>) </a:t>
            </a:r>
            <a:r>
              <a:rPr lang="en-US" b="1" dirty="0" err="1"/>
              <a:t>göre</a:t>
            </a:r>
            <a:r>
              <a:rPr lang="en-US" b="1" dirty="0"/>
              <a:t> </a:t>
            </a:r>
            <a:r>
              <a:rPr lang="en-US" b="1" dirty="0" err="1"/>
              <a:t>gruplar</a:t>
            </a:r>
            <a:r>
              <a:rPr lang="en-US" b="1" dirty="0"/>
              <a:t>:</a:t>
            </a:r>
            <a:endParaRPr lang="tr-TR" dirty="0"/>
          </a:p>
          <a:p>
            <a:pPr algn="just"/>
            <a:r>
              <a:rPr lang="en-US" dirty="0" err="1"/>
              <a:t>Kişisel</a:t>
            </a:r>
            <a:r>
              <a:rPr lang="en-US" dirty="0"/>
              <a:t> </a:t>
            </a:r>
            <a:r>
              <a:rPr lang="en-US" dirty="0" err="1"/>
              <a:t>ilgi</a:t>
            </a:r>
            <a:r>
              <a:rPr lang="en-US" dirty="0"/>
              <a:t> </a:t>
            </a:r>
            <a:r>
              <a:rPr lang="en-US" dirty="0" err="1"/>
              <a:t>düzeyine</a:t>
            </a:r>
            <a:r>
              <a:rPr lang="en-US" dirty="0"/>
              <a:t> </a:t>
            </a:r>
            <a:r>
              <a:rPr lang="en-US" dirty="0" err="1"/>
              <a:t>göre</a:t>
            </a:r>
            <a:r>
              <a:rPr lang="en-US" dirty="0"/>
              <a:t> </a:t>
            </a:r>
            <a:r>
              <a:rPr lang="en-US" dirty="0" err="1"/>
              <a:t>gruplar</a:t>
            </a:r>
            <a:r>
              <a:rPr lang="en-US" dirty="0"/>
              <a:t>, </a:t>
            </a:r>
            <a:r>
              <a:rPr lang="en-US" dirty="0" err="1"/>
              <a:t>birincil</a:t>
            </a:r>
            <a:r>
              <a:rPr lang="en-US" dirty="0"/>
              <a:t> </a:t>
            </a:r>
            <a:r>
              <a:rPr lang="en-US" dirty="0" err="1"/>
              <a:t>ve</a:t>
            </a:r>
            <a:r>
              <a:rPr lang="en-US" dirty="0"/>
              <a:t> </a:t>
            </a:r>
            <a:r>
              <a:rPr lang="en-US" dirty="0" err="1"/>
              <a:t>ikincil</a:t>
            </a:r>
            <a:r>
              <a:rPr lang="en-US" dirty="0"/>
              <a:t> </a:t>
            </a:r>
            <a:r>
              <a:rPr lang="en-US" dirty="0" err="1"/>
              <a:t>olmak</a:t>
            </a:r>
            <a:r>
              <a:rPr lang="en-US" dirty="0"/>
              <a:t> </a:t>
            </a:r>
            <a:r>
              <a:rPr lang="en-US" dirty="0" err="1"/>
              <a:t>üzere</a:t>
            </a:r>
            <a:r>
              <a:rPr lang="en-US" dirty="0"/>
              <a:t> </a:t>
            </a:r>
            <a:r>
              <a:rPr lang="en-US" dirty="0" err="1"/>
              <a:t>iki</a:t>
            </a:r>
            <a:r>
              <a:rPr lang="en-US" dirty="0"/>
              <a:t> </a:t>
            </a:r>
            <a:r>
              <a:rPr lang="en-US" dirty="0" err="1"/>
              <a:t>sınıfa</a:t>
            </a:r>
            <a:r>
              <a:rPr lang="en-US" dirty="0"/>
              <a:t> </a:t>
            </a:r>
            <a:r>
              <a:rPr lang="en-US" dirty="0" err="1"/>
              <a:t>ayrılır</a:t>
            </a:r>
            <a:r>
              <a:rPr lang="en-US" dirty="0"/>
              <a:t>. </a:t>
            </a:r>
            <a:r>
              <a:rPr lang="en-US" dirty="0" err="1"/>
              <a:t>Birincil</a:t>
            </a:r>
            <a:r>
              <a:rPr lang="en-US" dirty="0"/>
              <a:t> </a:t>
            </a:r>
            <a:r>
              <a:rPr lang="en-US" dirty="0" err="1"/>
              <a:t>grup</a:t>
            </a:r>
            <a:r>
              <a:rPr lang="en-US" dirty="0"/>
              <a:t>,  </a:t>
            </a:r>
            <a:r>
              <a:rPr lang="en-US" dirty="0" err="1"/>
              <a:t>kişisel</a:t>
            </a:r>
            <a:r>
              <a:rPr lang="en-US" dirty="0"/>
              <a:t> </a:t>
            </a:r>
            <a:r>
              <a:rPr lang="en-US" dirty="0" err="1"/>
              <a:t>ilişkilerin</a:t>
            </a:r>
            <a:r>
              <a:rPr lang="en-US" dirty="0"/>
              <a:t>, </a:t>
            </a:r>
            <a:r>
              <a:rPr lang="en-US" dirty="0" err="1"/>
              <a:t>yüz</a:t>
            </a:r>
            <a:r>
              <a:rPr lang="en-US" dirty="0"/>
              <a:t> </a:t>
            </a:r>
            <a:r>
              <a:rPr lang="en-US" dirty="0" err="1"/>
              <a:t>yüze</a:t>
            </a:r>
            <a:r>
              <a:rPr lang="en-US" dirty="0"/>
              <a:t> </a:t>
            </a:r>
            <a:r>
              <a:rPr lang="en-US" dirty="0" err="1"/>
              <a:t>ve</a:t>
            </a:r>
            <a:r>
              <a:rPr lang="en-US" dirty="0"/>
              <a:t> </a:t>
            </a:r>
            <a:r>
              <a:rPr lang="en-US" dirty="0" err="1"/>
              <a:t>samimi</a:t>
            </a:r>
            <a:r>
              <a:rPr lang="en-US" dirty="0"/>
              <a:t> </a:t>
            </a:r>
            <a:r>
              <a:rPr lang="en-US" dirty="0" err="1"/>
              <a:t>gerçekleştiği</a:t>
            </a:r>
            <a:r>
              <a:rPr lang="en-US" dirty="0"/>
              <a:t> </a:t>
            </a:r>
            <a:r>
              <a:rPr lang="en-US" dirty="0" err="1"/>
              <a:t>gruplardır</a:t>
            </a:r>
            <a:r>
              <a:rPr lang="en-US" dirty="0"/>
              <a:t>. Bu </a:t>
            </a:r>
            <a:r>
              <a:rPr lang="en-US" dirty="0" err="1"/>
              <a:t>gruplar</a:t>
            </a:r>
            <a:r>
              <a:rPr lang="en-US" dirty="0"/>
              <a:t>, </a:t>
            </a:r>
            <a:r>
              <a:rPr lang="en-US" dirty="0" err="1"/>
              <a:t>normlar</a:t>
            </a:r>
            <a:r>
              <a:rPr lang="en-US" dirty="0"/>
              <a:t> </a:t>
            </a:r>
            <a:r>
              <a:rPr lang="en-US" dirty="0" err="1"/>
              <a:t>ve</a:t>
            </a:r>
            <a:r>
              <a:rPr lang="en-US" dirty="0"/>
              <a:t> </a:t>
            </a:r>
            <a:r>
              <a:rPr lang="en-US" dirty="0" err="1"/>
              <a:t>kesişen</a:t>
            </a:r>
            <a:r>
              <a:rPr lang="en-US" dirty="0"/>
              <a:t> </a:t>
            </a:r>
            <a:r>
              <a:rPr lang="en-US" dirty="0" err="1"/>
              <a:t>rollere</a:t>
            </a:r>
            <a:r>
              <a:rPr lang="en-US" dirty="0"/>
              <a:t> </a:t>
            </a:r>
            <a:r>
              <a:rPr lang="en-US" dirty="0" err="1"/>
              <a:t>sahiptir</a:t>
            </a:r>
            <a:r>
              <a:rPr lang="en-US" dirty="0"/>
              <a:t>. </a:t>
            </a:r>
            <a:r>
              <a:rPr lang="en-US" dirty="0" err="1"/>
              <a:t>Aileler</a:t>
            </a:r>
            <a:r>
              <a:rPr lang="en-US" dirty="0"/>
              <a:t>, </a:t>
            </a:r>
            <a:r>
              <a:rPr lang="en-US" dirty="0" err="1"/>
              <a:t>çalışma</a:t>
            </a:r>
            <a:r>
              <a:rPr lang="en-US" dirty="0"/>
              <a:t> </a:t>
            </a:r>
            <a:r>
              <a:rPr lang="en-US" dirty="0" err="1"/>
              <a:t>grupları</a:t>
            </a:r>
            <a:r>
              <a:rPr lang="en-US" dirty="0"/>
              <a:t> </a:t>
            </a:r>
            <a:r>
              <a:rPr lang="en-US" dirty="0" err="1"/>
              <a:t>bu</a:t>
            </a:r>
            <a:r>
              <a:rPr lang="en-US" dirty="0"/>
              <a:t> </a:t>
            </a:r>
            <a:r>
              <a:rPr lang="en-US" dirty="0" err="1"/>
              <a:t>gruplara</a:t>
            </a:r>
            <a:r>
              <a:rPr lang="en-US" dirty="0"/>
              <a:t> </a:t>
            </a:r>
            <a:r>
              <a:rPr lang="en-US" dirty="0" err="1"/>
              <a:t>örnek</a:t>
            </a:r>
            <a:r>
              <a:rPr lang="en-US" dirty="0"/>
              <a:t> </a:t>
            </a:r>
            <a:r>
              <a:rPr lang="en-US" dirty="0" err="1"/>
              <a:t>olarak</a:t>
            </a:r>
            <a:r>
              <a:rPr lang="en-US" dirty="0"/>
              <a:t> </a:t>
            </a:r>
            <a:r>
              <a:rPr lang="en-US" dirty="0" err="1"/>
              <a:t>verilebilir</a:t>
            </a:r>
            <a:r>
              <a:rPr lang="en-US" dirty="0"/>
              <a:t>. </a:t>
            </a:r>
            <a:r>
              <a:rPr lang="en-US" dirty="0" err="1"/>
              <a:t>İkincil</a:t>
            </a:r>
            <a:r>
              <a:rPr lang="en-US" dirty="0"/>
              <a:t> </a:t>
            </a:r>
            <a:r>
              <a:rPr lang="en-US" dirty="0" err="1"/>
              <a:t>gruplar</a:t>
            </a:r>
            <a:r>
              <a:rPr lang="en-US" dirty="0"/>
              <a:t> </a:t>
            </a:r>
            <a:r>
              <a:rPr lang="en-US" dirty="0" err="1"/>
              <a:t>ise</a:t>
            </a:r>
            <a:r>
              <a:rPr lang="en-US" dirty="0"/>
              <a:t> </a:t>
            </a:r>
            <a:r>
              <a:rPr lang="en-US" dirty="0" err="1"/>
              <a:t>üyeleri</a:t>
            </a:r>
            <a:r>
              <a:rPr lang="en-US" dirty="0"/>
              <a:t> </a:t>
            </a:r>
            <a:r>
              <a:rPr lang="en-US" dirty="0" err="1"/>
              <a:t>arasındaki</a:t>
            </a:r>
            <a:r>
              <a:rPr lang="en-US" dirty="0"/>
              <a:t> </a:t>
            </a:r>
            <a:r>
              <a:rPr lang="en-US" dirty="0" err="1"/>
              <a:t>ilişkilerin</a:t>
            </a:r>
            <a:r>
              <a:rPr lang="en-US" dirty="0"/>
              <a:t> </a:t>
            </a:r>
            <a:r>
              <a:rPr lang="en-US" dirty="0" err="1"/>
              <a:t>görece</a:t>
            </a:r>
            <a:r>
              <a:rPr lang="en-US" dirty="0"/>
              <a:t> </a:t>
            </a:r>
            <a:r>
              <a:rPr lang="en-US" dirty="0" err="1"/>
              <a:t>olarak</a:t>
            </a:r>
            <a:r>
              <a:rPr lang="en-US" dirty="0"/>
              <a:t> </a:t>
            </a:r>
            <a:r>
              <a:rPr lang="en-US" dirty="0" err="1"/>
              <a:t>kişisel</a:t>
            </a:r>
            <a:r>
              <a:rPr lang="en-US" dirty="0"/>
              <a:t> </a:t>
            </a:r>
            <a:r>
              <a:rPr lang="en-US" dirty="0" err="1"/>
              <a:t>olmayan</a:t>
            </a:r>
            <a:r>
              <a:rPr lang="en-US" dirty="0"/>
              <a:t> </a:t>
            </a:r>
            <a:r>
              <a:rPr lang="en-US" dirty="0" err="1"/>
              <a:t>ve</a:t>
            </a:r>
            <a:r>
              <a:rPr lang="en-US" dirty="0"/>
              <a:t> </a:t>
            </a:r>
            <a:r>
              <a:rPr lang="en-US" dirty="0" err="1"/>
              <a:t>biçimsel</a:t>
            </a:r>
            <a:r>
              <a:rPr lang="en-US" dirty="0"/>
              <a:t> </a:t>
            </a:r>
            <a:r>
              <a:rPr lang="en-US" dirty="0" err="1"/>
              <a:t>olan</a:t>
            </a:r>
            <a:r>
              <a:rPr lang="en-US" dirty="0"/>
              <a:t> </a:t>
            </a:r>
            <a:r>
              <a:rPr lang="en-US" dirty="0" err="1"/>
              <a:t>gruplardır</a:t>
            </a:r>
            <a:r>
              <a:rPr lang="en-US" dirty="0"/>
              <a:t>. </a:t>
            </a:r>
            <a:r>
              <a:rPr lang="en-US" dirty="0" err="1"/>
              <a:t>Siyasi</a:t>
            </a:r>
            <a:r>
              <a:rPr lang="en-US" dirty="0"/>
              <a:t> </a:t>
            </a:r>
            <a:r>
              <a:rPr lang="en-US" dirty="0" err="1"/>
              <a:t>partiler</a:t>
            </a:r>
            <a:r>
              <a:rPr lang="en-US" dirty="0"/>
              <a:t>, </a:t>
            </a:r>
            <a:r>
              <a:rPr lang="en-US" dirty="0" err="1"/>
              <a:t>birlikler</a:t>
            </a:r>
            <a:r>
              <a:rPr lang="en-US" dirty="0"/>
              <a:t> </a:t>
            </a:r>
            <a:r>
              <a:rPr lang="en-US" dirty="0" err="1"/>
              <a:t>gibi</a:t>
            </a:r>
            <a:r>
              <a:rPr lang="en-US" dirty="0"/>
              <a:t>. </a:t>
            </a:r>
            <a:endParaRPr lang="tr-TR" dirty="0"/>
          </a:p>
        </p:txBody>
      </p:sp>
    </p:spTree>
    <p:extLst>
      <p:ext uri="{BB962C8B-B14F-4D97-AF65-F5344CB8AC3E}">
        <p14:creationId xmlns:p14="http://schemas.microsoft.com/office/powerpoint/2010/main" val="3822520894"/>
      </p:ext>
    </p:extLst>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Grupların sınıflandırılması</a:t>
            </a:r>
          </a:p>
        </p:txBody>
      </p:sp>
      <p:sp>
        <p:nvSpPr>
          <p:cNvPr id="3" name="İçerik Yer Tutucusu 2"/>
          <p:cNvSpPr>
            <a:spLocks noGrp="1"/>
          </p:cNvSpPr>
          <p:nvPr>
            <p:ph idx="1"/>
          </p:nvPr>
        </p:nvSpPr>
        <p:spPr>
          <a:xfrm>
            <a:off x="107504" y="2060848"/>
            <a:ext cx="8928992" cy="4752527"/>
          </a:xfrm>
        </p:spPr>
        <p:txBody>
          <a:bodyPr>
            <a:normAutofit fontScale="92500" lnSpcReduction="10000"/>
          </a:bodyPr>
          <a:lstStyle/>
          <a:p>
            <a:pPr marL="0" indent="0">
              <a:buNone/>
            </a:pPr>
            <a:r>
              <a:rPr lang="en-US" b="1" dirty="0" err="1"/>
              <a:t>Örgütlenme</a:t>
            </a:r>
            <a:r>
              <a:rPr lang="en-US" b="1" dirty="0"/>
              <a:t> </a:t>
            </a:r>
            <a:r>
              <a:rPr lang="en-US" b="1" dirty="0" err="1"/>
              <a:t>derecesine</a:t>
            </a:r>
            <a:r>
              <a:rPr lang="en-US" b="1" dirty="0"/>
              <a:t> </a:t>
            </a:r>
            <a:r>
              <a:rPr lang="en-US" b="1" dirty="0" err="1"/>
              <a:t>göre</a:t>
            </a:r>
            <a:r>
              <a:rPr lang="en-US" b="1" dirty="0"/>
              <a:t> </a:t>
            </a:r>
            <a:r>
              <a:rPr lang="en-US" b="1" dirty="0" err="1"/>
              <a:t>gruplar</a:t>
            </a:r>
            <a:r>
              <a:rPr lang="en-US" b="1" dirty="0"/>
              <a:t>:</a:t>
            </a:r>
            <a:endParaRPr lang="tr-TR" dirty="0"/>
          </a:p>
          <a:p>
            <a:pPr algn="just"/>
            <a:r>
              <a:rPr lang="en-US" dirty="0" err="1"/>
              <a:t>Gruplar</a:t>
            </a:r>
            <a:r>
              <a:rPr lang="en-US" dirty="0"/>
              <a:t>, </a:t>
            </a:r>
            <a:r>
              <a:rPr lang="en-US" dirty="0" err="1"/>
              <a:t>görece</a:t>
            </a:r>
            <a:r>
              <a:rPr lang="en-US" dirty="0"/>
              <a:t> </a:t>
            </a:r>
            <a:r>
              <a:rPr lang="en-US" dirty="0" err="1"/>
              <a:t>olarak</a:t>
            </a:r>
            <a:r>
              <a:rPr lang="en-US" dirty="0"/>
              <a:t> </a:t>
            </a:r>
            <a:r>
              <a:rPr lang="en-US" dirty="0" err="1"/>
              <a:t>örgütlenmemiş</a:t>
            </a:r>
            <a:r>
              <a:rPr lang="en-US" dirty="0"/>
              <a:t> </a:t>
            </a:r>
            <a:r>
              <a:rPr lang="en-US" dirty="0" err="1"/>
              <a:t>gruplardan</a:t>
            </a:r>
            <a:r>
              <a:rPr lang="en-US" dirty="0"/>
              <a:t> </a:t>
            </a:r>
            <a:r>
              <a:rPr lang="en-US" dirty="0" err="1"/>
              <a:t>çok</a:t>
            </a:r>
            <a:r>
              <a:rPr lang="en-US" dirty="0"/>
              <a:t> </a:t>
            </a:r>
            <a:r>
              <a:rPr lang="en-US" dirty="0" err="1"/>
              <a:t>yüksek</a:t>
            </a:r>
            <a:r>
              <a:rPr lang="en-US" dirty="0"/>
              <a:t> </a:t>
            </a:r>
            <a:r>
              <a:rPr lang="en-US" dirty="0" err="1"/>
              <a:t>düzeyde</a:t>
            </a:r>
            <a:r>
              <a:rPr lang="en-US" dirty="0"/>
              <a:t> </a:t>
            </a:r>
            <a:r>
              <a:rPr lang="en-US" dirty="0" err="1"/>
              <a:t>yapılanmışlara</a:t>
            </a:r>
            <a:r>
              <a:rPr lang="en-US" dirty="0"/>
              <a:t> </a:t>
            </a:r>
            <a:r>
              <a:rPr lang="en-US" dirty="0" err="1"/>
              <a:t>kadar</a:t>
            </a:r>
            <a:r>
              <a:rPr lang="en-US" dirty="0"/>
              <a:t> </a:t>
            </a:r>
            <a:r>
              <a:rPr lang="en-US" dirty="0" err="1"/>
              <a:t>geniş</a:t>
            </a:r>
            <a:r>
              <a:rPr lang="en-US" dirty="0"/>
              <a:t> </a:t>
            </a:r>
            <a:r>
              <a:rPr lang="en-US" dirty="0" err="1"/>
              <a:t>bir</a:t>
            </a:r>
            <a:r>
              <a:rPr lang="en-US" dirty="0"/>
              <a:t> </a:t>
            </a:r>
            <a:r>
              <a:rPr lang="en-US" dirty="0" err="1"/>
              <a:t>yelpazede</a:t>
            </a:r>
            <a:r>
              <a:rPr lang="en-US" dirty="0"/>
              <a:t> </a:t>
            </a:r>
            <a:r>
              <a:rPr lang="en-US" dirty="0" err="1"/>
              <a:t>yer</a:t>
            </a:r>
            <a:r>
              <a:rPr lang="en-US" dirty="0"/>
              <a:t> </a:t>
            </a:r>
            <a:r>
              <a:rPr lang="en-US" dirty="0" err="1"/>
              <a:t>alır</a:t>
            </a:r>
            <a:r>
              <a:rPr lang="en-US" dirty="0"/>
              <a:t>. </a:t>
            </a:r>
            <a:r>
              <a:rPr lang="en-US" dirty="0" err="1"/>
              <a:t>Örgütlenme</a:t>
            </a:r>
            <a:r>
              <a:rPr lang="en-US" dirty="0"/>
              <a:t> </a:t>
            </a:r>
            <a:r>
              <a:rPr lang="en-US" dirty="0" err="1"/>
              <a:t>derecesine</a:t>
            </a:r>
            <a:r>
              <a:rPr lang="en-US" dirty="0"/>
              <a:t> </a:t>
            </a:r>
            <a:r>
              <a:rPr lang="en-US" dirty="0" err="1"/>
              <a:t>göre</a:t>
            </a:r>
            <a:r>
              <a:rPr lang="en-US" dirty="0"/>
              <a:t> </a:t>
            </a:r>
            <a:r>
              <a:rPr lang="en-US" dirty="0" err="1"/>
              <a:t>gruplar</a:t>
            </a:r>
            <a:r>
              <a:rPr lang="en-US" dirty="0"/>
              <a:t>; </a:t>
            </a:r>
            <a:r>
              <a:rPr lang="en-US" dirty="0" err="1"/>
              <a:t>biçimsel</a:t>
            </a:r>
            <a:r>
              <a:rPr lang="en-US" dirty="0"/>
              <a:t> </a:t>
            </a:r>
            <a:r>
              <a:rPr lang="en-US" dirty="0" err="1"/>
              <a:t>ve</a:t>
            </a:r>
            <a:r>
              <a:rPr lang="en-US" dirty="0"/>
              <a:t> </a:t>
            </a:r>
            <a:r>
              <a:rPr lang="en-US" dirty="0" err="1"/>
              <a:t>biçimsel</a:t>
            </a:r>
            <a:r>
              <a:rPr lang="en-US" dirty="0"/>
              <a:t> </a:t>
            </a:r>
            <a:r>
              <a:rPr lang="en-US" dirty="0" err="1"/>
              <a:t>olmayan</a:t>
            </a:r>
            <a:r>
              <a:rPr lang="en-US" dirty="0"/>
              <a:t> </a:t>
            </a:r>
            <a:r>
              <a:rPr lang="en-US" dirty="0" err="1"/>
              <a:t>gruplar</a:t>
            </a:r>
            <a:r>
              <a:rPr lang="en-US" dirty="0"/>
              <a:t> </a:t>
            </a:r>
            <a:r>
              <a:rPr lang="en-US" dirty="0" err="1"/>
              <a:t>olarak</a:t>
            </a:r>
            <a:r>
              <a:rPr lang="en-US" dirty="0"/>
              <a:t> </a:t>
            </a:r>
            <a:r>
              <a:rPr lang="en-US" dirty="0" err="1"/>
              <a:t>ikiye</a:t>
            </a:r>
            <a:r>
              <a:rPr lang="en-US" dirty="0"/>
              <a:t> </a:t>
            </a:r>
            <a:r>
              <a:rPr lang="en-US" dirty="0" err="1"/>
              <a:t>ayrılır</a:t>
            </a:r>
            <a:r>
              <a:rPr lang="en-US" dirty="0"/>
              <a:t>. </a:t>
            </a:r>
            <a:endParaRPr lang="tr-TR" dirty="0"/>
          </a:p>
          <a:p>
            <a:pPr algn="just"/>
            <a:r>
              <a:rPr lang="en-US" dirty="0" err="1"/>
              <a:t>Biçimsel</a:t>
            </a:r>
            <a:r>
              <a:rPr lang="en-US" dirty="0"/>
              <a:t> </a:t>
            </a:r>
            <a:r>
              <a:rPr lang="en-US" dirty="0" err="1"/>
              <a:t>gruplar</a:t>
            </a:r>
            <a:r>
              <a:rPr lang="en-US" dirty="0"/>
              <a:t>, </a:t>
            </a:r>
            <a:r>
              <a:rPr lang="en-US" dirty="0" err="1"/>
              <a:t>aralarında</a:t>
            </a:r>
            <a:r>
              <a:rPr lang="en-US" dirty="0"/>
              <a:t> </a:t>
            </a:r>
            <a:r>
              <a:rPr lang="en-US" dirty="0" err="1"/>
              <a:t>kesin</a:t>
            </a:r>
            <a:r>
              <a:rPr lang="en-US" dirty="0"/>
              <a:t> </a:t>
            </a:r>
            <a:r>
              <a:rPr lang="en-US" dirty="0" err="1"/>
              <a:t>ve</a:t>
            </a:r>
            <a:r>
              <a:rPr lang="en-US" dirty="0"/>
              <a:t> net </a:t>
            </a:r>
            <a:r>
              <a:rPr lang="en-US" dirty="0" err="1"/>
              <a:t>çizgilere</a:t>
            </a:r>
            <a:r>
              <a:rPr lang="en-US" dirty="0"/>
              <a:t> </a:t>
            </a:r>
            <a:r>
              <a:rPr lang="en-US" dirty="0" err="1"/>
              <a:t>sahip</a:t>
            </a:r>
            <a:r>
              <a:rPr lang="en-US" dirty="0"/>
              <a:t> </a:t>
            </a:r>
            <a:r>
              <a:rPr lang="en-US" dirty="0" err="1"/>
              <a:t>olan</a:t>
            </a:r>
            <a:r>
              <a:rPr lang="en-US" dirty="0"/>
              <a:t> (</a:t>
            </a:r>
            <a:r>
              <a:rPr lang="en-US" dirty="0" err="1"/>
              <a:t>başkan</a:t>
            </a:r>
            <a:r>
              <a:rPr lang="en-US" dirty="0"/>
              <a:t>, </a:t>
            </a:r>
            <a:r>
              <a:rPr lang="en-US" dirty="0" err="1"/>
              <a:t>başkan</a:t>
            </a:r>
            <a:r>
              <a:rPr lang="en-US" dirty="0"/>
              <a:t> </a:t>
            </a:r>
            <a:r>
              <a:rPr lang="en-US" dirty="0" err="1"/>
              <a:t>yardımcısı</a:t>
            </a:r>
            <a:r>
              <a:rPr lang="en-US" dirty="0"/>
              <a:t>, </a:t>
            </a:r>
            <a:r>
              <a:rPr lang="en-US" dirty="0" err="1"/>
              <a:t>sekreter</a:t>
            </a:r>
            <a:r>
              <a:rPr lang="en-US" dirty="0"/>
              <a:t> vb.) </a:t>
            </a:r>
            <a:r>
              <a:rPr lang="en-US" dirty="0" err="1"/>
              <a:t>ve</a:t>
            </a:r>
            <a:r>
              <a:rPr lang="en-US" dirty="0"/>
              <a:t> </a:t>
            </a:r>
            <a:r>
              <a:rPr lang="en-US" dirty="0" err="1"/>
              <a:t>ekonomik</a:t>
            </a:r>
            <a:r>
              <a:rPr lang="en-US" dirty="0"/>
              <a:t>, </a:t>
            </a:r>
            <a:r>
              <a:rPr lang="en-US" dirty="0" err="1"/>
              <a:t>sosyal</a:t>
            </a:r>
            <a:r>
              <a:rPr lang="en-US" dirty="0"/>
              <a:t> </a:t>
            </a:r>
            <a:r>
              <a:rPr lang="en-US" dirty="0" err="1"/>
              <a:t>ya</a:t>
            </a:r>
            <a:r>
              <a:rPr lang="en-US" dirty="0"/>
              <a:t> da </a:t>
            </a:r>
            <a:r>
              <a:rPr lang="en-US" dirty="0" err="1"/>
              <a:t>siyasi</a:t>
            </a:r>
            <a:r>
              <a:rPr lang="en-US" dirty="0"/>
              <a:t> </a:t>
            </a:r>
            <a:r>
              <a:rPr lang="en-US" dirty="0" err="1"/>
              <a:t>belirli</a:t>
            </a:r>
            <a:r>
              <a:rPr lang="en-US" dirty="0"/>
              <a:t> </a:t>
            </a:r>
            <a:r>
              <a:rPr lang="en-US" dirty="0" err="1"/>
              <a:t>amaçları</a:t>
            </a:r>
            <a:r>
              <a:rPr lang="en-US" dirty="0"/>
              <a:t> </a:t>
            </a:r>
            <a:r>
              <a:rPr lang="en-US" dirty="0" err="1"/>
              <a:t>gerçekleştirmek</a:t>
            </a:r>
            <a:r>
              <a:rPr lang="en-US" dirty="0"/>
              <a:t> </a:t>
            </a:r>
            <a:r>
              <a:rPr lang="en-US" dirty="0" err="1"/>
              <a:t>için</a:t>
            </a:r>
            <a:r>
              <a:rPr lang="en-US" dirty="0"/>
              <a:t> </a:t>
            </a:r>
            <a:r>
              <a:rPr lang="en-US" dirty="0" err="1"/>
              <a:t>tasarlanmış</a:t>
            </a:r>
            <a:r>
              <a:rPr lang="en-US" dirty="0"/>
              <a:t> </a:t>
            </a:r>
            <a:r>
              <a:rPr lang="en-US" dirty="0" err="1"/>
              <a:t>ikincil</a:t>
            </a:r>
            <a:r>
              <a:rPr lang="en-US" dirty="0"/>
              <a:t> </a:t>
            </a:r>
            <a:r>
              <a:rPr lang="en-US" dirty="0" err="1"/>
              <a:t>gruplardır</a:t>
            </a:r>
            <a:r>
              <a:rPr lang="en-US" dirty="0"/>
              <a:t>. </a:t>
            </a:r>
            <a:endParaRPr lang="tr-TR" dirty="0"/>
          </a:p>
          <a:p>
            <a:pPr algn="just"/>
            <a:r>
              <a:rPr lang="en-US" dirty="0" err="1"/>
              <a:t>Biçimsel</a:t>
            </a:r>
            <a:r>
              <a:rPr lang="en-US" dirty="0"/>
              <a:t> </a:t>
            </a:r>
            <a:r>
              <a:rPr lang="en-US" dirty="0" err="1"/>
              <a:t>olmayan</a:t>
            </a:r>
            <a:r>
              <a:rPr lang="en-US" dirty="0"/>
              <a:t> </a:t>
            </a:r>
            <a:r>
              <a:rPr lang="en-US" dirty="0" err="1"/>
              <a:t>gruplar</a:t>
            </a:r>
            <a:r>
              <a:rPr lang="en-US" dirty="0"/>
              <a:t> </a:t>
            </a:r>
            <a:r>
              <a:rPr lang="en-US" dirty="0" err="1"/>
              <a:t>ise</a:t>
            </a:r>
            <a:r>
              <a:rPr lang="en-US" dirty="0"/>
              <a:t> </a:t>
            </a:r>
            <a:r>
              <a:rPr lang="en-US" dirty="0" err="1"/>
              <a:t>tipik</a:t>
            </a:r>
            <a:r>
              <a:rPr lang="en-US" dirty="0"/>
              <a:t> </a:t>
            </a:r>
            <a:r>
              <a:rPr lang="en-US" dirty="0" err="1"/>
              <a:t>olarak</a:t>
            </a:r>
            <a:r>
              <a:rPr lang="en-US" dirty="0"/>
              <a:t> </a:t>
            </a:r>
            <a:r>
              <a:rPr lang="en-US" dirty="0" err="1"/>
              <a:t>birincil</a:t>
            </a:r>
            <a:r>
              <a:rPr lang="en-US" dirty="0"/>
              <a:t> </a:t>
            </a:r>
            <a:r>
              <a:rPr lang="en-US" dirty="0" err="1"/>
              <a:t>gruplardır</a:t>
            </a:r>
            <a:r>
              <a:rPr lang="en-US" dirty="0"/>
              <a:t>. </a:t>
            </a:r>
            <a:r>
              <a:rPr lang="en-US" dirty="0" err="1"/>
              <a:t>Daha</a:t>
            </a:r>
            <a:r>
              <a:rPr lang="en-US" dirty="0"/>
              <a:t> </a:t>
            </a:r>
            <a:r>
              <a:rPr lang="en-US" dirty="0" err="1"/>
              <a:t>esnek</a:t>
            </a:r>
            <a:r>
              <a:rPr lang="en-US" dirty="0"/>
              <a:t> </a:t>
            </a:r>
            <a:r>
              <a:rPr lang="en-US" dirty="0" err="1"/>
              <a:t>bir</a:t>
            </a:r>
            <a:r>
              <a:rPr lang="en-US" dirty="0"/>
              <a:t> </a:t>
            </a:r>
            <a:r>
              <a:rPr lang="en-US" dirty="0" err="1"/>
              <a:t>yapıya</a:t>
            </a:r>
            <a:r>
              <a:rPr lang="en-US" dirty="0"/>
              <a:t> </a:t>
            </a:r>
            <a:r>
              <a:rPr lang="en-US" dirty="0" err="1"/>
              <a:t>sahip</a:t>
            </a:r>
            <a:r>
              <a:rPr lang="en-US" dirty="0"/>
              <a:t> </a:t>
            </a:r>
            <a:r>
              <a:rPr lang="en-US" dirty="0" err="1"/>
              <a:t>olan</a:t>
            </a:r>
            <a:r>
              <a:rPr lang="en-US" dirty="0"/>
              <a:t> </a:t>
            </a:r>
            <a:r>
              <a:rPr lang="en-US" dirty="0" err="1"/>
              <a:t>ve</a:t>
            </a:r>
            <a:r>
              <a:rPr lang="en-US" dirty="0"/>
              <a:t> </a:t>
            </a:r>
            <a:r>
              <a:rPr lang="en-US" dirty="0" err="1"/>
              <a:t>açık</a:t>
            </a:r>
            <a:r>
              <a:rPr lang="en-US" dirty="0"/>
              <a:t> </a:t>
            </a:r>
            <a:r>
              <a:rPr lang="en-US" dirty="0" err="1"/>
              <a:t>olarak</a:t>
            </a:r>
            <a:r>
              <a:rPr lang="en-US" dirty="0"/>
              <a:t> </a:t>
            </a:r>
            <a:r>
              <a:rPr lang="en-US" dirty="0" err="1"/>
              <a:t>yazılmış</a:t>
            </a:r>
            <a:r>
              <a:rPr lang="en-US" dirty="0"/>
              <a:t> </a:t>
            </a:r>
            <a:r>
              <a:rPr lang="en-US" dirty="0" err="1"/>
              <a:t>amaçları</a:t>
            </a:r>
            <a:r>
              <a:rPr lang="en-US" dirty="0"/>
              <a:t> </a:t>
            </a:r>
            <a:r>
              <a:rPr lang="en-US" dirty="0" err="1"/>
              <a:t>ve</a:t>
            </a:r>
            <a:r>
              <a:rPr lang="en-US" dirty="0"/>
              <a:t> </a:t>
            </a:r>
            <a:r>
              <a:rPr lang="en-US" dirty="0" err="1"/>
              <a:t>yazılı</a:t>
            </a:r>
            <a:r>
              <a:rPr lang="en-US" dirty="0"/>
              <a:t> </a:t>
            </a:r>
            <a:r>
              <a:rPr lang="en-US" dirty="0" err="1"/>
              <a:t>kuralları</a:t>
            </a:r>
            <a:r>
              <a:rPr lang="en-US" dirty="0"/>
              <a:t> </a:t>
            </a:r>
            <a:r>
              <a:rPr lang="en-US" dirty="0" err="1"/>
              <a:t>olmayan</a:t>
            </a:r>
            <a:r>
              <a:rPr lang="en-US" dirty="0"/>
              <a:t> </a:t>
            </a:r>
            <a:r>
              <a:rPr lang="en-US" dirty="0" err="1"/>
              <a:t>gruplardır</a:t>
            </a:r>
            <a:r>
              <a:rPr lang="en-US" dirty="0"/>
              <a:t>. </a:t>
            </a:r>
            <a:r>
              <a:rPr lang="en-US" dirty="0" err="1"/>
              <a:t>Biçimsel</a:t>
            </a:r>
            <a:r>
              <a:rPr lang="en-US" dirty="0"/>
              <a:t> </a:t>
            </a:r>
            <a:r>
              <a:rPr lang="en-US" dirty="0" err="1"/>
              <a:t>olmayan</a:t>
            </a:r>
            <a:r>
              <a:rPr lang="en-US" dirty="0"/>
              <a:t> </a:t>
            </a:r>
            <a:r>
              <a:rPr lang="en-US" dirty="0" err="1"/>
              <a:t>grupların</a:t>
            </a:r>
            <a:r>
              <a:rPr lang="en-US" dirty="0"/>
              <a:t>, </a:t>
            </a:r>
            <a:r>
              <a:rPr lang="en-US" dirty="0" err="1"/>
              <a:t>biçimsel</a:t>
            </a:r>
            <a:r>
              <a:rPr lang="en-US" dirty="0"/>
              <a:t> </a:t>
            </a:r>
            <a:r>
              <a:rPr lang="en-US" dirty="0" err="1"/>
              <a:t>olan</a:t>
            </a:r>
            <a:r>
              <a:rPr lang="en-US" dirty="0"/>
              <a:t> </a:t>
            </a:r>
            <a:r>
              <a:rPr lang="en-US" dirty="0" err="1"/>
              <a:t>gruplara</a:t>
            </a:r>
            <a:r>
              <a:rPr lang="en-US" dirty="0"/>
              <a:t> </a:t>
            </a:r>
            <a:r>
              <a:rPr lang="en-US" dirty="0" err="1"/>
              <a:t>oranla</a:t>
            </a:r>
            <a:r>
              <a:rPr lang="en-US" dirty="0"/>
              <a:t>, </a:t>
            </a:r>
            <a:r>
              <a:rPr lang="en-US" dirty="0" err="1"/>
              <a:t>tüketici</a:t>
            </a:r>
            <a:r>
              <a:rPr lang="en-US" dirty="0"/>
              <a:t> </a:t>
            </a:r>
            <a:r>
              <a:rPr lang="en-US" dirty="0" err="1"/>
              <a:t>davranışı</a:t>
            </a:r>
            <a:r>
              <a:rPr lang="en-US" dirty="0"/>
              <a:t> </a:t>
            </a:r>
            <a:r>
              <a:rPr lang="en-US" dirty="0" err="1"/>
              <a:t>üzerinde</a:t>
            </a:r>
            <a:r>
              <a:rPr lang="en-US" dirty="0"/>
              <a:t> </a:t>
            </a:r>
            <a:r>
              <a:rPr lang="en-US" dirty="0" err="1"/>
              <a:t>etkisi</a:t>
            </a:r>
            <a:r>
              <a:rPr lang="en-US" dirty="0"/>
              <a:t> </a:t>
            </a:r>
            <a:r>
              <a:rPr lang="en-US" dirty="0" err="1"/>
              <a:t>daha</a:t>
            </a:r>
            <a:r>
              <a:rPr lang="en-US" dirty="0"/>
              <a:t> </a:t>
            </a:r>
            <a:r>
              <a:rPr lang="en-US" dirty="0" err="1"/>
              <a:t>yüksektir</a:t>
            </a:r>
            <a:r>
              <a:rPr lang="en-US" dirty="0"/>
              <a:t>. </a:t>
            </a:r>
            <a:r>
              <a:rPr lang="en-US" dirty="0" err="1"/>
              <a:t>Bunun</a:t>
            </a:r>
            <a:r>
              <a:rPr lang="en-US" dirty="0"/>
              <a:t> </a:t>
            </a:r>
            <a:r>
              <a:rPr lang="en-US" dirty="0" err="1"/>
              <a:t>nedeni</a:t>
            </a:r>
            <a:r>
              <a:rPr lang="en-US" dirty="0"/>
              <a:t>, </a:t>
            </a:r>
            <a:r>
              <a:rPr lang="en-US" dirty="0" err="1"/>
              <a:t>bireylerin</a:t>
            </a:r>
            <a:r>
              <a:rPr lang="en-US" dirty="0"/>
              <a:t> </a:t>
            </a:r>
            <a:r>
              <a:rPr lang="en-US" dirty="0" err="1"/>
              <a:t>değer</a:t>
            </a:r>
            <a:r>
              <a:rPr lang="en-US" dirty="0"/>
              <a:t> </a:t>
            </a:r>
            <a:r>
              <a:rPr lang="en-US" dirty="0" err="1"/>
              <a:t>ve</a:t>
            </a:r>
            <a:r>
              <a:rPr lang="en-US" dirty="0"/>
              <a:t> </a:t>
            </a:r>
            <a:r>
              <a:rPr lang="en-US" dirty="0" err="1"/>
              <a:t>eylemleri</a:t>
            </a:r>
            <a:r>
              <a:rPr lang="en-US" dirty="0"/>
              <a:t> </a:t>
            </a:r>
            <a:r>
              <a:rPr lang="en-US" dirty="0" err="1"/>
              <a:t>üzerinde</a:t>
            </a:r>
            <a:r>
              <a:rPr lang="en-US" dirty="0"/>
              <a:t> </a:t>
            </a:r>
            <a:r>
              <a:rPr lang="en-US" dirty="0" err="1"/>
              <a:t>etkisinin</a:t>
            </a:r>
            <a:r>
              <a:rPr lang="en-US" dirty="0"/>
              <a:t> </a:t>
            </a:r>
            <a:r>
              <a:rPr lang="en-US" dirty="0" err="1"/>
              <a:t>genişliğidir</a:t>
            </a:r>
            <a:r>
              <a:rPr lang="en-US" dirty="0"/>
              <a:t>. </a:t>
            </a:r>
            <a:endParaRPr lang="tr-TR" dirty="0"/>
          </a:p>
        </p:txBody>
      </p:sp>
    </p:spTree>
    <p:extLst>
      <p:ext uri="{BB962C8B-B14F-4D97-AF65-F5344CB8AC3E}">
        <p14:creationId xmlns:p14="http://schemas.microsoft.com/office/powerpoint/2010/main" val="811876024"/>
      </p:ext>
    </p:extLst>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Grup özellikleri</a:t>
            </a:r>
          </a:p>
        </p:txBody>
      </p:sp>
      <p:sp>
        <p:nvSpPr>
          <p:cNvPr id="3" name="İçerik Yer Tutucusu 2"/>
          <p:cNvSpPr>
            <a:spLocks noGrp="1"/>
          </p:cNvSpPr>
          <p:nvPr>
            <p:ph idx="1"/>
          </p:nvPr>
        </p:nvSpPr>
        <p:spPr>
          <a:xfrm>
            <a:off x="107504" y="2060848"/>
            <a:ext cx="8928992" cy="4752527"/>
          </a:xfrm>
        </p:spPr>
        <p:txBody>
          <a:bodyPr>
            <a:normAutofit lnSpcReduction="10000"/>
          </a:bodyPr>
          <a:lstStyle/>
          <a:p>
            <a:pPr algn="just"/>
            <a:r>
              <a:rPr lang="en-US" dirty="0" err="1"/>
              <a:t>Grupların</a:t>
            </a:r>
            <a:r>
              <a:rPr lang="en-US" dirty="0"/>
              <a:t> </a:t>
            </a:r>
            <a:r>
              <a:rPr lang="en-US" dirty="0" err="1"/>
              <a:t>yapısının</a:t>
            </a:r>
            <a:r>
              <a:rPr lang="en-US" dirty="0"/>
              <a:t> </a:t>
            </a:r>
            <a:r>
              <a:rPr lang="en-US" dirty="0" err="1"/>
              <a:t>anlaşılabilmesinde</a:t>
            </a:r>
            <a:r>
              <a:rPr lang="en-US" dirty="0"/>
              <a:t>; </a:t>
            </a:r>
            <a:r>
              <a:rPr lang="en-US" dirty="0" err="1"/>
              <a:t>statü</a:t>
            </a:r>
            <a:r>
              <a:rPr lang="en-US" dirty="0"/>
              <a:t>, </a:t>
            </a:r>
            <a:r>
              <a:rPr lang="en-US" dirty="0" err="1"/>
              <a:t>normlar</a:t>
            </a:r>
            <a:r>
              <a:rPr lang="en-US" dirty="0"/>
              <a:t>, </a:t>
            </a:r>
            <a:r>
              <a:rPr lang="en-US" dirty="0" err="1"/>
              <a:t>rol</a:t>
            </a:r>
            <a:r>
              <a:rPr lang="en-US" dirty="0"/>
              <a:t>, </a:t>
            </a:r>
            <a:r>
              <a:rPr lang="en-US" dirty="0" err="1"/>
              <a:t>toplumsallaşma</a:t>
            </a:r>
            <a:r>
              <a:rPr lang="en-US" dirty="0"/>
              <a:t> </a:t>
            </a:r>
            <a:r>
              <a:rPr lang="en-US" dirty="0" err="1"/>
              <a:t>ve</a:t>
            </a:r>
            <a:r>
              <a:rPr lang="en-US" dirty="0"/>
              <a:t> </a:t>
            </a:r>
            <a:r>
              <a:rPr lang="en-US" dirty="0" err="1"/>
              <a:t>güç</a:t>
            </a:r>
            <a:r>
              <a:rPr lang="en-US" dirty="0"/>
              <a:t> </a:t>
            </a:r>
            <a:r>
              <a:rPr lang="en-US" dirty="0" err="1"/>
              <a:t>kavramları</a:t>
            </a:r>
            <a:r>
              <a:rPr lang="en-US" dirty="0"/>
              <a:t> </a:t>
            </a:r>
            <a:r>
              <a:rPr lang="en-US" dirty="0" err="1"/>
              <a:t>önem</a:t>
            </a:r>
            <a:r>
              <a:rPr lang="en-US" dirty="0"/>
              <a:t> </a:t>
            </a:r>
            <a:r>
              <a:rPr lang="en-US" dirty="0" err="1"/>
              <a:t>taşır</a:t>
            </a:r>
            <a:r>
              <a:rPr lang="en-US" dirty="0"/>
              <a:t> (Loudon </a:t>
            </a:r>
            <a:r>
              <a:rPr lang="en-US" dirty="0" err="1"/>
              <a:t>ve</a:t>
            </a:r>
            <a:r>
              <a:rPr lang="en-US" dirty="0"/>
              <a:t> </a:t>
            </a:r>
            <a:r>
              <a:rPr lang="en-US" dirty="0" err="1"/>
              <a:t>Bitta</a:t>
            </a:r>
            <a:r>
              <a:rPr lang="en-US" dirty="0"/>
              <a:t>, 1998: 270-274);</a:t>
            </a:r>
            <a:endParaRPr lang="tr-TR" dirty="0"/>
          </a:p>
          <a:p>
            <a:pPr algn="just"/>
            <a:r>
              <a:rPr lang="en-US" b="1" dirty="0" err="1"/>
              <a:t>Statü</a:t>
            </a:r>
            <a:r>
              <a:rPr lang="en-US" b="1" dirty="0"/>
              <a:t>,</a:t>
            </a:r>
            <a:r>
              <a:rPr lang="en-US" dirty="0"/>
              <a:t> </a:t>
            </a:r>
            <a:r>
              <a:rPr lang="en-US" dirty="0" err="1"/>
              <a:t>bir</a:t>
            </a:r>
            <a:r>
              <a:rPr lang="en-US" dirty="0"/>
              <a:t> </a:t>
            </a:r>
            <a:r>
              <a:rPr lang="en-US" dirty="0" err="1"/>
              <a:t>grup</a:t>
            </a:r>
            <a:r>
              <a:rPr lang="en-US" dirty="0"/>
              <a:t> </a:t>
            </a:r>
            <a:r>
              <a:rPr lang="en-US" dirty="0" err="1"/>
              <a:t>ya</a:t>
            </a:r>
            <a:r>
              <a:rPr lang="en-US" dirty="0"/>
              <a:t> da </a:t>
            </a:r>
            <a:r>
              <a:rPr lang="en-US" dirty="0" err="1"/>
              <a:t>toplum</a:t>
            </a:r>
            <a:r>
              <a:rPr lang="en-US" dirty="0"/>
              <a:t> </a:t>
            </a:r>
            <a:r>
              <a:rPr lang="en-US" dirty="0" err="1"/>
              <a:t>içinde</a:t>
            </a:r>
            <a:r>
              <a:rPr lang="en-US" dirty="0"/>
              <a:t> </a:t>
            </a:r>
            <a:r>
              <a:rPr lang="en-US" dirty="0" err="1"/>
              <a:t>bireyin</a:t>
            </a:r>
            <a:r>
              <a:rPr lang="en-US" dirty="0"/>
              <a:t> </a:t>
            </a:r>
            <a:r>
              <a:rPr lang="en-US" dirty="0" err="1"/>
              <a:t>başarılmış</a:t>
            </a:r>
            <a:r>
              <a:rPr lang="en-US" dirty="0"/>
              <a:t> </a:t>
            </a:r>
            <a:r>
              <a:rPr lang="en-US" dirty="0" err="1"/>
              <a:t>ya</a:t>
            </a:r>
            <a:r>
              <a:rPr lang="en-US" dirty="0"/>
              <a:t> da </a:t>
            </a:r>
            <a:r>
              <a:rPr lang="en-US" dirty="0" err="1"/>
              <a:t>doğuştan</a:t>
            </a:r>
            <a:r>
              <a:rPr lang="en-US" dirty="0"/>
              <a:t> </a:t>
            </a:r>
            <a:r>
              <a:rPr lang="en-US" dirty="0" err="1"/>
              <a:t>gelen</a:t>
            </a:r>
            <a:r>
              <a:rPr lang="en-US" dirty="0"/>
              <a:t> </a:t>
            </a:r>
            <a:r>
              <a:rPr lang="en-US" dirty="0" err="1"/>
              <a:t>konumudur</a:t>
            </a:r>
            <a:r>
              <a:rPr lang="en-US" dirty="0"/>
              <a:t>. </a:t>
            </a:r>
            <a:endParaRPr lang="tr-TR" dirty="0"/>
          </a:p>
          <a:p>
            <a:pPr algn="just"/>
            <a:r>
              <a:rPr lang="en-US" b="1" dirty="0" err="1"/>
              <a:t>Normlar</a:t>
            </a:r>
            <a:r>
              <a:rPr lang="en-US" b="1" dirty="0"/>
              <a:t>, </a:t>
            </a:r>
            <a:r>
              <a:rPr lang="en-US" dirty="0" err="1"/>
              <a:t>grup</a:t>
            </a:r>
            <a:r>
              <a:rPr lang="en-US" dirty="0"/>
              <a:t> </a:t>
            </a:r>
            <a:r>
              <a:rPr lang="en-US" dirty="0" err="1"/>
              <a:t>üyelerinin</a:t>
            </a:r>
            <a:r>
              <a:rPr lang="en-US" dirty="0"/>
              <a:t> </a:t>
            </a:r>
            <a:r>
              <a:rPr lang="en-US" dirty="0" err="1"/>
              <a:t>uymasının</a:t>
            </a:r>
            <a:r>
              <a:rPr lang="en-US" dirty="0"/>
              <a:t> </a:t>
            </a:r>
            <a:r>
              <a:rPr lang="en-US" dirty="0" err="1"/>
              <a:t>beklendiği</a:t>
            </a:r>
            <a:r>
              <a:rPr lang="en-US" dirty="0"/>
              <a:t> </a:t>
            </a:r>
            <a:r>
              <a:rPr lang="en-US" dirty="0" err="1"/>
              <a:t>kural</a:t>
            </a:r>
            <a:r>
              <a:rPr lang="en-US" dirty="0"/>
              <a:t> </a:t>
            </a:r>
            <a:r>
              <a:rPr lang="en-US" dirty="0" err="1"/>
              <a:t>ve</a:t>
            </a:r>
            <a:r>
              <a:rPr lang="en-US" dirty="0"/>
              <a:t> </a:t>
            </a:r>
            <a:r>
              <a:rPr lang="en-US" dirty="0" err="1"/>
              <a:t>standartlardır</a:t>
            </a:r>
            <a:r>
              <a:rPr lang="en-US" dirty="0"/>
              <a:t>. </a:t>
            </a:r>
            <a:r>
              <a:rPr lang="en-US" dirty="0" err="1"/>
              <a:t>Biçimsel</a:t>
            </a:r>
            <a:r>
              <a:rPr lang="en-US" dirty="0"/>
              <a:t> </a:t>
            </a:r>
            <a:r>
              <a:rPr lang="en-US" dirty="0" err="1"/>
              <a:t>olmayan</a:t>
            </a:r>
            <a:r>
              <a:rPr lang="en-US" dirty="0"/>
              <a:t> </a:t>
            </a:r>
            <a:r>
              <a:rPr lang="en-US" dirty="0" err="1"/>
              <a:t>gruplar</a:t>
            </a:r>
            <a:r>
              <a:rPr lang="en-US" dirty="0"/>
              <a:t> </a:t>
            </a:r>
            <a:r>
              <a:rPr lang="en-US" dirty="0" err="1"/>
              <a:t>için</a:t>
            </a:r>
            <a:r>
              <a:rPr lang="en-US" dirty="0"/>
              <a:t> </a:t>
            </a:r>
            <a:r>
              <a:rPr lang="en-US" dirty="0" err="1"/>
              <a:t>normlar</a:t>
            </a:r>
            <a:r>
              <a:rPr lang="en-US" dirty="0"/>
              <a:t> </a:t>
            </a:r>
            <a:r>
              <a:rPr lang="en-US" dirty="0" err="1"/>
              <a:t>genellikle</a:t>
            </a:r>
            <a:r>
              <a:rPr lang="en-US" dirty="0"/>
              <a:t> </a:t>
            </a:r>
            <a:r>
              <a:rPr lang="en-US" dirty="0" err="1"/>
              <a:t>yazılı</a:t>
            </a:r>
            <a:r>
              <a:rPr lang="en-US" dirty="0"/>
              <a:t> </a:t>
            </a:r>
            <a:r>
              <a:rPr lang="en-US" dirty="0" err="1"/>
              <a:t>olmayan</a:t>
            </a:r>
            <a:r>
              <a:rPr lang="en-US" dirty="0"/>
              <a:t> </a:t>
            </a:r>
            <a:r>
              <a:rPr lang="en-US" dirty="0" err="1"/>
              <a:t>şekilde</a:t>
            </a:r>
            <a:r>
              <a:rPr lang="en-US" dirty="0"/>
              <a:t> </a:t>
            </a:r>
            <a:r>
              <a:rPr lang="en-US" dirty="0" err="1"/>
              <a:t>olmasına</a:t>
            </a:r>
            <a:r>
              <a:rPr lang="en-US" dirty="0"/>
              <a:t> </a:t>
            </a:r>
            <a:r>
              <a:rPr lang="en-US" dirty="0" err="1"/>
              <a:t>karşın</a:t>
            </a:r>
            <a:r>
              <a:rPr lang="en-US" dirty="0"/>
              <a:t> </a:t>
            </a:r>
            <a:r>
              <a:rPr lang="en-US" dirty="0" err="1"/>
              <a:t>genellikle</a:t>
            </a:r>
            <a:r>
              <a:rPr lang="en-US" dirty="0"/>
              <a:t> </a:t>
            </a:r>
            <a:r>
              <a:rPr lang="en-US" dirty="0" err="1"/>
              <a:t>grup</a:t>
            </a:r>
            <a:r>
              <a:rPr lang="en-US" dirty="0"/>
              <a:t> </a:t>
            </a:r>
            <a:r>
              <a:rPr lang="en-US" dirty="0" err="1"/>
              <a:t>üyeleri</a:t>
            </a:r>
            <a:r>
              <a:rPr lang="en-US" dirty="0"/>
              <a:t> </a:t>
            </a:r>
            <a:r>
              <a:rPr lang="en-US" dirty="0" err="1"/>
              <a:t>tarafından</a:t>
            </a:r>
            <a:r>
              <a:rPr lang="en-US" dirty="0"/>
              <a:t> </a:t>
            </a:r>
            <a:r>
              <a:rPr lang="en-US" dirty="0" err="1"/>
              <a:t>iyi</a:t>
            </a:r>
            <a:r>
              <a:rPr lang="en-US" dirty="0"/>
              <a:t> </a:t>
            </a:r>
            <a:r>
              <a:rPr lang="en-US" dirty="0" err="1"/>
              <a:t>bir</a:t>
            </a:r>
            <a:r>
              <a:rPr lang="en-US" dirty="0"/>
              <a:t> </a:t>
            </a:r>
            <a:r>
              <a:rPr lang="en-US" dirty="0" err="1"/>
              <a:t>şekilde</a:t>
            </a:r>
            <a:r>
              <a:rPr lang="en-US" dirty="0"/>
              <a:t> </a:t>
            </a:r>
            <a:r>
              <a:rPr lang="en-US" dirty="0" err="1"/>
              <a:t>anlaşılır</a:t>
            </a:r>
            <a:r>
              <a:rPr lang="en-US" dirty="0"/>
              <a:t>. </a:t>
            </a:r>
            <a:r>
              <a:rPr lang="en-US" dirty="0" err="1"/>
              <a:t>Örneğin</a:t>
            </a:r>
            <a:r>
              <a:rPr lang="en-US" dirty="0"/>
              <a:t>, </a:t>
            </a:r>
            <a:r>
              <a:rPr lang="en-US" dirty="0" err="1"/>
              <a:t>büyük</a:t>
            </a:r>
            <a:r>
              <a:rPr lang="en-US" dirty="0"/>
              <a:t> </a:t>
            </a:r>
            <a:r>
              <a:rPr lang="en-US" dirty="0" err="1"/>
              <a:t>iş</a:t>
            </a:r>
            <a:r>
              <a:rPr lang="en-US" dirty="0"/>
              <a:t> </a:t>
            </a:r>
            <a:r>
              <a:rPr lang="en-US" dirty="0" err="1"/>
              <a:t>makineleri</a:t>
            </a:r>
            <a:r>
              <a:rPr lang="en-US" dirty="0"/>
              <a:t> </a:t>
            </a:r>
            <a:r>
              <a:rPr lang="en-US" dirty="0" err="1"/>
              <a:t>sunan</a:t>
            </a:r>
            <a:r>
              <a:rPr lang="en-US" dirty="0"/>
              <a:t> </a:t>
            </a:r>
            <a:r>
              <a:rPr lang="en-US" dirty="0" err="1"/>
              <a:t>bir</a:t>
            </a:r>
            <a:r>
              <a:rPr lang="en-US" dirty="0"/>
              <a:t> </a:t>
            </a:r>
            <a:r>
              <a:rPr lang="en-US" dirty="0" err="1"/>
              <a:t>işletmenin</a:t>
            </a:r>
            <a:r>
              <a:rPr lang="en-US" dirty="0"/>
              <a:t> </a:t>
            </a:r>
            <a:r>
              <a:rPr lang="en-US" dirty="0" err="1"/>
              <a:t>satış</a:t>
            </a:r>
            <a:r>
              <a:rPr lang="en-US" dirty="0"/>
              <a:t> </a:t>
            </a:r>
            <a:r>
              <a:rPr lang="en-US" dirty="0" err="1"/>
              <a:t>elemanı</a:t>
            </a:r>
            <a:r>
              <a:rPr lang="en-US" dirty="0"/>
              <a:t>, </a:t>
            </a:r>
            <a:r>
              <a:rPr lang="en-US" dirty="0" err="1"/>
              <a:t>belirli</a:t>
            </a:r>
            <a:r>
              <a:rPr lang="en-US" dirty="0"/>
              <a:t> </a:t>
            </a:r>
            <a:r>
              <a:rPr lang="en-US" dirty="0" err="1"/>
              <a:t>bir</a:t>
            </a:r>
            <a:r>
              <a:rPr lang="en-US" dirty="0"/>
              <a:t> </a:t>
            </a:r>
            <a:r>
              <a:rPr lang="en-US" dirty="0" err="1"/>
              <a:t>araba</a:t>
            </a:r>
            <a:r>
              <a:rPr lang="en-US" dirty="0"/>
              <a:t> </a:t>
            </a:r>
            <a:r>
              <a:rPr lang="en-US" dirty="0" err="1"/>
              <a:t>çeşidini</a:t>
            </a:r>
            <a:r>
              <a:rPr lang="en-US" dirty="0"/>
              <a:t> </a:t>
            </a:r>
            <a:r>
              <a:rPr lang="en-US" dirty="0" err="1"/>
              <a:t>kullanır</a:t>
            </a:r>
            <a:r>
              <a:rPr lang="en-US" dirty="0"/>
              <a:t>, </a:t>
            </a:r>
            <a:r>
              <a:rPr lang="en-US" dirty="0" err="1"/>
              <a:t>belirli</a:t>
            </a:r>
            <a:r>
              <a:rPr lang="en-US" dirty="0"/>
              <a:t> </a:t>
            </a:r>
            <a:r>
              <a:rPr lang="en-US" dirty="0" err="1"/>
              <a:t>bir</a:t>
            </a:r>
            <a:r>
              <a:rPr lang="en-US" dirty="0"/>
              <a:t> </a:t>
            </a:r>
            <a:r>
              <a:rPr lang="en-US" dirty="0" err="1"/>
              <a:t>yerde</a:t>
            </a:r>
            <a:r>
              <a:rPr lang="en-US" dirty="0"/>
              <a:t> </a:t>
            </a:r>
            <a:r>
              <a:rPr lang="en-US" dirty="0" err="1"/>
              <a:t>yaşar</a:t>
            </a:r>
            <a:r>
              <a:rPr lang="en-US" dirty="0"/>
              <a:t> </a:t>
            </a:r>
            <a:r>
              <a:rPr lang="en-US" dirty="0" err="1"/>
              <a:t>ve</a:t>
            </a:r>
            <a:r>
              <a:rPr lang="en-US" dirty="0"/>
              <a:t> </a:t>
            </a:r>
            <a:r>
              <a:rPr lang="en-US" dirty="0" err="1"/>
              <a:t>daha</a:t>
            </a:r>
            <a:r>
              <a:rPr lang="en-US" dirty="0"/>
              <a:t> </a:t>
            </a:r>
            <a:r>
              <a:rPr lang="en-US" dirty="0" err="1"/>
              <a:t>klasik</a:t>
            </a:r>
            <a:r>
              <a:rPr lang="en-US" dirty="0"/>
              <a:t> </a:t>
            </a:r>
            <a:r>
              <a:rPr lang="en-US" dirty="0" err="1"/>
              <a:t>giyinir</a:t>
            </a:r>
            <a:r>
              <a:rPr lang="en-US" dirty="0"/>
              <a:t> (</a:t>
            </a:r>
            <a:r>
              <a:rPr lang="en-US" dirty="0" err="1"/>
              <a:t>takım</a:t>
            </a:r>
            <a:r>
              <a:rPr lang="en-US" dirty="0"/>
              <a:t> </a:t>
            </a:r>
            <a:r>
              <a:rPr lang="en-US" dirty="0" err="1"/>
              <a:t>elbise</a:t>
            </a:r>
            <a:r>
              <a:rPr lang="en-US" dirty="0"/>
              <a:t> </a:t>
            </a:r>
            <a:r>
              <a:rPr lang="en-US" dirty="0" err="1"/>
              <a:t>gibi</a:t>
            </a:r>
            <a:r>
              <a:rPr lang="en-US" dirty="0"/>
              <a:t>). </a:t>
            </a:r>
            <a:r>
              <a:rPr lang="en-US" dirty="0" err="1"/>
              <a:t>Normlar</a:t>
            </a:r>
            <a:r>
              <a:rPr lang="en-US" dirty="0"/>
              <a:t> </a:t>
            </a:r>
            <a:r>
              <a:rPr lang="en-US" dirty="0" err="1"/>
              <a:t>nedeniyle</a:t>
            </a:r>
            <a:r>
              <a:rPr lang="en-US" dirty="0"/>
              <a:t> </a:t>
            </a:r>
            <a:r>
              <a:rPr lang="en-US" dirty="0" err="1"/>
              <a:t>tüketiciler</a:t>
            </a:r>
            <a:r>
              <a:rPr lang="en-US" dirty="0"/>
              <a:t>, </a:t>
            </a:r>
            <a:r>
              <a:rPr lang="en-US" dirty="0" err="1"/>
              <a:t>grup</a:t>
            </a:r>
            <a:r>
              <a:rPr lang="en-US" dirty="0"/>
              <a:t> </a:t>
            </a:r>
            <a:r>
              <a:rPr lang="en-US" dirty="0" err="1"/>
              <a:t>tarafından</a:t>
            </a:r>
            <a:r>
              <a:rPr lang="en-US" dirty="0"/>
              <a:t> </a:t>
            </a:r>
            <a:r>
              <a:rPr lang="en-US" dirty="0" err="1"/>
              <a:t>daha</a:t>
            </a:r>
            <a:r>
              <a:rPr lang="en-US" dirty="0"/>
              <a:t> </a:t>
            </a:r>
            <a:r>
              <a:rPr lang="en-US" dirty="0" err="1"/>
              <a:t>iyi</a:t>
            </a:r>
            <a:r>
              <a:rPr lang="en-US" dirty="0"/>
              <a:t> </a:t>
            </a:r>
            <a:r>
              <a:rPr lang="en-US" dirty="0" err="1"/>
              <a:t>kabul</a:t>
            </a:r>
            <a:r>
              <a:rPr lang="en-US" dirty="0"/>
              <a:t> </a:t>
            </a:r>
            <a:r>
              <a:rPr lang="en-US" dirty="0" err="1"/>
              <a:t>edilebilmek</a:t>
            </a:r>
            <a:r>
              <a:rPr lang="en-US" dirty="0"/>
              <a:t> </a:t>
            </a:r>
            <a:r>
              <a:rPr lang="en-US" dirty="0" err="1"/>
              <a:t>için</a:t>
            </a:r>
            <a:r>
              <a:rPr lang="en-US" dirty="0"/>
              <a:t> </a:t>
            </a:r>
            <a:r>
              <a:rPr lang="en-US" dirty="0" err="1"/>
              <a:t>giyinme</a:t>
            </a:r>
            <a:r>
              <a:rPr lang="en-US" dirty="0"/>
              <a:t>, </a:t>
            </a:r>
            <a:r>
              <a:rPr lang="en-US" dirty="0" err="1"/>
              <a:t>araba</a:t>
            </a:r>
            <a:r>
              <a:rPr lang="en-US" dirty="0"/>
              <a:t> </a:t>
            </a:r>
            <a:r>
              <a:rPr lang="en-US" dirty="0" err="1"/>
              <a:t>kullanma</a:t>
            </a:r>
            <a:r>
              <a:rPr lang="en-US" dirty="0"/>
              <a:t> </a:t>
            </a:r>
            <a:r>
              <a:rPr lang="en-US" dirty="0" err="1"/>
              <a:t>ve</a:t>
            </a:r>
            <a:r>
              <a:rPr lang="en-US" dirty="0"/>
              <a:t> </a:t>
            </a:r>
            <a:r>
              <a:rPr lang="en-US" dirty="0" err="1"/>
              <a:t>kendini</a:t>
            </a:r>
            <a:r>
              <a:rPr lang="en-US" dirty="0"/>
              <a:t> </a:t>
            </a:r>
            <a:r>
              <a:rPr lang="en-US" dirty="0" err="1"/>
              <a:t>ifade</a:t>
            </a:r>
            <a:r>
              <a:rPr lang="en-US" dirty="0"/>
              <a:t> </a:t>
            </a:r>
            <a:r>
              <a:rPr lang="en-US" dirty="0" err="1"/>
              <a:t>etme</a:t>
            </a:r>
            <a:r>
              <a:rPr lang="en-US" dirty="0"/>
              <a:t> </a:t>
            </a:r>
            <a:r>
              <a:rPr lang="en-US" dirty="0" err="1"/>
              <a:t>gibi</a:t>
            </a:r>
            <a:r>
              <a:rPr lang="en-US" dirty="0"/>
              <a:t> </a:t>
            </a:r>
            <a:r>
              <a:rPr lang="en-US" dirty="0" err="1"/>
              <a:t>konularda</a:t>
            </a:r>
            <a:r>
              <a:rPr lang="en-US" dirty="0"/>
              <a:t> ne </a:t>
            </a:r>
            <a:r>
              <a:rPr lang="en-US" dirty="0" err="1"/>
              <a:t>yapmaları</a:t>
            </a:r>
            <a:r>
              <a:rPr lang="en-US" dirty="0"/>
              <a:t> </a:t>
            </a:r>
            <a:r>
              <a:rPr lang="en-US" dirty="0" err="1"/>
              <a:t>ve</a:t>
            </a:r>
            <a:r>
              <a:rPr lang="en-US" dirty="0"/>
              <a:t> </a:t>
            </a:r>
            <a:r>
              <a:rPr lang="en-US" dirty="0" err="1"/>
              <a:t>yapmamaları</a:t>
            </a:r>
            <a:r>
              <a:rPr lang="en-US" dirty="0"/>
              <a:t> </a:t>
            </a:r>
            <a:r>
              <a:rPr lang="en-US" dirty="0" err="1"/>
              <a:t>konularına</a:t>
            </a:r>
            <a:r>
              <a:rPr lang="en-US" dirty="0"/>
              <a:t> </a:t>
            </a:r>
            <a:r>
              <a:rPr lang="en-US" dirty="0" err="1"/>
              <a:t>dikkat</a:t>
            </a:r>
            <a:r>
              <a:rPr lang="en-US" dirty="0"/>
              <a:t> </a:t>
            </a:r>
            <a:r>
              <a:rPr lang="en-US" dirty="0" err="1"/>
              <a:t>etmektedir</a:t>
            </a:r>
            <a:r>
              <a:rPr lang="en-US" dirty="0"/>
              <a:t>.</a:t>
            </a:r>
            <a:endParaRPr lang="tr-TR" dirty="0"/>
          </a:p>
        </p:txBody>
      </p:sp>
    </p:spTree>
    <p:extLst>
      <p:ext uri="{BB962C8B-B14F-4D97-AF65-F5344CB8AC3E}">
        <p14:creationId xmlns:p14="http://schemas.microsoft.com/office/powerpoint/2010/main" val="3697858872"/>
      </p:ext>
    </p:extLst>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Grup özellikleri</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b="1" dirty="0" err="1"/>
              <a:t>Rol</a:t>
            </a:r>
            <a:r>
              <a:rPr lang="en-US" b="1" dirty="0"/>
              <a:t>,</a:t>
            </a:r>
            <a:r>
              <a:rPr lang="en-US" dirty="0"/>
              <a:t> </a:t>
            </a:r>
            <a:r>
              <a:rPr lang="en-US" dirty="0" err="1"/>
              <a:t>belirli</a:t>
            </a:r>
            <a:r>
              <a:rPr lang="en-US" dirty="0"/>
              <a:t> </a:t>
            </a:r>
            <a:r>
              <a:rPr lang="en-US" dirty="0" err="1"/>
              <a:t>statülerle</a:t>
            </a:r>
            <a:r>
              <a:rPr lang="en-US" dirty="0"/>
              <a:t> </a:t>
            </a:r>
            <a:r>
              <a:rPr lang="en-US" dirty="0" err="1"/>
              <a:t>ilişkili</a:t>
            </a:r>
            <a:r>
              <a:rPr lang="en-US" dirty="0"/>
              <a:t> </a:t>
            </a:r>
            <a:r>
              <a:rPr lang="en-US" dirty="0" err="1"/>
              <a:t>davranış</a:t>
            </a:r>
            <a:r>
              <a:rPr lang="en-US" dirty="0"/>
              <a:t> </a:t>
            </a:r>
            <a:r>
              <a:rPr lang="en-US" dirty="0" err="1"/>
              <a:t>kurallarının</a:t>
            </a:r>
            <a:r>
              <a:rPr lang="en-US" dirty="0"/>
              <a:t> </a:t>
            </a:r>
            <a:r>
              <a:rPr lang="en-US" dirty="0" err="1"/>
              <a:t>tamamıdır</a:t>
            </a:r>
            <a:r>
              <a:rPr lang="en-US" dirty="0"/>
              <a:t>. </a:t>
            </a:r>
            <a:r>
              <a:rPr lang="en-US" dirty="0" err="1"/>
              <a:t>Rol</a:t>
            </a:r>
            <a:r>
              <a:rPr lang="en-US" dirty="0"/>
              <a:t>, </a:t>
            </a:r>
            <a:r>
              <a:rPr lang="en-US" dirty="0" err="1"/>
              <a:t>statünün</a:t>
            </a:r>
            <a:r>
              <a:rPr lang="en-US" dirty="0"/>
              <a:t> </a:t>
            </a:r>
            <a:r>
              <a:rPr lang="en-US" dirty="0" err="1"/>
              <a:t>dinamik</a:t>
            </a:r>
            <a:r>
              <a:rPr lang="en-US" dirty="0"/>
              <a:t> </a:t>
            </a:r>
            <a:r>
              <a:rPr lang="en-US" dirty="0" err="1"/>
              <a:t>yönüdür</a:t>
            </a:r>
            <a:r>
              <a:rPr lang="en-US" dirty="0"/>
              <a:t> </a:t>
            </a:r>
            <a:r>
              <a:rPr lang="en-US" dirty="0" err="1"/>
              <a:t>ve</a:t>
            </a:r>
            <a:r>
              <a:rPr lang="en-US" dirty="0"/>
              <a:t> </a:t>
            </a:r>
            <a:r>
              <a:rPr lang="en-US" dirty="0" err="1"/>
              <a:t>tutumları</a:t>
            </a:r>
            <a:r>
              <a:rPr lang="en-US" dirty="0"/>
              <a:t>, </a:t>
            </a:r>
            <a:r>
              <a:rPr lang="en-US" dirty="0" err="1"/>
              <a:t>değerleri</a:t>
            </a:r>
            <a:r>
              <a:rPr lang="en-US" dirty="0"/>
              <a:t> </a:t>
            </a:r>
            <a:r>
              <a:rPr lang="en-US" dirty="0" err="1"/>
              <a:t>ve</a:t>
            </a:r>
            <a:r>
              <a:rPr lang="en-US" dirty="0"/>
              <a:t> </a:t>
            </a:r>
            <a:r>
              <a:rPr lang="en-US" dirty="0" err="1"/>
              <a:t>davranışları</a:t>
            </a:r>
            <a:r>
              <a:rPr lang="en-US" dirty="0"/>
              <a:t> </a:t>
            </a:r>
            <a:r>
              <a:rPr lang="en-US" dirty="0" err="1"/>
              <a:t>içerir</a:t>
            </a:r>
            <a:r>
              <a:rPr lang="en-US" dirty="0"/>
              <a:t>. </a:t>
            </a:r>
            <a:r>
              <a:rPr lang="en-US" dirty="0" err="1"/>
              <a:t>Grup</a:t>
            </a:r>
            <a:r>
              <a:rPr lang="en-US" dirty="0"/>
              <a:t> </a:t>
            </a:r>
            <a:r>
              <a:rPr lang="en-US" dirty="0" err="1"/>
              <a:t>içerisindeki</a:t>
            </a:r>
            <a:r>
              <a:rPr lang="en-US" dirty="0"/>
              <a:t> roller, </a:t>
            </a:r>
            <a:r>
              <a:rPr lang="en-US" dirty="0" err="1"/>
              <a:t>tüketici</a:t>
            </a:r>
            <a:r>
              <a:rPr lang="en-US" dirty="0"/>
              <a:t> </a:t>
            </a:r>
            <a:r>
              <a:rPr lang="en-US" dirty="0" err="1"/>
              <a:t>davranışları</a:t>
            </a:r>
            <a:r>
              <a:rPr lang="en-US" dirty="0"/>
              <a:t> </a:t>
            </a:r>
            <a:r>
              <a:rPr lang="en-US" dirty="0" err="1"/>
              <a:t>üzerinde</a:t>
            </a:r>
            <a:r>
              <a:rPr lang="en-US" dirty="0"/>
              <a:t> </a:t>
            </a:r>
            <a:r>
              <a:rPr lang="en-US" dirty="0" err="1"/>
              <a:t>güçlü</a:t>
            </a:r>
            <a:r>
              <a:rPr lang="en-US" dirty="0"/>
              <a:t> </a:t>
            </a:r>
            <a:r>
              <a:rPr lang="en-US" dirty="0" err="1"/>
              <a:t>bir</a:t>
            </a:r>
            <a:r>
              <a:rPr lang="en-US" dirty="0"/>
              <a:t> </a:t>
            </a:r>
            <a:r>
              <a:rPr lang="en-US" dirty="0" err="1"/>
              <a:t>etkiye</a:t>
            </a:r>
            <a:r>
              <a:rPr lang="en-US" dirty="0"/>
              <a:t> </a:t>
            </a:r>
            <a:r>
              <a:rPr lang="en-US" dirty="0" err="1"/>
              <a:t>sahiptir</a:t>
            </a:r>
            <a:r>
              <a:rPr lang="en-US" dirty="0"/>
              <a:t>. </a:t>
            </a:r>
            <a:r>
              <a:rPr lang="en-US" dirty="0" err="1"/>
              <a:t>Bundan</a:t>
            </a:r>
            <a:r>
              <a:rPr lang="en-US" dirty="0"/>
              <a:t> </a:t>
            </a:r>
            <a:r>
              <a:rPr lang="en-US" dirty="0" err="1"/>
              <a:t>dolayı</a:t>
            </a:r>
            <a:r>
              <a:rPr lang="en-US" dirty="0"/>
              <a:t> </a:t>
            </a:r>
            <a:r>
              <a:rPr lang="en-US" dirty="0" err="1"/>
              <a:t>pazarlam</a:t>
            </a:r>
            <a:r>
              <a:rPr lang="tr-TR" dirty="0"/>
              <a:t>a yöneticileri</a:t>
            </a:r>
            <a:r>
              <a:rPr lang="en-US" dirty="0"/>
              <a:t>, </a:t>
            </a:r>
            <a:r>
              <a:rPr lang="en-US" dirty="0" err="1"/>
              <a:t>üstlendikleri</a:t>
            </a:r>
            <a:r>
              <a:rPr lang="en-US" dirty="0"/>
              <a:t> </a:t>
            </a:r>
            <a:r>
              <a:rPr lang="en-US" dirty="0" err="1"/>
              <a:t>rolleri</a:t>
            </a:r>
            <a:r>
              <a:rPr lang="en-US" dirty="0"/>
              <a:t> </a:t>
            </a:r>
            <a:r>
              <a:rPr lang="en-US" dirty="0" err="1"/>
              <a:t>gerçekleştirmeleri</a:t>
            </a:r>
            <a:r>
              <a:rPr lang="en-US" dirty="0"/>
              <a:t> </a:t>
            </a:r>
            <a:r>
              <a:rPr lang="en-US" dirty="0" err="1"/>
              <a:t>konusunda</a:t>
            </a:r>
            <a:r>
              <a:rPr lang="en-US" dirty="0"/>
              <a:t> </a:t>
            </a:r>
            <a:r>
              <a:rPr lang="en-US" dirty="0" err="1"/>
              <a:t>tüketicilere</a:t>
            </a:r>
            <a:r>
              <a:rPr lang="en-US" dirty="0"/>
              <a:t> </a:t>
            </a:r>
            <a:r>
              <a:rPr lang="en-US" dirty="0" err="1"/>
              <a:t>yardımcı</a:t>
            </a:r>
            <a:r>
              <a:rPr lang="en-US" dirty="0"/>
              <a:t> </a:t>
            </a:r>
            <a:r>
              <a:rPr lang="en-US" dirty="0" err="1"/>
              <a:t>olmalıdır</a:t>
            </a:r>
            <a:r>
              <a:rPr lang="en-US" dirty="0"/>
              <a:t>. </a:t>
            </a:r>
            <a:endParaRPr lang="tr-TR" dirty="0"/>
          </a:p>
          <a:p>
            <a:pPr algn="just"/>
            <a:r>
              <a:rPr lang="en-US" b="1" dirty="0" err="1"/>
              <a:t>Toplumsallaşma</a:t>
            </a:r>
            <a:r>
              <a:rPr lang="en-US" b="1" dirty="0"/>
              <a:t>,</a:t>
            </a:r>
            <a:r>
              <a:rPr lang="en-US" dirty="0"/>
              <a:t> </a:t>
            </a:r>
            <a:r>
              <a:rPr lang="en-US" dirty="0" err="1"/>
              <a:t>bir</a:t>
            </a:r>
            <a:r>
              <a:rPr lang="en-US" dirty="0"/>
              <a:t> </a:t>
            </a:r>
            <a:r>
              <a:rPr lang="en-US" dirty="0" err="1"/>
              <a:t>süreçtir</a:t>
            </a:r>
            <a:r>
              <a:rPr lang="en-US" dirty="0"/>
              <a:t> </a:t>
            </a:r>
            <a:r>
              <a:rPr lang="en-US" dirty="0" err="1"/>
              <a:t>ve</a:t>
            </a:r>
            <a:r>
              <a:rPr lang="en-US" dirty="0"/>
              <a:t> </a:t>
            </a:r>
            <a:r>
              <a:rPr lang="en-US" dirty="0" err="1"/>
              <a:t>gruba</a:t>
            </a:r>
            <a:r>
              <a:rPr lang="en-US" dirty="0"/>
              <a:t> </a:t>
            </a:r>
            <a:r>
              <a:rPr lang="en-US" dirty="0" err="1"/>
              <a:t>yeni</a:t>
            </a:r>
            <a:r>
              <a:rPr lang="en-US" dirty="0"/>
              <a:t> </a:t>
            </a:r>
            <a:r>
              <a:rPr lang="en-US" dirty="0" err="1"/>
              <a:t>katılan</a:t>
            </a:r>
            <a:r>
              <a:rPr lang="en-US" dirty="0"/>
              <a:t> </a:t>
            </a:r>
            <a:r>
              <a:rPr lang="en-US" dirty="0" err="1"/>
              <a:t>üyelerin</a:t>
            </a:r>
            <a:r>
              <a:rPr lang="en-US" dirty="0"/>
              <a:t> </a:t>
            </a:r>
            <a:r>
              <a:rPr lang="en-US" dirty="0" err="1"/>
              <a:t>değer</a:t>
            </a:r>
            <a:r>
              <a:rPr lang="en-US" dirty="0"/>
              <a:t>, norm </a:t>
            </a:r>
            <a:r>
              <a:rPr lang="en-US" dirty="0" err="1"/>
              <a:t>ve</a:t>
            </a:r>
            <a:r>
              <a:rPr lang="en-US" dirty="0"/>
              <a:t> </a:t>
            </a:r>
            <a:r>
              <a:rPr lang="en-US" dirty="0" err="1"/>
              <a:t>beklenen</a:t>
            </a:r>
            <a:r>
              <a:rPr lang="en-US" dirty="0"/>
              <a:t> </a:t>
            </a:r>
            <a:r>
              <a:rPr lang="en-US" dirty="0" err="1"/>
              <a:t>davranış</a:t>
            </a:r>
            <a:r>
              <a:rPr lang="en-US" dirty="0"/>
              <a:t> </a:t>
            </a:r>
            <a:r>
              <a:rPr lang="en-US" dirty="0" err="1"/>
              <a:t>kalıplarını</a:t>
            </a:r>
            <a:r>
              <a:rPr lang="en-US" dirty="0"/>
              <a:t> </a:t>
            </a:r>
            <a:r>
              <a:rPr lang="en-US" dirty="0" err="1"/>
              <a:t>öğrenmelerini</a:t>
            </a:r>
            <a:r>
              <a:rPr lang="en-US" dirty="0"/>
              <a:t> </a:t>
            </a:r>
            <a:r>
              <a:rPr lang="en-US" dirty="0" err="1"/>
              <a:t>ifade</a:t>
            </a:r>
            <a:r>
              <a:rPr lang="en-US" dirty="0"/>
              <a:t> </a:t>
            </a:r>
            <a:r>
              <a:rPr lang="en-US" dirty="0" err="1"/>
              <a:t>eder</a:t>
            </a:r>
            <a:r>
              <a:rPr lang="en-US" dirty="0"/>
              <a:t>. </a:t>
            </a:r>
            <a:r>
              <a:rPr lang="en-US" dirty="0" err="1"/>
              <a:t>Yeni</a:t>
            </a:r>
            <a:r>
              <a:rPr lang="en-US" dirty="0"/>
              <a:t> </a:t>
            </a:r>
            <a:r>
              <a:rPr lang="en-US" dirty="0" err="1"/>
              <a:t>bir</a:t>
            </a:r>
            <a:r>
              <a:rPr lang="en-US" dirty="0"/>
              <a:t> </a:t>
            </a:r>
            <a:r>
              <a:rPr lang="en-US" dirty="0" err="1"/>
              <a:t>öğrencinin</a:t>
            </a:r>
            <a:r>
              <a:rPr lang="en-US" dirty="0"/>
              <a:t> </a:t>
            </a:r>
            <a:r>
              <a:rPr lang="en-US" dirty="0" err="1"/>
              <a:t>üniversiteye</a:t>
            </a:r>
            <a:r>
              <a:rPr lang="en-US" dirty="0"/>
              <a:t> </a:t>
            </a:r>
            <a:r>
              <a:rPr lang="en-US" dirty="0" err="1"/>
              <a:t>başlaması</a:t>
            </a:r>
            <a:r>
              <a:rPr lang="en-US" dirty="0"/>
              <a:t> </a:t>
            </a:r>
            <a:r>
              <a:rPr lang="en-US" dirty="0" err="1"/>
              <a:t>ile</a:t>
            </a:r>
            <a:r>
              <a:rPr lang="en-US" dirty="0"/>
              <a:t> </a:t>
            </a:r>
            <a:r>
              <a:rPr lang="en-US" dirty="0" err="1"/>
              <a:t>üst</a:t>
            </a:r>
            <a:r>
              <a:rPr lang="en-US" dirty="0"/>
              <a:t> </a:t>
            </a:r>
            <a:r>
              <a:rPr lang="en-US" dirty="0" err="1"/>
              <a:t>dönemindeki</a:t>
            </a:r>
            <a:r>
              <a:rPr lang="en-US" dirty="0"/>
              <a:t> </a:t>
            </a:r>
            <a:r>
              <a:rPr lang="en-US" dirty="0" err="1"/>
              <a:t>öğrencilerden</a:t>
            </a:r>
            <a:r>
              <a:rPr lang="en-US" dirty="0"/>
              <a:t>, </a:t>
            </a:r>
            <a:r>
              <a:rPr lang="en-US" dirty="0" err="1"/>
              <a:t>ondan</a:t>
            </a:r>
            <a:r>
              <a:rPr lang="en-US" dirty="0"/>
              <a:t> </a:t>
            </a:r>
            <a:r>
              <a:rPr lang="en-US" dirty="0" err="1"/>
              <a:t>beklenen</a:t>
            </a:r>
            <a:r>
              <a:rPr lang="en-US" dirty="0"/>
              <a:t> </a:t>
            </a:r>
            <a:r>
              <a:rPr lang="en-US" dirty="0" err="1"/>
              <a:t>giyinme</a:t>
            </a:r>
            <a:r>
              <a:rPr lang="en-US" dirty="0"/>
              <a:t>, </a:t>
            </a:r>
            <a:r>
              <a:rPr lang="en-US" dirty="0" err="1"/>
              <a:t>yeme</a:t>
            </a:r>
            <a:r>
              <a:rPr lang="en-US" dirty="0"/>
              <a:t>, </a:t>
            </a:r>
            <a:r>
              <a:rPr lang="en-US" dirty="0" err="1"/>
              <a:t>sınıftaki</a:t>
            </a:r>
            <a:r>
              <a:rPr lang="en-US" dirty="0"/>
              <a:t> </a:t>
            </a:r>
            <a:r>
              <a:rPr lang="en-US" dirty="0" err="1"/>
              <a:t>davranışlar</a:t>
            </a:r>
            <a:r>
              <a:rPr lang="en-US" dirty="0"/>
              <a:t> </a:t>
            </a:r>
            <a:r>
              <a:rPr lang="en-US" dirty="0" err="1"/>
              <a:t>konusunu</a:t>
            </a:r>
            <a:r>
              <a:rPr lang="en-US" dirty="0"/>
              <a:t> </a:t>
            </a:r>
            <a:r>
              <a:rPr lang="en-US" dirty="0" err="1"/>
              <a:t>öğrenmesi</a:t>
            </a:r>
            <a:r>
              <a:rPr lang="en-US" dirty="0"/>
              <a:t> </a:t>
            </a:r>
            <a:r>
              <a:rPr lang="en-US" dirty="0" err="1"/>
              <a:t>gibi</a:t>
            </a:r>
            <a:r>
              <a:rPr lang="en-US" dirty="0"/>
              <a:t>. </a:t>
            </a:r>
            <a:endParaRPr lang="tr-TR" dirty="0"/>
          </a:p>
        </p:txBody>
      </p:sp>
    </p:spTree>
    <p:extLst>
      <p:ext uri="{BB962C8B-B14F-4D97-AF65-F5344CB8AC3E}">
        <p14:creationId xmlns:p14="http://schemas.microsoft.com/office/powerpoint/2010/main" val="657263577"/>
      </p:ext>
    </p:extLst>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Grup özellikleri</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b="1" dirty="0" err="1"/>
              <a:t>Güç</a:t>
            </a:r>
            <a:r>
              <a:rPr lang="en-US" b="1" dirty="0"/>
              <a:t>, </a:t>
            </a:r>
            <a:r>
              <a:rPr lang="en-US" dirty="0" err="1"/>
              <a:t>bir</a:t>
            </a:r>
            <a:r>
              <a:rPr lang="en-US" dirty="0"/>
              <a:t> </a:t>
            </a:r>
            <a:r>
              <a:rPr lang="en-US" dirty="0" err="1"/>
              <a:t>grubun</a:t>
            </a:r>
            <a:r>
              <a:rPr lang="en-US" dirty="0"/>
              <a:t>, </a:t>
            </a:r>
            <a:r>
              <a:rPr lang="en-US" dirty="0" err="1"/>
              <a:t>bireylerin</a:t>
            </a:r>
            <a:r>
              <a:rPr lang="en-US" dirty="0"/>
              <a:t> </a:t>
            </a:r>
            <a:r>
              <a:rPr lang="en-US" dirty="0" err="1"/>
              <a:t>inançlarını</a:t>
            </a:r>
            <a:r>
              <a:rPr lang="en-US" dirty="0"/>
              <a:t>, </a:t>
            </a:r>
            <a:r>
              <a:rPr lang="en-US" dirty="0" err="1"/>
              <a:t>tutumlarını</a:t>
            </a:r>
            <a:r>
              <a:rPr lang="en-US" dirty="0"/>
              <a:t> </a:t>
            </a:r>
            <a:r>
              <a:rPr lang="en-US" dirty="0" err="1"/>
              <a:t>ve</a:t>
            </a:r>
            <a:r>
              <a:rPr lang="en-US" dirty="0"/>
              <a:t> </a:t>
            </a:r>
            <a:r>
              <a:rPr lang="en-US" dirty="0" err="1"/>
              <a:t>davranışlarını</a:t>
            </a:r>
            <a:r>
              <a:rPr lang="en-US" dirty="0"/>
              <a:t> </a:t>
            </a:r>
            <a:r>
              <a:rPr lang="en-US" dirty="0" err="1"/>
              <a:t>etkileyebilmesi</a:t>
            </a:r>
            <a:r>
              <a:rPr lang="en-US" dirty="0"/>
              <a:t> </a:t>
            </a:r>
            <a:r>
              <a:rPr lang="en-US" dirty="0" err="1"/>
              <a:t>için</a:t>
            </a:r>
            <a:r>
              <a:rPr lang="en-US" dirty="0"/>
              <a:t> </a:t>
            </a:r>
            <a:r>
              <a:rPr lang="en-US" dirty="0" err="1"/>
              <a:t>kullandığı</a:t>
            </a:r>
            <a:r>
              <a:rPr lang="en-US" dirty="0"/>
              <a:t> </a:t>
            </a:r>
            <a:r>
              <a:rPr lang="en-US" dirty="0" err="1"/>
              <a:t>kaynaklardır</a:t>
            </a:r>
            <a:r>
              <a:rPr lang="en-US" dirty="0"/>
              <a:t>. </a:t>
            </a:r>
            <a:r>
              <a:rPr lang="en-US" dirty="0" err="1"/>
              <a:t>Toplumsal</a:t>
            </a:r>
            <a:r>
              <a:rPr lang="en-US" dirty="0"/>
              <a:t> </a:t>
            </a:r>
            <a:r>
              <a:rPr lang="en-US" dirty="0" err="1"/>
              <a:t>güç</a:t>
            </a:r>
            <a:r>
              <a:rPr lang="en-US" dirty="0"/>
              <a:t> </a:t>
            </a:r>
            <a:r>
              <a:rPr lang="en-US" dirty="0" err="1"/>
              <a:t>kaynakları</a:t>
            </a:r>
            <a:r>
              <a:rPr lang="en-US" dirty="0"/>
              <a:t> </a:t>
            </a:r>
            <a:r>
              <a:rPr lang="en-US" dirty="0" err="1"/>
              <a:t>beş</a:t>
            </a:r>
            <a:r>
              <a:rPr lang="en-US" dirty="0"/>
              <a:t> </a:t>
            </a:r>
            <a:r>
              <a:rPr lang="en-US" dirty="0" err="1"/>
              <a:t>sınıfta</a:t>
            </a:r>
            <a:r>
              <a:rPr lang="en-US" dirty="0"/>
              <a:t> </a:t>
            </a:r>
            <a:r>
              <a:rPr lang="en-US" dirty="0" err="1"/>
              <a:t>incelenebilir</a:t>
            </a:r>
            <a:r>
              <a:rPr lang="en-US" dirty="0"/>
              <a:t> (</a:t>
            </a:r>
            <a:r>
              <a:rPr lang="en-US" dirty="0" err="1"/>
              <a:t>Karalar</a:t>
            </a:r>
            <a:r>
              <a:rPr lang="en-US" dirty="0"/>
              <a:t>, 2005: 184-187);</a:t>
            </a:r>
            <a:endParaRPr lang="tr-TR" dirty="0"/>
          </a:p>
          <a:p>
            <a:pPr algn="just"/>
            <a:r>
              <a:rPr lang="en-US" i="1" dirty="0" err="1"/>
              <a:t>Ödüllendirme</a:t>
            </a:r>
            <a:r>
              <a:rPr lang="en-US" i="1" dirty="0"/>
              <a:t> </a:t>
            </a:r>
            <a:r>
              <a:rPr lang="en-US" i="1" dirty="0" err="1"/>
              <a:t>gücü</a:t>
            </a:r>
            <a:r>
              <a:rPr lang="en-US" i="1" dirty="0"/>
              <a:t>,</a:t>
            </a:r>
            <a:r>
              <a:rPr lang="en-US" dirty="0"/>
              <a:t> </a:t>
            </a:r>
            <a:r>
              <a:rPr lang="en-US" dirty="0" err="1"/>
              <a:t>grup</a:t>
            </a:r>
            <a:r>
              <a:rPr lang="en-US" dirty="0"/>
              <a:t> </a:t>
            </a:r>
            <a:r>
              <a:rPr lang="en-US" dirty="0" err="1"/>
              <a:t>üyelerinin</a:t>
            </a:r>
            <a:r>
              <a:rPr lang="en-US" dirty="0"/>
              <a:t> </a:t>
            </a:r>
            <a:r>
              <a:rPr lang="en-US" dirty="0" err="1"/>
              <a:t>ödüllendirilmesi</a:t>
            </a:r>
            <a:r>
              <a:rPr lang="en-US" dirty="0"/>
              <a:t> </a:t>
            </a:r>
            <a:r>
              <a:rPr lang="en-US" dirty="0" err="1"/>
              <a:t>temeline</a:t>
            </a:r>
            <a:r>
              <a:rPr lang="en-US" dirty="0"/>
              <a:t> </a:t>
            </a:r>
            <a:r>
              <a:rPr lang="en-US" dirty="0" err="1"/>
              <a:t>dayanmaktadır</a:t>
            </a:r>
            <a:r>
              <a:rPr lang="en-US" dirty="0"/>
              <a:t>. </a:t>
            </a:r>
            <a:r>
              <a:rPr lang="en-US" dirty="0" err="1"/>
              <a:t>Verilen</a:t>
            </a:r>
            <a:r>
              <a:rPr lang="en-US" dirty="0"/>
              <a:t> </a:t>
            </a:r>
            <a:r>
              <a:rPr lang="en-US" dirty="0" err="1"/>
              <a:t>ödüller</a:t>
            </a:r>
            <a:r>
              <a:rPr lang="en-US" dirty="0"/>
              <a:t> </a:t>
            </a:r>
            <a:r>
              <a:rPr lang="en-US" dirty="0" err="1"/>
              <a:t>bir</a:t>
            </a:r>
            <a:r>
              <a:rPr lang="en-US" dirty="0"/>
              <a:t> </a:t>
            </a:r>
            <a:r>
              <a:rPr lang="en-US" dirty="0" err="1"/>
              <a:t>davranışın</a:t>
            </a:r>
            <a:r>
              <a:rPr lang="en-US" dirty="0"/>
              <a:t> </a:t>
            </a:r>
            <a:r>
              <a:rPr lang="en-US" dirty="0" err="1"/>
              <a:t>yapılması</a:t>
            </a:r>
            <a:r>
              <a:rPr lang="en-US" dirty="0"/>
              <a:t> </a:t>
            </a:r>
            <a:r>
              <a:rPr lang="en-US" dirty="0" err="1"/>
              <a:t>ya</a:t>
            </a:r>
            <a:r>
              <a:rPr lang="en-US" dirty="0"/>
              <a:t> da </a:t>
            </a:r>
            <a:r>
              <a:rPr lang="en-US" dirty="0" err="1"/>
              <a:t>yapılmamasını</a:t>
            </a:r>
            <a:r>
              <a:rPr lang="en-US" dirty="0"/>
              <a:t> </a:t>
            </a:r>
            <a:r>
              <a:rPr lang="en-US" dirty="0" err="1"/>
              <a:t>etkiler</a:t>
            </a:r>
            <a:r>
              <a:rPr lang="en-US" dirty="0"/>
              <a:t>.</a:t>
            </a:r>
            <a:endParaRPr lang="tr-TR" dirty="0"/>
          </a:p>
          <a:p>
            <a:pPr algn="just"/>
            <a:r>
              <a:rPr lang="en-US" i="1" dirty="0" err="1"/>
              <a:t>Yaptırım</a:t>
            </a:r>
            <a:r>
              <a:rPr lang="en-US" i="1" dirty="0"/>
              <a:t> </a:t>
            </a:r>
            <a:r>
              <a:rPr lang="en-US" i="1" dirty="0" err="1"/>
              <a:t>gücü</a:t>
            </a:r>
            <a:r>
              <a:rPr lang="en-US" dirty="0"/>
              <a:t>, </a:t>
            </a:r>
            <a:r>
              <a:rPr lang="en-US" dirty="0" err="1"/>
              <a:t>cezalandırma</a:t>
            </a:r>
            <a:r>
              <a:rPr lang="en-US" dirty="0"/>
              <a:t> </a:t>
            </a:r>
            <a:r>
              <a:rPr lang="en-US" dirty="0" err="1"/>
              <a:t>ya</a:t>
            </a:r>
            <a:r>
              <a:rPr lang="en-US" dirty="0"/>
              <a:t> da </a:t>
            </a:r>
            <a:r>
              <a:rPr lang="en-US" dirty="0" err="1"/>
              <a:t>ödül</a:t>
            </a:r>
            <a:r>
              <a:rPr lang="en-US" dirty="0"/>
              <a:t> </a:t>
            </a:r>
            <a:r>
              <a:rPr lang="en-US" dirty="0" err="1"/>
              <a:t>vermeme</a:t>
            </a:r>
            <a:r>
              <a:rPr lang="en-US" dirty="0"/>
              <a:t> </a:t>
            </a:r>
            <a:r>
              <a:rPr lang="en-US" dirty="0" err="1"/>
              <a:t>yoluyla</a:t>
            </a:r>
            <a:r>
              <a:rPr lang="en-US" dirty="0"/>
              <a:t> </a:t>
            </a:r>
            <a:r>
              <a:rPr lang="en-US" dirty="0" err="1"/>
              <a:t>davranışları</a:t>
            </a:r>
            <a:r>
              <a:rPr lang="en-US" dirty="0"/>
              <a:t> </a:t>
            </a:r>
            <a:r>
              <a:rPr lang="en-US" dirty="0" err="1"/>
              <a:t>etkileme</a:t>
            </a:r>
            <a:r>
              <a:rPr lang="en-US" dirty="0"/>
              <a:t>, </a:t>
            </a:r>
            <a:r>
              <a:rPr lang="en-US" dirty="0" err="1"/>
              <a:t>bu</a:t>
            </a:r>
            <a:r>
              <a:rPr lang="en-US" dirty="0"/>
              <a:t> </a:t>
            </a:r>
            <a:r>
              <a:rPr lang="en-US" dirty="0" err="1"/>
              <a:t>şekilde</a:t>
            </a:r>
            <a:r>
              <a:rPr lang="en-US" dirty="0"/>
              <a:t> de </a:t>
            </a:r>
            <a:r>
              <a:rPr lang="en-US" dirty="0" err="1"/>
              <a:t>normlara</a:t>
            </a:r>
            <a:r>
              <a:rPr lang="en-US" dirty="0"/>
              <a:t> </a:t>
            </a:r>
            <a:r>
              <a:rPr lang="en-US" dirty="0" err="1"/>
              <a:t>uymaya</a:t>
            </a:r>
            <a:r>
              <a:rPr lang="en-US" dirty="0"/>
              <a:t> </a:t>
            </a:r>
            <a:r>
              <a:rPr lang="en-US" dirty="0" err="1"/>
              <a:t>zorlama</a:t>
            </a:r>
            <a:r>
              <a:rPr lang="en-US" dirty="0"/>
              <a:t> </a:t>
            </a:r>
            <a:r>
              <a:rPr lang="en-US" dirty="0" err="1"/>
              <a:t>gücüdür</a:t>
            </a:r>
            <a:r>
              <a:rPr lang="en-US" dirty="0"/>
              <a:t>.</a:t>
            </a:r>
            <a:endParaRPr lang="tr-TR" dirty="0"/>
          </a:p>
        </p:txBody>
      </p:sp>
    </p:spTree>
    <p:extLst>
      <p:ext uri="{BB962C8B-B14F-4D97-AF65-F5344CB8AC3E}">
        <p14:creationId xmlns:p14="http://schemas.microsoft.com/office/powerpoint/2010/main" val="3925929408"/>
      </p:ext>
    </p:extLst>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Grup özellikleri</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i="1" dirty="0"/>
              <a:t>Kabul </a:t>
            </a:r>
            <a:r>
              <a:rPr lang="en-US" i="1" dirty="0" err="1"/>
              <a:t>edilme</a:t>
            </a:r>
            <a:r>
              <a:rPr lang="en-US" i="1" dirty="0"/>
              <a:t> </a:t>
            </a:r>
            <a:r>
              <a:rPr lang="en-US" i="1" dirty="0" err="1"/>
              <a:t>gücü</a:t>
            </a:r>
            <a:r>
              <a:rPr lang="en-US" i="1" dirty="0"/>
              <a:t>,</a:t>
            </a:r>
            <a:r>
              <a:rPr lang="en-US" dirty="0"/>
              <a:t> </a:t>
            </a:r>
            <a:r>
              <a:rPr lang="en-US" dirty="0" err="1"/>
              <a:t>bireyin</a:t>
            </a:r>
            <a:r>
              <a:rPr lang="en-US" dirty="0"/>
              <a:t> </a:t>
            </a:r>
            <a:r>
              <a:rPr lang="en-US" dirty="0" err="1"/>
              <a:t>grup</a:t>
            </a:r>
            <a:r>
              <a:rPr lang="en-US" dirty="0"/>
              <a:t> </a:t>
            </a:r>
            <a:r>
              <a:rPr lang="en-US" dirty="0" err="1"/>
              <a:t>içerisinde</a:t>
            </a:r>
            <a:r>
              <a:rPr lang="en-US" dirty="0"/>
              <a:t> </a:t>
            </a:r>
            <a:r>
              <a:rPr lang="en-US" dirty="0" err="1"/>
              <a:t>kendisini</a:t>
            </a:r>
            <a:r>
              <a:rPr lang="en-US" dirty="0"/>
              <a:t> </a:t>
            </a:r>
            <a:r>
              <a:rPr lang="en-US" dirty="0" err="1"/>
              <a:t>kabul</a:t>
            </a:r>
            <a:r>
              <a:rPr lang="en-US" dirty="0"/>
              <a:t> </a:t>
            </a:r>
            <a:r>
              <a:rPr lang="en-US" dirty="0" err="1"/>
              <a:t>ettirmesi</a:t>
            </a:r>
            <a:r>
              <a:rPr lang="en-US" dirty="0"/>
              <a:t> </a:t>
            </a:r>
            <a:r>
              <a:rPr lang="en-US" dirty="0" err="1"/>
              <a:t>ve</a:t>
            </a:r>
            <a:r>
              <a:rPr lang="en-US" dirty="0"/>
              <a:t> </a:t>
            </a:r>
            <a:r>
              <a:rPr lang="en-US" dirty="0" err="1"/>
              <a:t>gruptan</a:t>
            </a:r>
            <a:r>
              <a:rPr lang="en-US" dirty="0"/>
              <a:t> </a:t>
            </a:r>
            <a:r>
              <a:rPr lang="en-US" dirty="0" err="1"/>
              <a:t>soyutlanmaması</a:t>
            </a:r>
            <a:r>
              <a:rPr lang="en-US" dirty="0"/>
              <a:t> </a:t>
            </a:r>
            <a:r>
              <a:rPr lang="en-US" dirty="0" err="1"/>
              <a:t>sonucunu</a:t>
            </a:r>
            <a:r>
              <a:rPr lang="en-US" dirty="0"/>
              <a:t> </a:t>
            </a:r>
            <a:r>
              <a:rPr lang="en-US" dirty="0" err="1"/>
              <a:t>doğuran</a:t>
            </a:r>
            <a:r>
              <a:rPr lang="en-US" dirty="0"/>
              <a:t> </a:t>
            </a:r>
            <a:r>
              <a:rPr lang="en-US" dirty="0" err="1"/>
              <a:t>güçtür</a:t>
            </a:r>
            <a:r>
              <a:rPr lang="en-US" dirty="0"/>
              <a:t>. </a:t>
            </a:r>
            <a:endParaRPr lang="tr-TR" dirty="0"/>
          </a:p>
          <a:p>
            <a:pPr algn="just"/>
            <a:r>
              <a:rPr lang="en-US" i="1" dirty="0" err="1"/>
              <a:t>Uzmanlık</a:t>
            </a:r>
            <a:r>
              <a:rPr lang="en-US" i="1" dirty="0"/>
              <a:t> </a:t>
            </a:r>
            <a:r>
              <a:rPr lang="en-US" i="1" dirty="0" err="1"/>
              <a:t>gücü</a:t>
            </a:r>
            <a:r>
              <a:rPr lang="en-US" i="1" dirty="0"/>
              <a:t>,</a:t>
            </a:r>
            <a:r>
              <a:rPr lang="en-US" dirty="0"/>
              <a:t> </a:t>
            </a:r>
            <a:r>
              <a:rPr lang="en-US" dirty="0" err="1"/>
              <a:t>bireyin</a:t>
            </a:r>
            <a:r>
              <a:rPr lang="en-US" dirty="0"/>
              <a:t> </a:t>
            </a:r>
            <a:r>
              <a:rPr lang="en-US" dirty="0" err="1"/>
              <a:t>ya</a:t>
            </a:r>
            <a:r>
              <a:rPr lang="en-US" dirty="0"/>
              <a:t> da </a:t>
            </a:r>
            <a:r>
              <a:rPr lang="en-US" dirty="0" err="1"/>
              <a:t>grubun</a:t>
            </a:r>
            <a:r>
              <a:rPr lang="en-US" dirty="0"/>
              <a:t> </a:t>
            </a:r>
            <a:r>
              <a:rPr lang="en-US" dirty="0" err="1"/>
              <a:t>uzmanlığı</a:t>
            </a:r>
            <a:r>
              <a:rPr lang="en-US" dirty="0"/>
              <a:t> </a:t>
            </a:r>
            <a:r>
              <a:rPr lang="en-US" dirty="0" err="1"/>
              <a:t>sonucunda</a:t>
            </a:r>
            <a:r>
              <a:rPr lang="en-US" dirty="0"/>
              <a:t> </a:t>
            </a:r>
            <a:r>
              <a:rPr lang="en-US" dirty="0" err="1"/>
              <a:t>ortaya</a:t>
            </a:r>
            <a:r>
              <a:rPr lang="en-US" dirty="0"/>
              <a:t> </a:t>
            </a:r>
            <a:r>
              <a:rPr lang="en-US" dirty="0" err="1"/>
              <a:t>çıkar</a:t>
            </a:r>
            <a:r>
              <a:rPr lang="en-US" dirty="0"/>
              <a:t>. </a:t>
            </a:r>
            <a:r>
              <a:rPr lang="en-US" dirty="0" err="1"/>
              <a:t>Bireyler</a:t>
            </a:r>
            <a:r>
              <a:rPr lang="en-US" dirty="0"/>
              <a:t>, </a:t>
            </a:r>
            <a:r>
              <a:rPr lang="en-US" dirty="0" err="1"/>
              <a:t>kendilerinden</a:t>
            </a:r>
            <a:r>
              <a:rPr lang="en-US" dirty="0"/>
              <a:t> </a:t>
            </a:r>
            <a:r>
              <a:rPr lang="en-US" dirty="0" err="1"/>
              <a:t>daha</a:t>
            </a:r>
            <a:r>
              <a:rPr lang="en-US" dirty="0"/>
              <a:t> </a:t>
            </a:r>
            <a:r>
              <a:rPr lang="en-US" dirty="0" err="1"/>
              <a:t>deneyimli</a:t>
            </a:r>
            <a:r>
              <a:rPr lang="en-US" dirty="0"/>
              <a:t>, </a:t>
            </a:r>
            <a:r>
              <a:rPr lang="en-US" dirty="0" err="1"/>
              <a:t>bilgili</a:t>
            </a:r>
            <a:r>
              <a:rPr lang="en-US" dirty="0"/>
              <a:t> </a:t>
            </a:r>
            <a:r>
              <a:rPr lang="en-US" dirty="0" err="1"/>
              <a:t>ve</a:t>
            </a:r>
            <a:r>
              <a:rPr lang="en-US" dirty="0"/>
              <a:t> </a:t>
            </a:r>
            <a:r>
              <a:rPr lang="en-US" dirty="0" err="1"/>
              <a:t>becerili</a:t>
            </a:r>
            <a:r>
              <a:rPr lang="en-US" dirty="0"/>
              <a:t> </a:t>
            </a:r>
            <a:r>
              <a:rPr lang="en-US" dirty="0" err="1"/>
              <a:t>kişilerin</a:t>
            </a:r>
            <a:r>
              <a:rPr lang="en-US" dirty="0"/>
              <a:t> </a:t>
            </a:r>
            <a:r>
              <a:rPr lang="en-US" dirty="0" err="1"/>
              <a:t>bu</a:t>
            </a:r>
            <a:r>
              <a:rPr lang="en-US" dirty="0"/>
              <a:t> </a:t>
            </a:r>
            <a:r>
              <a:rPr lang="en-US" dirty="0" err="1"/>
              <a:t>yönlerini</a:t>
            </a:r>
            <a:r>
              <a:rPr lang="en-US" dirty="0"/>
              <a:t> </a:t>
            </a:r>
            <a:r>
              <a:rPr lang="en-US" dirty="0" err="1"/>
              <a:t>kabul</a:t>
            </a:r>
            <a:r>
              <a:rPr lang="en-US" dirty="0"/>
              <a:t> </a:t>
            </a:r>
            <a:r>
              <a:rPr lang="en-US" dirty="0" err="1"/>
              <a:t>ederler</a:t>
            </a:r>
            <a:r>
              <a:rPr lang="en-US" dirty="0"/>
              <a:t>.</a:t>
            </a:r>
            <a:endParaRPr lang="tr-TR" dirty="0"/>
          </a:p>
        </p:txBody>
      </p:sp>
    </p:spTree>
    <p:extLst>
      <p:ext uri="{BB962C8B-B14F-4D97-AF65-F5344CB8AC3E}">
        <p14:creationId xmlns:p14="http://schemas.microsoft.com/office/powerpoint/2010/main" val="1046790724"/>
      </p:ext>
    </p:extLst>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Danışma grubu</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dirty="0" err="1"/>
              <a:t>Danışma</a:t>
            </a:r>
            <a:r>
              <a:rPr lang="en-US" dirty="0"/>
              <a:t> </a:t>
            </a:r>
            <a:r>
              <a:rPr lang="en-US" dirty="0" err="1"/>
              <a:t>grubu</a:t>
            </a:r>
            <a:r>
              <a:rPr lang="en-US" dirty="0"/>
              <a:t>, </a:t>
            </a:r>
            <a:r>
              <a:rPr lang="en-US" dirty="0" err="1"/>
              <a:t>bir</a:t>
            </a:r>
            <a:r>
              <a:rPr lang="en-US" dirty="0"/>
              <a:t> </a:t>
            </a:r>
            <a:r>
              <a:rPr lang="en-US" dirty="0" err="1"/>
              <a:t>tüketicinin</a:t>
            </a:r>
            <a:r>
              <a:rPr lang="en-US" dirty="0"/>
              <a:t> </a:t>
            </a:r>
            <a:r>
              <a:rPr lang="en-US" dirty="0" err="1"/>
              <a:t>genel</a:t>
            </a:r>
            <a:r>
              <a:rPr lang="en-US" dirty="0"/>
              <a:t> </a:t>
            </a:r>
            <a:r>
              <a:rPr lang="en-US" dirty="0" err="1"/>
              <a:t>ya</a:t>
            </a:r>
            <a:r>
              <a:rPr lang="en-US" dirty="0"/>
              <a:t> da </a:t>
            </a:r>
            <a:r>
              <a:rPr lang="en-US" dirty="0" err="1"/>
              <a:t>özel</a:t>
            </a:r>
            <a:r>
              <a:rPr lang="en-US" dirty="0"/>
              <a:t> </a:t>
            </a:r>
            <a:r>
              <a:rPr lang="en-US" dirty="0" err="1"/>
              <a:t>düşünceleri</a:t>
            </a:r>
            <a:r>
              <a:rPr lang="en-US" dirty="0"/>
              <a:t>, </a:t>
            </a:r>
            <a:r>
              <a:rPr lang="en-US" dirty="0" err="1"/>
              <a:t>duyguları</a:t>
            </a:r>
            <a:r>
              <a:rPr lang="en-US" dirty="0"/>
              <a:t> </a:t>
            </a:r>
            <a:r>
              <a:rPr lang="en-US" dirty="0" err="1"/>
              <a:t>ve</a:t>
            </a:r>
            <a:r>
              <a:rPr lang="en-US" dirty="0"/>
              <a:t> </a:t>
            </a:r>
            <a:r>
              <a:rPr lang="en-US" dirty="0" err="1"/>
              <a:t>davranışlarını</a:t>
            </a:r>
            <a:r>
              <a:rPr lang="en-US" dirty="0"/>
              <a:t> </a:t>
            </a:r>
            <a:r>
              <a:rPr lang="en-US" dirty="0" err="1"/>
              <a:t>yönlendirmede</a:t>
            </a:r>
            <a:r>
              <a:rPr lang="en-US" dirty="0"/>
              <a:t> </a:t>
            </a:r>
            <a:r>
              <a:rPr lang="en-US" dirty="0" err="1"/>
              <a:t>ölçü</a:t>
            </a:r>
            <a:r>
              <a:rPr lang="en-US" dirty="0"/>
              <a:t> </a:t>
            </a:r>
            <a:r>
              <a:rPr lang="en-US" dirty="0" err="1"/>
              <a:t>olarak</a:t>
            </a:r>
            <a:r>
              <a:rPr lang="en-US" dirty="0"/>
              <a:t> </a:t>
            </a:r>
            <a:r>
              <a:rPr lang="en-US" dirty="0" err="1"/>
              <a:t>aldığı</a:t>
            </a:r>
            <a:r>
              <a:rPr lang="en-US" dirty="0"/>
              <a:t> </a:t>
            </a:r>
            <a:r>
              <a:rPr lang="en-US" dirty="0" err="1"/>
              <a:t>kişi</a:t>
            </a:r>
            <a:r>
              <a:rPr lang="en-US" dirty="0"/>
              <a:t> </a:t>
            </a:r>
            <a:r>
              <a:rPr lang="en-US" dirty="0" err="1"/>
              <a:t>ya</a:t>
            </a:r>
            <a:r>
              <a:rPr lang="en-US" dirty="0"/>
              <a:t> da </a:t>
            </a:r>
            <a:r>
              <a:rPr lang="en-US" dirty="0" err="1"/>
              <a:t>gruplardır</a:t>
            </a:r>
            <a:r>
              <a:rPr lang="en-US" dirty="0"/>
              <a:t>. </a:t>
            </a:r>
            <a:endParaRPr lang="tr-TR" dirty="0"/>
          </a:p>
          <a:p>
            <a:pPr algn="just"/>
            <a:r>
              <a:rPr lang="en-US" dirty="0" err="1"/>
              <a:t>Birey</a:t>
            </a:r>
            <a:r>
              <a:rPr lang="en-US" dirty="0"/>
              <a:t>, </a:t>
            </a:r>
            <a:r>
              <a:rPr lang="en-US" dirty="0" err="1"/>
              <a:t>bu</a:t>
            </a:r>
            <a:r>
              <a:rPr lang="en-US" dirty="0"/>
              <a:t> </a:t>
            </a:r>
            <a:r>
              <a:rPr lang="en-US" dirty="0" err="1"/>
              <a:t>kişi</a:t>
            </a:r>
            <a:r>
              <a:rPr lang="en-US" dirty="0"/>
              <a:t> </a:t>
            </a:r>
            <a:r>
              <a:rPr lang="en-US" dirty="0" err="1"/>
              <a:t>ya</a:t>
            </a:r>
            <a:r>
              <a:rPr lang="en-US" dirty="0"/>
              <a:t> da </a:t>
            </a:r>
            <a:r>
              <a:rPr lang="en-US" dirty="0" err="1"/>
              <a:t>gruba</a:t>
            </a:r>
            <a:r>
              <a:rPr lang="en-US" dirty="0"/>
              <a:t> </a:t>
            </a:r>
            <a:r>
              <a:rPr lang="en-US" dirty="0" err="1"/>
              <a:t>göre</a:t>
            </a:r>
            <a:r>
              <a:rPr lang="en-US" dirty="0"/>
              <a:t> </a:t>
            </a:r>
            <a:r>
              <a:rPr lang="en-US" dirty="0" err="1"/>
              <a:t>kendini</a:t>
            </a:r>
            <a:r>
              <a:rPr lang="en-US" dirty="0"/>
              <a:t> </a:t>
            </a:r>
            <a:r>
              <a:rPr lang="en-US" dirty="0" err="1"/>
              <a:t>ölçer</a:t>
            </a:r>
            <a:r>
              <a:rPr lang="en-US" dirty="0"/>
              <a:t>, </a:t>
            </a:r>
            <a:r>
              <a:rPr lang="en-US" dirty="0" err="1"/>
              <a:t>inançlarını</a:t>
            </a:r>
            <a:r>
              <a:rPr lang="en-US" dirty="0"/>
              <a:t>, </a:t>
            </a:r>
            <a:r>
              <a:rPr lang="en-US" dirty="0" err="1"/>
              <a:t>değerlerini</a:t>
            </a:r>
            <a:r>
              <a:rPr lang="en-US" dirty="0"/>
              <a:t>, </a:t>
            </a:r>
            <a:r>
              <a:rPr lang="en-US" dirty="0" err="1"/>
              <a:t>tutumlarını</a:t>
            </a:r>
            <a:r>
              <a:rPr lang="en-US" dirty="0"/>
              <a:t>, </a:t>
            </a:r>
            <a:r>
              <a:rPr lang="en-US" dirty="0" err="1"/>
              <a:t>amaçlarını</a:t>
            </a:r>
            <a:r>
              <a:rPr lang="en-US" dirty="0"/>
              <a:t> </a:t>
            </a:r>
            <a:r>
              <a:rPr lang="en-US" dirty="0" err="1"/>
              <a:t>ve</a:t>
            </a:r>
            <a:r>
              <a:rPr lang="en-US" dirty="0"/>
              <a:t> </a:t>
            </a:r>
            <a:r>
              <a:rPr lang="en-US" dirty="0" err="1"/>
              <a:t>davranışlarını</a:t>
            </a:r>
            <a:r>
              <a:rPr lang="en-US" dirty="0"/>
              <a:t> </a:t>
            </a:r>
            <a:r>
              <a:rPr lang="en-US" dirty="0" err="1"/>
              <a:t>örnek</a:t>
            </a:r>
            <a:r>
              <a:rPr lang="en-US" dirty="0"/>
              <a:t> </a:t>
            </a:r>
            <a:r>
              <a:rPr lang="en-US" dirty="0" err="1"/>
              <a:t>aldığı</a:t>
            </a:r>
            <a:r>
              <a:rPr lang="en-US" dirty="0"/>
              <a:t> </a:t>
            </a:r>
            <a:r>
              <a:rPr lang="en-US" dirty="0" err="1"/>
              <a:t>kişi</a:t>
            </a:r>
            <a:r>
              <a:rPr lang="en-US" dirty="0"/>
              <a:t> </a:t>
            </a:r>
            <a:r>
              <a:rPr lang="en-US" dirty="0" err="1"/>
              <a:t>ya</a:t>
            </a:r>
            <a:r>
              <a:rPr lang="en-US" dirty="0"/>
              <a:t> da </a:t>
            </a:r>
            <a:r>
              <a:rPr lang="en-US" dirty="0" err="1"/>
              <a:t>gruba</a:t>
            </a:r>
            <a:r>
              <a:rPr lang="en-US" dirty="0"/>
              <a:t> </a:t>
            </a:r>
            <a:r>
              <a:rPr lang="en-US" dirty="0" err="1"/>
              <a:t>göre</a:t>
            </a:r>
            <a:r>
              <a:rPr lang="en-US" dirty="0"/>
              <a:t> </a:t>
            </a:r>
            <a:r>
              <a:rPr lang="en-US" dirty="0" err="1"/>
              <a:t>belirler</a:t>
            </a:r>
            <a:r>
              <a:rPr lang="en-US" dirty="0"/>
              <a:t>. </a:t>
            </a:r>
            <a:endParaRPr lang="tr-TR" dirty="0"/>
          </a:p>
          <a:p>
            <a:pPr algn="just"/>
            <a:r>
              <a:rPr lang="en-US" dirty="0" err="1"/>
              <a:t>Danışma</a:t>
            </a:r>
            <a:r>
              <a:rPr lang="en-US" dirty="0"/>
              <a:t> </a:t>
            </a:r>
            <a:r>
              <a:rPr lang="en-US" dirty="0" err="1"/>
              <a:t>grupları</a:t>
            </a:r>
            <a:r>
              <a:rPr lang="en-US" dirty="0"/>
              <a:t>, </a:t>
            </a:r>
            <a:r>
              <a:rPr lang="en-US" dirty="0" err="1"/>
              <a:t>bireylerin</a:t>
            </a:r>
            <a:r>
              <a:rPr lang="en-US" dirty="0"/>
              <a:t> ne </a:t>
            </a:r>
            <a:r>
              <a:rPr lang="en-US" dirty="0" err="1"/>
              <a:t>yapmaları</a:t>
            </a:r>
            <a:r>
              <a:rPr lang="en-US" dirty="0"/>
              <a:t> </a:t>
            </a:r>
            <a:r>
              <a:rPr lang="en-US" dirty="0" err="1"/>
              <a:t>gerektiğini</a:t>
            </a:r>
            <a:r>
              <a:rPr lang="en-US" dirty="0"/>
              <a:t> </a:t>
            </a:r>
            <a:r>
              <a:rPr lang="en-US" dirty="0" err="1"/>
              <a:t>belirlemez</a:t>
            </a:r>
            <a:r>
              <a:rPr lang="en-US" dirty="0"/>
              <a:t>. </a:t>
            </a:r>
            <a:r>
              <a:rPr lang="en-US" dirty="0" err="1"/>
              <a:t>Bireyler</a:t>
            </a:r>
            <a:r>
              <a:rPr lang="en-US" dirty="0"/>
              <a:t>, </a:t>
            </a:r>
            <a:r>
              <a:rPr lang="en-US" dirty="0" err="1"/>
              <a:t>bu</a:t>
            </a:r>
            <a:r>
              <a:rPr lang="en-US" dirty="0"/>
              <a:t> </a:t>
            </a:r>
            <a:r>
              <a:rPr lang="en-US" dirty="0" err="1"/>
              <a:t>grupların</a:t>
            </a:r>
            <a:r>
              <a:rPr lang="en-US" dirty="0"/>
              <a:t> </a:t>
            </a:r>
            <a:r>
              <a:rPr lang="en-US" dirty="0" err="1"/>
              <a:t>eylemlerinden</a:t>
            </a:r>
            <a:r>
              <a:rPr lang="en-US" dirty="0"/>
              <a:t>, </a:t>
            </a:r>
            <a:r>
              <a:rPr lang="en-US" dirty="0" err="1"/>
              <a:t>görüşlerinden</a:t>
            </a:r>
            <a:r>
              <a:rPr lang="en-US" dirty="0"/>
              <a:t> </a:t>
            </a:r>
            <a:r>
              <a:rPr lang="en-US" dirty="0" err="1"/>
              <a:t>ve</a:t>
            </a:r>
            <a:r>
              <a:rPr lang="en-US" dirty="0"/>
              <a:t> </a:t>
            </a:r>
            <a:r>
              <a:rPr lang="en-US" dirty="0" err="1"/>
              <a:t>duygularından</a:t>
            </a:r>
            <a:r>
              <a:rPr lang="en-US" dirty="0"/>
              <a:t> </a:t>
            </a:r>
            <a:r>
              <a:rPr lang="en-US" dirty="0" err="1"/>
              <a:t>etkilenir</a:t>
            </a:r>
            <a:r>
              <a:rPr lang="en-US" dirty="0"/>
              <a:t>. </a:t>
            </a:r>
            <a:r>
              <a:rPr lang="en-US" dirty="0" err="1"/>
              <a:t>Danışma</a:t>
            </a:r>
            <a:r>
              <a:rPr lang="en-US" dirty="0"/>
              <a:t> </a:t>
            </a:r>
            <a:r>
              <a:rPr lang="en-US" dirty="0" err="1"/>
              <a:t>grupları</a:t>
            </a:r>
            <a:r>
              <a:rPr lang="en-US" dirty="0"/>
              <a:t>; </a:t>
            </a:r>
            <a:r>
              <a:rPr lang="en-US" dirty="0" err="1"/>
              <a:t>tüketici</a:t>
            </a:r>
            <a:r>
              <a:rPr lang="en-US" dirty="0"/>
              <a:t> </a:t>
            </a:r>
            <a:r>
              <a:rPr lang="en-US" dirty="0" err="1"/>
              <a:t>güdüleri</a:t>
            </a:r>
            <a:r>
              <a:rPr lang="en-US" dirty="0"/>
              <a:t>, </a:t>
            </a:r>
            <a:r>
              <a:rPr lang="en-US" dirty="0" err="1"/>
              <a:t>algıları</a:t>
            </a:r>
            <a:r>
              <a:rPr lang="en-US" dirty="0"/>
              <a:t>, </a:t>
            </a:r>
            <a:r>
              <a:rPr lang="en-US" dirty="0" err="1"/>
              <a:t>öğrenme</a:t>
            </a:r>
            <a:r>
              <a:rPr lang="en-US" dirty="0"/>
              <a:t> </a:t>
            </a:r>
            <a:r>
              <a:rPr lang="en-US" dirty="0" err="1"/>
              <a:t>süreci</a:t>
            </a:r>
            <a:r>
              <a:rPr lang="en-US" dirty="0"/>
              <a:t>, </a:t>
            </a:r>
            <a:r>
              <a:rPr lang="en-US" dirty="0" err="1"/>
              <a:t>tutum</a:t>
            </a:r>
            <a:r>
              <a:rPr lang="en-US" dirty="0"/>
              <a:t> </a:t>
            </a:r>
            <a:r>
              <a:rPr lang="en-US" dirty="0" err="1"/>
              <a:t>oluşumunda</a:t>
            </a:r>
            <a:r>
              <a:rPr lang="en-US" dirty="0"/>
              <a:t> </a:t>
            </a:r>
            <a:r>
              <a:rPr lang="en-US" dirty="0" err="1"/>
              <a:t>tüketici</a:t>
            </a:r>
            <a:r>
              <a:rPr lang="en-US" dirty="0"/>
              <a:t> </a:t>
            </a:r>
            <a:r>
              <a:rPr lang="en-US" dirty="0" err="1"/>
              <a:t>için</a:t>
            </a:r>
            <a:r>
              <a:rPr lang="en-US" dirty="0"/>
              <a:t> model </a:t>
            </a:r>
            <a:r>
              <a:rPr lang="en-US" dirty="0" err="1"/>
              <a:t>oluşturur</a:t>
            </a:r>
            <a:r>
              <a:rPr lang="en-US" dirty="0"/>
              <a:t> </a:t>
            </a:r>
            <a:r>
              <a:rPr lang="en-US" dirty="0" err="1"/>
              <a:t>ve</a:t>
            </a:r>
            <a:r>
              <a:rPr lang="en-US" dirty="0"/>
              <a:t> satın alma </a:t>
            </a:r>
            <a:r>
              <a:rPr lang="en-US" dirty="0" err="1"/>
              <a:t>sürecini</a:t>
            </a:r>
            <a:r>
              <a:rPr lang="en-US" dirty="0"/>
              <a:t> </a:t>
            </a:r>
            <a:r>
              <a:rPr lang="en-US" dirty="0" err="1"/>
              <a:t>etkiler</a:t>
            </a:r>
            <a:r>
              <a:rPr lang="en-US" dirty="0"/>
              <a:t> (</a:t>
            </a:r>
            <a:r>
              <a:rPr lang="en-US" dirty="0" err="1"/>
              <a:t>Karalar</a:t>
            </a:r>
            <a:r>
              <a:rPr lang="en-US" dirty="0"/>
              <a:t>, 2005: 187).</a:t>
            </a:r>
            <a:endParaRPr lang="tr-TR" dirty="0"/>
          </a:p>
        </p:txBody>
      </p:sp>
    </p:spTree>
    <p:extLst>
      <p:ext uri="{BB962C8B-B14F-4D97-AF65-F5344CB8AC3E}">
        <p14:creationId xmlns:p14="http://schemas.microsoft.com/office/powerpoint/2010/main" val="20069224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 name="Rectangle 14">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9" name="Rectangle 18">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Unvan 3"/>
          <p:cNvSpPr>
            <a:spLocks noGrp="1"/>
          </p:cNvSpPr>
          <p:nvPr>
            <p:ph type="title"/>
          </p:nvPr>
        </p:nvSpPr>
        <p:spPr>
          <a:xfrm>
            <a:off x="510240" y="2063262"/>
            <a:ext cx="2804460" cy="2661052"/>
          </a:xfrm>
        </p:spPr>
        <p:txBody>
          <a:bodyPr>
            <a:normAutofit/>
          </a:bodyPr>
          <a:lstStyle/>
          <a:p>
            <a:pPr algn="r"/>
            <a:r>
              <a:rPr lang="tr-TR" sz="3800"/>
              <a:t>1-Pazar Potansiyeli ve Büyümesi</a:t>
            </a:r>
          </a:p>
        </p:txBody>
      </p:sp>
      <p:graphicFrame>
        <p:nvGraphicFramePr>
          <p:cNvPr id="7" name="İçerik Yer Tutucusu 4">
            <a:extLst>
              <a:ext uri="{FF2B5EF4-FFF2-40B4-BE49-F238E27FC236}">
                <a16:creationId xmlns:a16="http://schemas.microsoft.com/office/drawing/2014/main" id="{D4A48E1C-5C5D-F158-3162-BEA2122BFD9C}"/>
              </a:ext>
            </a:extLst>
          </p:cNvPr>
          <p:cNvGraphicFramePr>
            <a:graphicFrameLocks noGrp="1"/>
          </p:cNvGraphicFramePr>
          <p:nvPr>
            <p:ph idx="1"/>
            <p:extLst>
              <p:ext uri="{D42A27DB-BD31-4B8C-83A1-F6EECF244321}">
                <p14:modId xmlns:p14="http://schemas.microsoft.com/office/powerpoint/2010/main" val="3641866143"/>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24077599"/>
      </p:ext>
    </p:extLst>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Danışma grubu</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Danışma grupları, bireyin satın alma kararları için danışılabilecek gruptur. Genel değer ve davranışları etkileyen danışma grupları, </a:t>
            </a:r>
            <a:r>
              <a:rPr lang="tr-TR" b="1" dirty="0"/>
              <a:t>örnek oluşturan danışma gruplarıdır</a:t>
            </a:r>
            <a:r>
              <a:rPr lang="tr-TR" dirty="0"/>
              <a:t>. </a:t>
            </a:r>
          </a:p>
          <a:p>
            <a:pPr algn="just"/>
            <a:r>
              <a:rPr lang="tr-TR" dirty="0"/>
              <a:t>Örneğin, bir çocuğun örnek oluşturan danışma grupları, ailesidir. Aile, çocuğun genel tüketici değer ve davranışlarının şekillenmesinde önemli role sahiptir. </a:t>
            </a:r>
          </a:p>
          <a:p>
            <a:pPr algn="just"/>
            <a:r>
              <a:rPr lang="tr-TR" dirty="0"/>
              <a:t>Bu genel tüketici değer ve davranışları; besleyici yiyeceklerin seçimi, çevre duyarlı tüketim anlayışının geliştirilmesi, özel durumlarda en uygun bir şekilde giyinme, nereden ve nasıl satın alınacağı ve “</a:t>
            </a:r>
            <a:r>
              <a:rPr lang="tr-TR" dirty="0" err="1"/>
              <a:t>değer”in</a:t>
            </a:r>
            <a:r>
              <a:rPr lang="tr-TR" dirty="0"/>
              <a:t> ne olduğu gibi konularda aile tarafından çocuğa örnek verilir (</a:t>
            </a:r>
            <a:r>
              <a:rPr lang="tr-TR" dirty="0" err="1"/>
              <a:t>Schiffman</a:t>
            </a:r>
            <a:r>
              <a:rPr lang="tr-TR" dirty="0"/>
              <a:t> ve </a:t>
            </a:r>
            <a:r>
              <a:rPr lang="tr-TR" dirty="0" err="1"/>
              <a:t>Kanuk</a:t>
            </a:r>
            <a:r>
              <a:rPr lang="tr-TR" dirty="0"/>
              <a:t>, 2004: 375).</a:t>
            </a:r>
          </a:p>
        </p:txBody>
      </p:sp>
    </p:spTree>
    <p:extLst>
      <p:ext uri="{BB962C8B-B14F-4D97-AF65-F5344CB8AC3E}">
        <p14:creationId xmlns:p14="http://schemas.microsoft.com/office/powerpoint/2010/main" val="1014728397"/>
      </p:ext>
    </p:extLst>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Danışma grubu</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Özel ya da geniş bir yelpazedeki tutum ve davranışlar için kıyaslama sağlayan gruplara, </a:t>
            </a:r>
            <a:r>
              <a:rPr lang="tr-TR" b="1" dirty="0"/>
              <a:t>kıyaslayıcı danışma grupları</a:t>
            </a:r>
            <a:r>
              <a:rPr lang="tr-TR" dirty="0"/>
              <a:t> adı verilir. </a:t>
            </a:r>
          </a:p>
          <a:p>
            <a:pPr algn="just"/>
            <a:r>
              <a:rPr lang="tr-TR" dirty="0"/>
              <a:t>Kıyaslayıcı danışma gruplarına; yaşam tarzları beğenilen ve taklit etmeye değer kişiler örnek verilebilir. </a:t>
            </a:r>
          </a:p>
          <a:p>
            <a:pPr algn="just"/>
            <a:r>
              <a:rPr lang="tr-TR" dirty="0"/>
              <a:t>Bunlar arasında komşu tarafından kullanılan araba, ev eşyaları ve gittikleri tatil yerleri gösterilebilir (</a:t>
            </a:r>
            <a:r>
              <a:rPr lang="tr-TR" dirty="0" err="1"/>
              <a:t>Schiffman</a:t>
            </a:r>
            <a:r>
              <a:rPr lang="tr-TR" dirty="0"/>
              <a:t> ve </a:t>
            </a:r>
            <a:r>
              <a:rPr lang="tr-TR" dirty="0" err="1"/>
              <a:t>Kanuk</a:t>
            </a:r>
            <a:r>
              <a:rPr lang="tr-TR" dirty="0"/>
              <a:t>, 2004: 375).</a:t>
            </a:r>
          </a:p>
        </p:txBody>
      </p:sp>
    </p:spTree>
    <p:extLst>
      <p:ext uri="{BB962C8B-B14F-4D97-AF65-F5344CB8AC3E}">
        <p14:creationId xmlns:p14="http://schemas.microsoft.com/office/powerpoint/2010/main" val="4266146113"/>
      </p:ext>
    </p:extLst>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Grupların </a:t>
            </a:r>
            <a:r>
              <a:rPr lang="tr-TR" b="1" i="1"/>
              <a:t>tüketici davranışının oluşumundaki </a:t>
            </a:r>
            <a:r>
              <a:rPr lang="tr-TR" b="1" i="1" dirty="0"/>
              <a:t>rolü </a:t>
            </a:r>
          </a:p>
        </p:txBody>
      </p:sp>
      <p:sp>
        <p:nvSpPr>
          <p:cNvPr id="3" name="İçerik Yer Tutucusu 2"/>
          <p:cNvSpPr>
            <a:spLocks noGrp="1"/>
          </p:cNvSpPr>
          <p:nvPr>
            <p:ph idx="1"/>
          </p:nvPr>
        </p:nvSpPr>
        <p:spPr>
          <a:xfrm>
            <a:off x="107504" y="2060849"/>
            <a:ext cx="8928992" cy="2232248"/>
          </a:xfrm>
        </p:spPr>
        <p:txBody>
          <a:bodyPr>
            <a:normAutofit fontScale="92500"/>
          </a:bodyPr>
          <a:lstStyle/>
          <a:p>
            <a:pPr algn="just"/>
            <a:r>
              <a:rPr lang="tr-TR" dirty="0"/>
              <a:t>Tüketicinin üyesi olduğu grup, </a:t>
            </a:r>
            <a:r>
              <a:rPr lang="tr-TR" dirty="0" err="1"/>
              <a:t>Şekil’de</a:t>
            </a:r>
            <a:r>
              <a:rPr lang="tr-TR" dirty="0"/>
              <a:t> görüldüğü üzere tüketici olması yönünde tüketicinin üzerinde doğrudan etkilidir. </a:t>
            </a:r>
          </a:p>
          <a:p>
            <a:pPr algn="just"/>
            <a:r>
              <a:rPr lang="tr-TR" dirty="0"/>
              <a:t>Bireyin, aktif olarak içerisinde yer aldığı, ait olmayı arzuladığı veya kaçındığı gruplar, ona bilgi, ödül ve kimlik sağlar. Bu kazanılan bilgi ve kimlik gibi faktörler de bireyin ürün satın alma ve kullanma davranışını etkiler.</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4437112"/>
            <a:ext cx="4657725"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104654"/>
      </p:ext>
    </p:extLst>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dirty="0"/>
              <a:t>Aile</a:t>
            </a:r>
          </a:p>
        </p:txBody>
      </p:sp>
      <p:sp>
        <p:nvSpPr>
          <p:cNvPr id="3" name="İçerik Yer Tutucusu 2"/>
          <p:cNvSpPr>
            <a:spLocks noGrp="1"/>
          </p:cNvSpPr>
          <p:nvPr>
            <p:ph idx="1"/>
          </p:nvPr>
        </p:nvSpPr>
        <p:spPr>
          <a:xfrm>
            <a:off x="107504" y="2060848"/>
            <a:ext cx="8928992" cy="4752527"/>
          </a:xfrm>
        </p:spPr>
        <p:txBody>
          <a:bodyPr/>
          <a:lstStyle/>
          <a:p>
            <a:pPr algn="just"/>
            <a:r>
              <a:rPr lang="tr-TR" dirty="0"/>
              <a:t>Aile, tüketicilerin davranışlarını belirleyen temel faktörlerdendir. Aile, hem birincil grup, hem de danışma grubu olma özelliği taşır. </a:t>
            </a:r>
          </a:p>
          <a:p>
            <a:pPr algn="just"/>
            <a:r>
              <a:rPr lang="tr-TR" dirty="0"/>
              <a:t>Ailenin tüketici satın alma davranışı üzerinde söz konusu olan  etkisinin iki temel nedeni vardır. </a:t>
            </a:r>
          </a:p>
          <a:p>
            <a:pPr algn="just"/>
            <a:r>
              <a:rPr lang="tr-TR" dirty="0"/>
              <a:t>Birincisi,  aile içerisinde, diğer küçük gruplara oranla bireyler arasında daha sağlam ve güçlü bağların olması diğeri ise pek çok grubun aksine ortak tüketim eylemini ön plana çıkmasıdır. </a:t>
            </a:r>
          </a:p>
        </p:txBody>
      </p:sp>
    </p:spTree>
    <p:extLst>
      <p:ext uri="{BB962C8B-B14F-4D97-AF65-F5344CB8AC3E}">
        <p14:creationId xmlns:p14="http://schemas.microsoft.com/office/powerpoint/2010/main" val="1239781219"/>
      </p:ext>
    </p:extLst>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dirty="0"/>
              <a:t>Aile</a:t>
            </a:r>
          </a:p>
        </p:txBody>
      </p:sp>
      <p:sp>
        <p:nvSpPr>
          <p:cNvPr id="3" name="İçerik Yer Tutucusu 2"/>
          <p:cNvSpPr>
            <a:spLocks noGrp="1"/>
          </p:cNvSpPr>
          <p:nvPr>
            <p:ph idx="1"/>
          </p:nvPr>
        </p:nvSpPr>
        <p:spPr>
          <a:xfrm>
            <a:off x="107504" y="2060848"/>
            <a:ext cx="8928992" cy="4752527"/>
          </a:xfrm>
        </p:spPr>
        <p:txBody>
          <a:bodyPr/>
          <a:lstStyle/>
          <a:p>
            <a:pPr algn="just"/>
            <a:r>
              <a:rPr lang="tr-TR" dirty="0"/>
              <a:t>Bu nedenle tüketim davranışının gelişmesinde aile üyelerinin mutlaka; </a:t>
            </a:r>
          </a:p>
          <a:p>
            <a:pPr algn="just"/>
            <a:r>
              <a:rPr lang="tr-TR" dirty="0"/>
              <a:t>bireysel ve ortak tüketim öncelikleri belirlemesi, </a:t>
            </a:r>
          </a:p>
          <a:p>
            <a:pPr algn="just"/>
            <a:r>
              <a:rPr lang="tr-TR" dirty="0"/>
              <a:t>ihtiyaçları karşılayacak olan ürünlere ve markalara karar vermesi ve </a:t>
            </a:r>
          </a:p>
          <a:p>
            <a:pPr algn="just"/>
            <a:r>
              <a:rPr lang="tr-TR" dirty="0"/>
              <a:t>ihtiyaç duyulan ürünlerin  nereden alınacağı ile nasıl kullanılacağına karar vermesi gerekmektedir (</a:t>
            </a:r>
            <a:r>
              <a:rPr lang="tr-TR" dirty="0" err="1"/>
              <a:t>Loudon</a:t>
            </a:r>
            <a:r>
              <a:rPr lang="tr-TR" dirty="0"/>
              <a:t> ve </a:t>
            </a:r>
            <a:r>
              <a:rPr lang="tr-TR" dirty="0" err="1"/>
              <a:t>Bitta</a:t>
            </a:r>
            <a:r>
              <a:rPr lang="tr-TR" dirty="0"/>
              <a:t>, 1998: 288).</a:t>
            </a:r>
          </a:p>
        </p:txBody>
      </p:sp>
    </p:spTree>
    <p:extLst>
      <p:ext uri="{BB962C8B-B14F-4D97-AF65-F5344CB8AC3E}">
        <p14:creationId xmlns:p14="http://schemas.microsoft.com/office/powerpoint/2010/main" val="1227216044"/>
      </p:ext>
    </p:extLst>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Aile nedir?</a:t>
            </a:r>
          </a:p>
        </p:txBody>
      </p:sp>
      <p:sp>
        <p:nvSpPr>
          <p:cNvPr id="3" name="İçerik Yer Tutucusu 2"/>
          <p:cNvSpPr>
            <a:spLocks noGrp="1"/>
          </p:cNvSpPr>
          <p:nvPr>
            <p:ph idx="1"/>
          </p:nvPr>
        </p:nvSpPr>
        <p:spPr>
          <a:xfrm>
            <a:off x="107504" y="2060848"/>
            <a:ext cx="8928992" cy="4752527"/>
          </a:xfrm>
        </p:spPr>
        <p:txBody>
          <a:bodyPr/>
          <a:lstStyle/>
          <a:p>
            <a:pPr algn="just"/>
            <a:r>
              <a:rPr lang="en-US" dirty="0" err="1"/>
              <a:t>Aile</a:t>
            </a:r>
            <a:r>
              <a:rPr lang="en-US" dirty="0"/>
              <a:t>; </a:t>
            </a:r>
            <a:r>
              <a:rPr lang="en-US" dirty="0" err="1"/>
              <a:t>kan</a:t>
            </a:r>
            <a:r>
              <a:rPr lang="en-US" dirty="0"/>
              <a:t>, </a:t>
            </a:r>
            <a:r>
              <a:rPr lang="en-US" dirty="0" err="1"/>
              <a:t>evlilik</a:t>
            </a:r>
            <a:r>
              <a:rPr lang="en-US" dirty="0"/>
              <a:t> </a:t>
            </a:r>
            <a:r>
              <a:rPr lang="en-US" dirty="0" err="1"/>
              <a:t>bağı</a:t>
            </a:r>
            <a:r>
              <a:rPr lang="en-US" dirty="0"/>
              <a:t> </a:t>
            </a:r>
            <a:r>
              <a:rPr lang="en-US" dirty="0" err="1"/>
              <a:t>ile</a:t>
            </a:r>
            <a:r>
              <a:rPr lang="en-US" dirty="0"/>
              <a:t> </a:t>
            </a:r>
            <a:r>
              <a:rPr lang="en-US" dirty="0" err="1"/>
              <a:t>birbirlerine</a:t>
            </a:r>
            <a:r>
              <a:rPr lang="en-US" dirty="0"/>
              <a:t> </a:t>
            </a:r>
            <a:r>
              <a:rPr lang="en-US" dirty="0" err="1"/>
              <a:t>bağlanmış</a:t>
            </a:r>
            <a:r>
              <a:rPr lang="en-US" dirty="0"/>
              <a:t> </a:t>
            </a:r>
            <a:r>
              <a:rPr lang="en-US" dirty="0" err="1"/>
              <a:t>iki</a:t>
            </a:r>
            <a:r>
              <a:rPr lang="en-US" dirty="0"/>
              <a:t> </a:t>
            </a:r>
            <a:r>
              <a:rPr lang="en-US" dirty="0" err="1"/>
              <a:t>veya</a:t>
            </a:r>
            <a:r>
              <a:rPr lang="en-US" dirty="0"/>
              <a:t> </a:t>
            </a:r>
            <a:r>
              <a:rPr lang="en-US" dirty="0" err="1"/>
              <a:t>daha</a:t>
            </a:r>
            <a:r>
              <a:rPr lang="en-US" dirty="0"/>
              <a:t> </a:t>
            </a:r>
            <a:r>
              <a:rPr lang="en-US" dirty="0" err="1"/>
              <a:t>fazla</a:t>
            </a:r>
            <a:r>
              <a:rPr lang="en-US" dirty="0"/>
              <a:t> </a:t>
            </a:r>
            <a:r>
              <a:rPr lang="en-US" dirty="0" err="1"/>
              <a:t>sayıda</a:t>
            </a:r>
            <a:r>
              <a:rPr lang="en-US" dirty="0"/>
              <a:t> </a:t>
            </a:r>
            <a:r>
              <a:rPr lang="en-US" dirty="0" err="1"/>
              <a:t>kişiden</a:t>
            </a:r>
            <a:r>
              <a:rPr lang="en-US" dirty="0"/>
              <a:t> </a:t>
            </a:r>
            <a:r>
              <a:rPr lang="en-US" dirty="0" err="1"/>
              <a:t>oluşan</a:t>
            </a:r>
            <a:r>
              <a:rPr lang="en-US" dirty="0"/>
              <a:t> </a:t>
            </a:r>
            <a:r>
              <a:rPr lang="en-US" dirty="0" err="1"/>
              <a:t>gruptur</a:t>
            </a:r>
            <a:r>
              <a:rPr lang="en-US" dirty="0"/>
              <a:t>. </a:t>
            </a:r>
            <a:endParaRPr lang="tr-TR" dirty="0"/>
          </a:p>
          <a:p>
            <a:pPr algn="just"/>
            <a:r>
              <a:rPr lang="en-US" dirty="0" err="1"/>
              <a:t>Aile</a:t>
            </a:r>
            <a:r>
              <a:rPr lang="en-US" dirty="0"/>
              <a:t>, </a:t>
            </a:r>
            <a:r>
              <a:rPr lang="en-US" dirty="0" err="1"/>
              <a:t>çoğu</a:t>
            </a:r>
            <a:r>
              <a:rPr lang="en-US" dirty="0"/>
              <a:t> </a:t>
            </a:r>
            <a:r>
              <a:rPr lang="en-US" dirty="0" err="1"/>
              <a:t>zaman</a:t>
            </a:r>
            <a:r>
              <a:rPr lang="en-US" dirty="0"/>
              <a:t> </a:t>
            </a:r>
            <a:r>
              <a:rPr lang="en-US" dirty="0" err="1"/>
              <a:t>hane</a:t>
            </a:r>
            <a:r>
              <a:rPr lang="en-US" dirty="0"/>
              <a:t> </a:t>
            </a:r>
            <a:r>
              <a:rPr lang="en-US" dirty="0" err="1"/>
              <a:t>halkı</a:t>
            </a:r>
            <a:r>
              <a:rPr lang="en-US" dirty="0"/>
              <a:t> </a:t>
            </a:r>
            <a:r>
              <a:rPr lang="en-US" dirty="0" err="1"/>
              <a:t>olarak</a:t>
            </a:r>
            <a:r>
              <a:rPr lang="en-US" dirty="0"/>
              <a:t> da </a:t>
            </a:r>
            <a:r>
              <a:rPr lang="en-US" dirty="0" err="1"/>
              <a:t>tanımlanmasına</a:t>
            </a:r>
            <a:r>
              <a:rPr lang="en-US" dirty="0"/>
              <a:t> </a:t>
            </a:r>
            <a:r>
              <a:rPr lang="en-US" dirty="0" err="1"/>
              <a:t>karşın</a:t>
            </a:r>
            <a:r>
              <a:rPr lang="en-US" dirty="0"/>
              <a:t> </a:t>
            </a:r>
            <a:r>
              <a:rPr lang="en-US" dirty="0" err="1"/>
              <a:t>iki</a:t>
            </a:r>
            <a:r>
              <a:rPr lang="en-US" dirty="0"/>
              <a:t> </a:t>
            </a:r>
            <a:r>
              <a:rPr lang="en-US" dirty="0" err="1"/>
              <a:t>kavram</a:t>
            </a:r>
            <a:r>
              <a:rPr lang="en-US" dirty="0"/>
              <a:t> </a:t>
            </a:r>
            <a:r>
              <a:rPr lang="en-US" dirty="0" err="1"/>
              <a:t>birbirlerinden</a:t>
            </a:r>
            <a:r>
              <a:rPr lang="en-US" dirty="0"/>
              <a:t> </a:t>
            </a:r>
            <a:r>
              <a:rPr lang="en-US" dirty="0" err="1"/>
              <a:t>farklıdır</a:t>
            </a:r>
            <a:r>
              <a:rPr lang="en-US" dirty="0"/>
              <a:t>. </a:t>
            </a:r>
            <a:endParaRPr lang="tr-TR" dirty="0"/>
          </a:p>
          <a:p>
            <a:pPr algn="just"/>
            <a:r>
              <a:rPr lang="en-US" dirty="0" err="1"/>
              <a:t>Örneğin</a:t>
            </a:r>
            <a:r>
              <a:rPr lang="en-US" dirty="0"/>
              <a:t> </a:t>
            </a:r>
            <a:r>
              <a:rPr lang="en-US" dirty="0" err="1"/>
              <a:t>hane</a:t>
            </a:r>
            <a:r>
              <a:rPr lang="en-US" dirty="0"/>
              <a:t> </a:t>
            </a:r>
            <a:r>
              <a:rPr lang="en-US" dirty="0" err="1"/>
              <a:t>halkı</a:t>
            </a:r>
            <a:r>
              <a:rPr lang="en-US" dirty="0"/>
              <a:t>, </a:t>
            </a:r>
            <a:r>
              <a:rPr lang="en-US" dirty="0" err="1"/>
              <a:t>evlilik</a:t>
            </a:r>
            <a:r>
              <a:rPr lang="en-US" dirty="0"/>
              <a:t> </a:t>
            </a:r>
            <a:r>
              <a:rPr lang="en-US" dirty="0" err="1"/>
              <a:t>veya</a:t>
            </a:r>
            <a:r>
              <a:rPr lang="en-US" dirty="0"/>
              <a:t> </a:t>
            </a:r>
            <a:r>
              <a:rPr lang="en-US" dirty="0" err="1"/>
              <a:t>kan</a:t>
            </a:r>
            <a:r>
              <a:rPr lang="en-US" dirty="0"/>
              <a:t> </a:t>
            </a:r>
            <a:r>
              <a:rPr lang="en-US" dirty="0" err="1"/>
              <a:t>bağı</a:t>
            </a:r>
            <a:r>
              <a:rPr lang="en-US" dirty="0"/>
              <a:t> </a:t>
            </a:r>
            <a:r>
              <a:rPr lang="en-US" dirty="0" err="1"/>
              <a:t>ile</a:t>
            </a:r>
            <a:r>
              <a:rPr lang="en-US" dirty="0"/>
              <a:t> </a:t>
            </a:r>
            <a:r>
              <a:rPr lang="en-US" dirty="0" err="1"/>
              <a:t>bağlanmamış</a:t>
            </a:r>
            <a:r>
              <a:rPr lang="en-US" dirty="0"/>
              <a:t> </a:t>
            </a:r>
            <a:r>
              <a:rPr lang="en-US" dirty="0" err="1"/>
              <a:t>kişileri</a:t>
            </a:r>
            <a:r>
              <a:rPr lang="en-US" dirty="0"/>
              <a:t> de </a:t>
            </a:r>
            <a:r>
              <a:rPr lang="en-US" dirty="0" err="1"/>
              <a:t>kapsar</a:t>
            </a:r>
            <a:r>
              <a:rPr lang="en-US" dirty="0"/>
              <a:t>. </a:t>
            </a:r>
            <a:r>
              <a:rPr lang="en-US" dirty="0" err="1"/>
              <a:t>Evli</a:t>
            </a:r>
            <a:r>
              <a:rPr lang="en-US" dirty="0"/>
              <a:t> </a:t>
            </a:r>
            <a:r>
              <a:rPr lang="en-US" dirty="0" err="1"/>
              <a:t>olmayan</a:t>
            </a:r>
            <a:r>
              <a:rPr lang="en-US" dirty="0"/>
              <a:t> </a:t>
            </a:r>
            <a:r>
              <a:rPr lang="en-US" dirty="0" err="1"/>
              <a:t>çiftler</a:t>
            </a:r>
            <a:r>
              <a:rPr lang="en-US" dirty="0"/>
              <a:t>, </a:t>
            </a:r>
            <a:r>
              <a:rPr lang="en-US" dirty="0" err="1"/>
              <a:t>arkadaşlar</a:t>
            </a:r>
            <a:r>
              <a:rPr lang="en-US" dirty="0"/>
              <a:t>, </a:t>
            </a:r>
            <a:r>
              <a:rPr lang="en-US" dirty="0" err="1"/>
              <a:t>oda</a:t>
            </a:r>
            <a:r>
              <a:rPr lang="en-US" dirty="0"/>
              <a:t> </a:t>
            </a:r>
            <a:r>
              <a:rPr lang="en-US" dirty="0" err="1"/>
              <a:t>arkadaşları</a:t>
            </a:r>
            <a:r>
              <a:rPr lang="en-US" dirty="0"/>
              <a:t> </a:t>
            </a:r>
            <a:r>
              <a:rPr lang="en-US" dirty="0" err="1"/>
              <a:t>gibi</a:t>
            </a:r>
            <a:r>
              <a:rPr lang="en-US" dirty="0"/>
              <a:t>. </a:t>
            </a:r>
            <a:endParaRPr lang="tr-TR" dirty="0"/>
          </a:p>
        </p:txBody>
      </p:sp>
    </p:spTree>
    <p:extLst>
      <p:ext uri="{BB962C8B-B14F-4D97-AF65-F5344CB8AC3E}">
        <p14:creationId xmlns:p14="http://schemas.microsoft.com/office/powerpoint/2010/main" val="3911451967"/>
      </p:ext>
    </p:extLst>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Ailenin işlevleri</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Ailenin tüketici davranışları üzerindeki etkisini belirlemede ailenin işlevleri önemli rol oynar. Ailenin, tüketici davranışı üzerinde etkili olabilecek dört işlevi vardır (</a:t>
            </a:r>
            <a:r>
              <a:rPr lang="tr-TR" dirty="0" err="1"/>
              <a:t>Schiffman</a:t>
            </a:r>
            <a:r>
              <a:rPr lang="tr-TR" dirty="0"/>
              <a:t> ve </a:t>
            </a:r>
            <a:r>
              <a:rPr lang="tr-TR" dirty="0" err="1"/>
              <a:t>Kanuk</a:t>
            </a:r>
            <a:r>
              <a:rPr lang="tr-TR" dirty="0"/>
              <a:t>, 2004: 397-398-399);</a:t>
            </a:r>
          </a:p>
          <a:p>
            <a:pPr algn="just"/>
            <a:r>
              <a:rPr lang="en-US" b="1" dirty="0" err="1"/>
              <a:t>Ekonomik</a:t>
            </a:r>
            <a:r>
              <a:rPr lang="en-US" b="1" dirty="0"/>
              <a:t> </a:t>
            </a:r>
            <a:r>
              <a:rPr lang="en-US" b="1" dirty="0" err="1"/>
              <a:t>işlev</a:t>
            </a:r>
            <a:r>
              <a:rPr lang="en-US" b="1" dirty="0"/>
              <a:t>:  </a:t>
            </a:r>
            <a:r>
              <a:rPr lang="en-US" dirty="0" err="1"/>
              <a:t>Aile</a:t>
            </a:r>
            <a:r>
              <a:rPr lang="en-US" dirty="0"/>
              <a:t>, </a:t>
            </a:r>
            <a:r>
              <a:rPr lang="en-US" dirty="0" err="1"/>
              <a:t>finansal</a:t>
            </a:r>
            <a:r>
              <a:rPr lang="en-US" dirty="0"/>
              <a:t> </a:t>
            </a:r>
            <a:r>
              <a:rPr lang="en-US" dirty="0" err="1"/>
              <a:t>anlamda</a:t>
            </a:r>
            <a:r>
              <a:rPr lang="en-US" dirty="0"/>
              <a:t> </a:t>
            </a:r>
            <a:r>
              <a:rPr lang="en-US" dirty="0" err="1"/>
              <a:t>refahın</a:t>
            </a:r>
            <a:r>
              <a:rPr lang="en-US" dirty="0"/>
              <a:t> </a:t>
            </a:r>
            <a:r>
              <a:rPr lang="en-US" dirty="0" err="1"/>
              <a:t>sağlanmasında</a:t>
            </a:r>
            <a:r>
              <a:rPr lang="en-US" dirty="0"/>
              <a:t> </a:t>
            </a:r>
            <a:r>
              <a:rPr lang="en-US" dirty="0" err="1"/>
              <a:t>rol</a:t>
            </a:r>
            <a:r>
              <a:rPr lang="en-US" dirty="0"/>
              <a:t> </a:t>
            </a:r>
            <a:r>
              <a:rPr lang="en-US" dirty="0" err="1"/>
              <a:t>oynar</a:t>
            </a:r>
            <a:r>
              <a:rPr lang="en-US" dirty="0"/>
              <a:t>. </a:t>
            </a:r>
            <a:r>
              <a:rPr lang="en-US" dirty="0" err="1"/>
              <a:t>Ekonomik</a:t>
            </a:r>
            <a:r>
              <a:rPr lang="en-US" dirty="0"/>
              <a:t> </a:t>
            </a:r>
            <a:r>
              <a:rPr lang="en-US" dirty="0" err="1"/>
              <a:t>anlamda</a:t>
            </a:r>
            <a:r>
              <a:rPr lang="en-US" dirty="0"/>
              <a:t> </a:t>
            </a:r>
            <a:r>
              <a:rPr lang="en-US" dirty="0" err="1"/>
              <a:t>refahın</a:t>
            </a:r>
            <a:r>
              <a:rPr lang="en-US" dirty="0"/>
              <a:t> </a:t>
            </a:r>
            <a:r>
              <a:rPr lang="en-US" dirty="0" err="1"/>
              <a:t>sağlanması</a:t>
            </a:r>
            <a:r>
              <a:rPr lang="en-US" dirty="0"/>
              <a:t>, </a:t>
            </a:r>
            <a:r>
              <a:rPr lang="en-US" dirty="0" err="1"/>
              <a:t>aile</a:t>
            </a:r>
            <a:r>
              <a:rPr lang="en-US" dirty="0"/>
              <a:t> </a:t>
            </a:r>
            <a:r>
              <a:rPr lang="en-US" dirty="0" err="1"/>
              <a:t>üyelerine</a:t>
            </a:r>
            <a:r>
              <a:rPr lang="en-US" dirty="0"/>
              <a:t> </a:t>
            </a:r>
            <a:r>
              <a:rPr lang="en-US" dirty="0" err="1"/>
              <a:t>gerekli</a:t>
            </a:r>
            <a:r>
              <a:rPr lang="en-US" dirty="0"/>
              <a:t> </a:t>
            </a:r>
            <a:r>
              <a:rPr lang="en-US" dirty="0" err="1"/>
              <a:t>sorumluluklar</a:t>
            </a:r>
            <a:r>
              <a:rPr lang="en-US" dirty="0"/>
              <a:t> </a:t>
            </a:r>
            <a:r>
              <a:rPr lang="en-US" dirty="0" err="1"/>
              <a:t>yükler</a:t>
            </a:r>
            <a:r>
              <a:rPr lang="en-US" dirty="0"/>
              <a:t>. Bu </a:t>
            </a:r>
            <a:r>
              <a:rPr lang="en-US" dirty="0" err="1"/>
              <a:t>sorumluluklar</a:t>
            </a:r>
            <a:r>
              <a:rPr lang="en-US" dirty="0"/>
              <a:t> </a:t>
            </a:r>
            <a:r>
              <a:rPr lang="en-US" dirty="0" err="1"/>
              <a:t>yaşam</a:t>
            </a:r>
            <a:r>
              <a:rPr lang="en-US" dirty="0"/>
              <a:t> </a:t>
            </a:r>
            <a:r>
              <a:rPr lang="en-US" dirty="0" err="1"/>
              <a:t>koşullarına</a:t>
            </a:r>
            <a:r>
              <a:rPr lang="en-US" dirty="0"/>
              <a:t> </a:t>
            </a:r>
            <a:r>
              <a:rPr lang="en-US" dirty="0" err="1"/>
              <a:t>bağlı</a:t>
            </a:r>
            <a:r>
              <a:rPr lang="en-US" dirty="0"/>
              <a:t> </a:t>
            </a:r>
            <a:r>
              <a:rPr lang="en-US" dirty="0" err="1"/>
              <a:t>olarak</a:t>
            </a:r>
            <a:r>
              <a:rPr lang="en-US" dirty="0"/>
              <a:t> son </a:t>
            </a:r>
            <a:r>
              <a:rPr lang="en-US" dirty="0" err="1"/>
              <a:t>yıllarda</a:t>
            </a:r>
            <a:r>
              <a:rPr lang="en-US" dirty="0"/>
              <a:t> </a:t>
            </a:r>
            <a:r>
              <a:rPr lang="en-US" dirty="0" err="1"/>
              <a:t>değişime</a:t>
            </a:r>
            <a:r>
              <a:rPr lang="en-US" dirty="0"/>
              <a:t> </a:t>
            </a:r>
            <a:r>
              <a:rPr lang="en-US" dirty="0" err="1"/>
              <a:t>uğramıştır</a:t>
            </a:r>
            <a:r>
              <a:rPr lang="en-US" dirty="0"/>
              <a:t>. </a:t>
            </a:r>
            <a:endParaRPr lang="tr-TR" dirty="0"/>
          </a:p>
        </p:txBody>
      </p:sp>
    </p:spTree>
    <p:extLst>
      <p:ext uri="{BB962C8B-B14F-4D97-AF65-F5344CB8AC3E}">
        <p14:creationId xmlns:p14="http://schemas.microsoft.com/office/powerpoint/2010/main" val="3267401447"/>
      </p:ext>
    </p:extLst>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Ailenin işlevleri</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dirty="0" err="1"/>
              <a:t>Geleneksel</a:t>
            </a:r>
            <a:r>
              <a:rPr lang="en-US" dirty="0"/>
              <a:t> </a:t>
            </a:r>
            <a:r>
              <a:rPr lang="en-US" dirty="0" err="1"/>
              <a:t>olarak</a:t>
            </a:r>
            <a:r>
              <a:rPr lang="en-US" dirty="0"/>
              <a:t> </a:t>
            </a:r>
            <a:r>
              <a:rPr lang="en-US" dirty="0" err="1"/>
              <a:t>ailede</a:t>
            </a:r>
            <a:r>
              <a:rPr lang="en-US" dirty="0"/>
              <a:t> </a:t>
            </a:r>
            <a:r>
              <a:rPr lang="en-US" dirty="0" err="1"/>
              <a:t>erkek</a:t>
            </a:r>
            <a:r>
              <a:rPr lang="en-US" dirty="0"/>
              <a:t> </a:t>
            </a:r>
            <a:r>
              <a:rPr lang="en-US" dirty="0" err="1"/>
              <a:t>çalışırken</a:t>
            </a:r>
            <a:r>
              <a:rPr lang="en-US" dirty="0"/>
              <a:t>, </a:t>
            </a:r>
            <a:r>
              <a:rPr lang="en-US" dirty="0" err="1"/>
              <a:t>kadın</a:t>
            </a:r>
            <a:r>
              <a:rPr lang="en-US" dirty="0"/>
              <a:t> </a:t>
            </a:r>
            <a:r>
              <a:rPr lang="en-US" dirty="0" err="1"/>
              <a:t>ev</a:t>
            </a:r>
            <a:r>
              <a:rPr lang="en-US" dirty="0"/>
              <a:t> </a:t>
            </a:r>
            <a:r>
              <a:rPr lang="en-US" dirty="0" err="1"/>
              <a:t>işleri</a:t>
            </a:r>
            <a:r>
              <a:rPr lang="en-US" dirty="0"/>
              <a:t> </a:t>
            </a:r>
            <a:r>
              <a:rPr lang="en-US" dirty="0" err="1"/>
              <a:t>ile</a:t>
            </a:r>
            <a:r>
              <a:rPr lang="en-US" dirty="0"/>
              <a:t> </a:t>
            </a:r>
            <a:r>
              <a:rPr lang="en-US" dirty="0" err="1"/>
              <a:t>uğraşır</a:t>
            </a:r>
            <a:r>
              <a:rPr lang="en-US" dirty="0"/>
              <a:t>. </a:t>
            </a:r>
            <a:r>
              <a:rPr lang="en-US" dirty="0" err="1"/>
              <a:t>Ancak</a:t>
            </a:r>
            <a:r>
              <a:rPr lang="en-US" dirty="0"/>
              <a:t> </a:t>
            </a:r>
            <a:r>
              <a:rPr lang="en-US" dirty="0" err="1"/>
              <a:t>ailedeki</a:t>
            </a:r>
            <a:r>
              <a:rPr lang="en-US" dirty="0"/>
              <a:t> </a:t>
            </a:r>
            <a:r>
              <a:rPr lang="en-US" dirty="0" err="1"/>
              <a:t>ekonomik</a:t>
            </a:r>
            <a:r>
              <a:rPr lang="en-US" dirty="0"/>
              <a:t> </a:t>
            </a:r>
            <a:r>
              <a:rPr lang="en-US" dirty="0" err="1"/>
              <a:t>rollerde</a:t>
            </a:r>
            <a:r>
              <a:rPr lang="en-US" dirty="0"/>
              <a:t> </a:t>
            </a:r>
            <a:r>
              <a:rPr lang="en-US" dirty="0" err="1"/>
              <a:t>görülen</a:t>
            </a:r>
            <a:r>
              <a:rPr lang="en-US" dirty="0"/>
              <a:t> </a:t>
            </a:r>
            <a:r>
              <a:rPr lang="en-US" dirty="0" err="1"/>
              <a:t>değişim</a:t>
            </a:r>
            <a:r>
              <a:rPr lang="en-US" dirty="0"/>
              <a:t> </a:t>
            </a:r>
            <a:r>
              <a:rPr lang="en-US" dirty="0" err="1"/>
              <a:t>sonucunda</a:t>
            </a:r>
            <a:r>
              <a:rPr lang="en-US" dirty="0"/>
              <a:t> </a:t>
            </a:r>
            <a:r>
              <a:rPr lang="en-US" dirty="0" err="1"/>
              <a:t>kadınların</a:t>
            </a:r>
            <a:r>
              <a:rPr lang="en-US" dirty="0"/>
              <a:t> </a:t>
            </a:r>
            <a:r>
              <a:rPr lang="en-US" dirty="0" err="1"/>
              <a:t>çalışma</a:t>
            </a:r>
            <a:r>
              <a:rPr lang="en-US" dirty="0"/>
              <a:t> </a:t>
            </a:r>
            <a:r>
              <a:rPr lang="en-US" dirty="0" err="1"/>
              <a:t>hayatına</a:t>
            </a:r>
            <a:r>
              <a:rPr lang="en-US" dirty="0"/>
              <a:t> </a:t>
            </a:r>
            <a:r>
              <a:rPr lang="en-US" dirty="0" err="1"/>
              <a:t>atılması</a:t>
            </a:r>
            <a:r>
              <a:rPr lang="en-US" dirty="0"/>
              <a:t> da </a:t>
            </a:r>
            <a:r>
              <a:rPr lang="en-US" dirty="0" err="1"/>
              <a:t>görülen</a:t>
            </a:r>
            <a:r>
              <a:rPr lang="en-US" dirty="0"/>
              <a:t> </a:t>
            </a:r>
            <a:r>
              <a:rPr lang="en-US" dirty="0" err="1"/>
              <a:t>örneklerdendir</a:t>
            </a:r>
            <a:r>
              <a:rPr lang="en-US" dirty="0"/>
              <a:t>. </a:t>
            </a:r>
            <a:endParaRPr lang="tr-TR" dirty="0"/>
          </a:p>
          <a:p>
            <a:pPr algn="just"/>
            <a:r>
              <a:rPr lang="en-US" dirty="0" err="1"/>
              <a:t>Ekonomik</a:t>
            </a:r>
            <a:r>
              <a:rPr lang="en-US" dirty="0"/>
              <a:t> </a:t>
            </a:r>
            <a:r>
              <a:rPr lang="en-US" dirty="0" err="1"/>
              <a:t>işlev</a:t>
            </a:r>
            <a:r>
              <a:rPr lang="en-US" dirty="0"/>
              <a:t>, </a:t>
            </a:r>
            <a:r>
              <a:rPr lang="en-US" dirty="0" err="1"/>
              <a:t>aile</a:t>
            </a:r>
            <a:r>
              <a:rPr lang="en-US" dirty="0"/>
              <a:t> </a:t>
            </a:r>
            <a:r>
              <a:rPr lang="en-US" dirty="0" err="1"/>
              <a:t>olarak</a:t>
            </a:r>
            <a:r>
              <a:rPr lang="en-US" dirty="0"/>
              <a:t> </a:t>
            </a:r>
            <a:r>
              <a:rPr lang="en-US" dirty="0" err="1"/>
              <a:t>bireylerin</a:t>
            </a:r>
            <a:r>
              <a:rPr lang="en-US" dirty="0"/>
              <a:t>, </a:t>
            </a:r>
            <a:r>
              <a:rPr lang="en-US" dirty="0" err="1"/>
              <a:t>tek</a:t>
            </a:r>
            <a:r>
              <a:rPr lang="en-US" dirty="0"/>
              <a:t> </a:t>
            </a:r>
            <a:r>
              <a:rPr lang="en-US" dirty="0" err="1"/>
              <a:t>başlarına</a:t>
            </a:r>
            <a:r>
              <a:rPr lang="en-US" dirty="0"/>
              <a:t> </a:t>
            </a:r>
            <a:r>
              <a:rPr lang="en-US" dirty="0" err="1"/>
              <a:t>olacağından</a:t>
            </a:r>
            <a:r>
              <a:rPr lang="en-US" dirty="0"/>
              <a:t> </a:t>
            </a:r>
            <a:r>
              <a:rPr lang="en-US" dirty="0" err="1"/>
              <a:t>daha</a:t>
            </a:r>
            <a:r>
              <a:rPr lang="en-US" dirty="0"/>
              <a:t> </a:t>
            </a:r>
            <a:r>
              <a:rPr lang="en-US" dirty="0" err="1"/>
              <a:t>fazla</a:t>
            </a:r>
            <a:r>
              <a:rPr lang="en-US" dirty="0"/>
              <a:t> </a:t>
            </a:r>
            <a:r>
              <a:rPr lang="en-US" dirty="0" err="1"/>
              <a:t>ekonomik</a:t>
            </a:r>
            <a:r>
              <a:rPr lang="en-US" dirty="0"/>
              <a:t> </a:t>
            </a:r>
            <a:r>
              <a:rPr lang="en-US" dirty="0" err="1"/>
              <a:t>katma</a:t>
            </a:r>
            <a:r>
              <a:rPr lang="en-US" dirty="0"/>
              <a:t> </a:t>
            </a:r>
            <a:r>
              <a:rPr lang="en-US" dirty="0" err="1"/>
              <a:t>değer</a:t>
            </a:r>
            <a:r>
              <a:rPr lang="en-US" dirty="0"/>
              <a:t> </a:t>
            </a:r>
            <a:r>
              <a:rPr lang="en-US" dirty="0" err="1"/>
              <a:t>yaratabileceklerini</a:t>
            </a:r>
            <a:r>
              <a:rPr lang="en-US" dirty="0"/>
              <a:t> </a:t>
            </a:r>
            <a:r>
              <a:rPr lang="en-US" dirty="0" err="1"/>
              <a:t>ortaya</a:t>
            </a:r>
            <a:r>
              <a:rPr lang="en-US" dirty="0"/>
              <a:t> </a:t>
            </a:r>
            <a:r>
              <a:rPr lang="en-US" dirty="0" err="1"/>
              <a:t>koyan</a:t>
            </a:r>
            <a:r>
              <a:rPr lang="en-US" dirty="0"/>
              <a:t> </a:t>
            </a:r>
            <a:r>
              <a:rPr lang="en-US" dirty="0" err="1"/>
              <a:t>bir</a:t>
            </a:r>
            <a:r>
              <a:rPr lang="en-US" dirty="0"/>
              <a:t> </a:t>
            </a:r>
            <a:r>
              <a:rPr lang="en-US" dirty="0" err="1"/>
              <a:t>öneme</a:t>
            </a:r>
            <a:r>
              <a:rPr lang="en-US" dirty="0"/>
              <a:t> </a:t>
            </a:r>
            <a:r>
              <a:rPr lang="en-US" dirty="0" err="1"/>
              <a:t>sahiptir</a:t>
            </a:r>
            <a:r>
              <a:rPr lang="en-US" dirty="0"/>
              <a:t>.</a:t>
            </a:r>
            <a:endParaRPr lang="tr-TR" dirty="0"/>
          </a:p>
          <a:p>
            <a:pPr algn="just"/>
            <a:r>
              <a:rPr lang="en-US" b="1" dirty="0" err="1"/>
              <a:t>Duygusal</a:t>
            </a:r>
            <a:r>
              <a:rPr lang="en-US" b="1" dirty="0"/>
              <a:t> </a:t>
            </a:r>
            <a:r>
              <a:rPr lang="en-US" b="1" dirty="0" err="1"/>
              <a:t>işlevi</a:t>
            </a:r>
            <a:r>
              <a:rPr lang="en-US" b="1" dirty="0"/>
              <a:t>:  </a:t>
            </a:r>
            <a:r>
              <a:rPr lang="en-US" dirty="0" err="1"/>
              <a:t>Ailelerde</a:t>
            </a:r>
            <a:r>
              <a:rPr lang="en-US" dirty="0"/>
              <a:t> </a:t>
            </a:r>
            <a:r>
              <a:rPr lang="en-US" dirty="0" err="1"/>
              <a:t>var</a:t>
            </a:r>
            <a:r>
              <a:rPr lang="en-US" dirty="0"/>
              <a:t> </a:t>
            </a:r>
            <a:r>
              <a:rPr lang="en-US" dirty="0" err="1"/>
              <a:t>olan</a:t>
            </a:r>
            <a:r>
              <a:rPr lang="en-US" dirty="0"/>
              <a:t> </a:t>
            </a:r>
            <a:r>
              <a:rPr lang="en-US" dirty="0" err="1"/>
              <a:t>duygusal</a:t>
            </a:r>
            <a:r>
              <a:rPr lang="en-US" dirty="0"/>
              <a:t> </a:t>
            </a:r>
            <a:r>
              <a:rPr lang="en-US" dirty="0" err="1"/>
              <a:t>ve</a:t>
            </a:r>
            <a:r>
              <a:rPr lang="en-US" dirty="0"/>
              <a:t> </a:t>
            </a:r>
            <a:r>
              <a:rPr lang="en-US" dirty="0" err="1"/>
              <a:t>iyileştirici</a:t>
            </a:r>
            <a:r>
              <a:rPr lang="en-US" dirty="0"/>
              <a:t> </a:t>
            </a:r>
            <a:r>
              <a:rPr lang="en-US" dirty="0" err="1"/>
              <a:t>desteğin</a:t>
            </a:r>
            <a:r>
              <a:rPr lang="en-US" dirty="0"/>
              <a:t> </a:t>
            </a:r>
            <a:r>
              <a:rPr lang="en-US" dirty="0" err="1"/>
              <a:t>sağlanması</a:t>
            </a:r>
            <a:r>
              <a:rPr lang="en-US" dirty="0"/>
              <a:t> en </a:t>
            </a:r>
            <a:r>
              <a:rPr lang="en-US" dirty="0" err="1"/>
              <a:t>önemli</a:t>
            </a:r>
            <a:r>
              <a:rPr lang="en-US" dirty="0"/>
              <a:t> </a:t>
            </a:r>
            <a:r>
              <a:rPr lang="en-US" dirty="0" err="1"/>
              <a:t>işlevlerden</a:t>
            </a:r>
            <a:r>
              <a:rPr lang="en-US" dirty="0"/>
              <a:t> </a:t>
            </a:r>
            <a:r>
              <a:rPr lang="en-US" dirty="0" err="1"/>
              <a:t>biridir</a:t>
            </a:r>
            <a:r>
              <a:rPr lang="en-US" dirty="0"/>
              <a:t>. </a:t>
            </a:r>
            <a:r>
              <a:rPr lang="en-US" dirty="0" err="1"/>
              <a:t>Duygusal</a:t>
            </a:r>
            <a:r>
              <a:rPr lang="en-US" dirty="0"/>
              <a:t> </a:t>
            </a:r>
            <a:r>
              <a:rPr lang="en-US" dirty="0" err="1"/>
              <a:t>işlevi</a:t>
            </a:r>
            <a:r>
              <a:rPr lang="en-US" dirty="0"/>
              <a:t> </a:t>
            </a:r>
            <a:r>
              <a:rPr lang="en-US" dirty="0" err="1"/>
              <a:t>yerine</a:t>
            </a:r>
            <a:r>
              <a:rPr lang="en-US" dirty="0"/>
              <a:t> </a:t>
            </a:r>
            <a:r>
              <a:rPr lang="en-US" dirty="0" err="1"/>
              <a:t>getirebilmek</a:t>
            </a:r>
            <a:r>
              <a:rPr lang="en-US" dirty="0"/>
              <a:t> </a:t>
            </a:r>
            <a:r>
              <a:rPr lang="en-US" dirty="0" err="1"/>
              <a:t>için</a:t>
            </a:r>
            <a:r>
              <a:rPr lang="en-US" dirty="0"/>
              <a:t> </a:t>
            </a:r>
            <a:r>
              <a:rPr lang="en-US" dirty="0" err="1"/>
              <a:t>aileler</a:t>
            </a:r>
            <a:r>
              <a:rPr lang="en-US" dirty="0"/>
              <a:t>, </a:t>
            </a:r>
            <a:r>
              <a:rPr lang="en-US" dirty="0" err="1"/>
              <a:t>üyelerinin</a:t>
            </a:r>
            <a:r>
              <a:rPr lang="en-US" dirty="0"/>
              <a:t> </a:t>
            </a:r>
            <a:r>
              <a:rPr lang="en-US" dirty="0" err="1"/>
              <a:t>karşılaştığı</a:t>
            </a:r>
            <a:r>
              <a:rPr lang="en-US" dirty="0"/>
              <a:t> </a:t>
            </a:r>
            <a:r>
              <a:rPr lang="en-US" dirty="0" err="1"/>
              <a:t>kişisel</a:t>
            </a:r>
            <a:r>
              <a:rPr lang="en-US" dirty="0"/>
              <a:t> </a:t>
            </a:r>
            <a:r>
              <a:rPr lang="en-US" dirty="0" err="1"/>
              <a:t>ve</a:t>
            </a:r>
            <a:r>
              <a:rPr lang="en-US" dirty="0"/>
              <a:t> </a:t>
            </a:r>
            <a:r>
              <a:rPr lang="en-US" dirty="0" err="1"/>
              <a:t>sosyal</a:t>
            </a:r>
            <a:r>
              <a:rPr lang="en-US" dirty="0"/>
              <a:t> </a:t>
            </a:r>
            <a:r>
              <a:rPr lang="en-US" dirty="0" err="1"/>
              <a:t>sorunları</a:t>
            </a:r>
            <a:r>
              <a:rPr lang="en-US" dirty="0"/>
              <a:t> </a:t>
            </a:r>
            <a:r>
              <a:rPr lang="en-US" dirty="0" err="1"/>
              <a:t>birlikte</a:t>
            </a:r>
            <a:r>
              <a:rPr lang="en-US" dirty="0"/>
              <a:t> </a:t>
            </a:r>
            <a:r>
              <a:rPr lang="en-US" dirty="0" err="1"/>
              <a:t>aşmaya</a:t>
            </a:r>
            <a:r>
              <a:rPr lang="en-US" dirty="0"/>
              <a:t> </a:t>
            </a:r>
            <a:r>
              <a:rPr lang="en-US" dirty="0" err="1"/>
              <a:t>çalışırlar</a:t>
            </a:r>
            <a:r>
              <a:rPr lang="en-US" dirty="0"/>
              <a:t>. </a:t>
            </a:r>
            <a:endParaRPr lang="tr-TR" dirty="0"/>
          </a:p>
          <a:p>
            <a:pPr algn="just"/>
            <a:endParaRPr lang="tr-TR" dirty="0"/>
          </a:p>
          <a:p>
            <a:pPr algn="just"/>
            <a:endParaRPr lang="tr-TR" dirty="0"/>
          </a:p>
        </p:txBody>
      </p:sp>
    </p:spTree>
    <p:extLst>
      <p:ext uri="{BB962C8B-B14F-4D97-AF65-F5344CB8AC3E}">
        <p14:creationId xmlns:p14="http://schemas.microsoft.com/office/powerpoint/2010/main" val="75478733"/>
      </p:ext>
    </p:extLst>
  </p:cSld>
  <p:clrMapOvr>
    <a:masterClrMapping/>
  </p:clrMapOvr>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Ailenin işlevleri</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b="1" dirty="0" err="1"/>
              <a:t>Uygun</a:t>
            </a:r>
            <a:r>
              <a:rPr lang="en-US" b="1" dirty="0"/>
              <a:t> </a:t>
            </a:r>
            <a:r>
              <a:rPr lang="en-US" b="1" dirty="0" err="1"/>
              <a:t>yaşam</a:t>
            </a:r>
            <a:r>
              <a:rPr lang="en-US" b="1" dirty="0"/>
              <a:t> </a:t>
            </a:r>
            <a:r>
              <a:rPr lang="en-US" b="1" dirty="0" err="1"/>
              <a:t>biçimi</a:t>
            </a:r>
            <a:r>
              <a:rPr lang="en-US" b="1" dirty="0"/>
              <a:t> </a:t>
            </a:r>
            <a:r>
              <a:rPr lang="en-US" b="1" dirty="0" err="1"/>
              <a:t>işlevi</a:t>
            </a:r>
            <a:r>
              <a:rPr lang="en-US" b="1" dirty="0"/>
              <a:t>: </a:t>
            </a:r>
            <a:r>
              <a:rPr lang="en-US" dirty="0" err="1"/>
              <a:t>Ailenin</a:t>
            </a:r>
            <a:r>
              <a:rPr lang="en-US" dirty="0"/>
              <a:t>, </a:t>
            </a:r>
            <a:r>
              <a:rPr lang="en-US" dirty="0" err="1"/>
              <a:t>tüketici</a:t>
            </a:r>
            <a:r>
              <a:rPr lang="en-US" dirty="0"/>
              <a:t> </a:t>
            </a:r>
            <a:r>
              <a:rPr lang="en-US" dirty="0" err="1"/>
              <a:t>davranışları</a:t>
            </a:r>
            <a:r>
              <a:rPr lang="en-US" dirty="0"/>
              <a:t> </a:t>
            </a:r>
            <a:r>
              <a:rPr lang="en-US" dirty="0" err="1"/>
              <a:t>konusunda</a:t>
            </a:r>
            <a:r>
              <a:rPr lang="en-US" dirty="0"/>
              <a:t> </a:t>
            </a:r>
            <a:r>
              <a:rPr lang="en-US" dirty="0" err="1"/>
              <a:t>bir</a:t>
            </a:r>
            <a:r>
              <a:rPr lang="en-US" dirty="0"/>
              <a:t> </a:t>
            </a:r>
            <a:r>
              <a:rPr lang="en-US" dirty="0" err="1"/>
              <a:t>diğer</a:t>
            </a:r>
            <a:r>
              <a:rPr lang="en-US" dirty="0"/>
              <a:t> </a:t>
            </a:r>
            <a:r>
              <a:rPr lang="en-US" dirty="0" err="1"/>
              <a:t>önemli</a:t>
            </a:r>
            <a:r>
              <a:rPr lang="en-US" dirty="0"/>
              <a:t> </a:t>
            </a:r>
            <a:r>
              <a:rPr lang="en-US" dirty="0" err="1"/>
              <a:t>işlevi</a:t>
            </a:r>
            <a:r>
              <a:rPr lang="en-US" dirty="0"/>
              <a:t>, </a:t>
            </a:r>
            <a:r>
              <a:rPr lang="en-US" dirty="0" err="1"/>
              <a:t>aile</a:t>
            </a:r>
            <a:r>
              <a:rPr lang="en-US" dirty="0"/>
              <a:t> </a:t>
            </a:r>
            <a:r>
              <a:rPr lang="en-US" dirty="0" err="1"/>
              <a:t>için</a:t>
            </a:r>
            <a:r>
              <a:rPr lang="en-US" dirty="0"/>
              <a:t> </a:t>
            </a:r>
            <a:r>
              <a:rPr lang="en-US" dirty="0" err="1"/>
              <a:t>uygun</a:t>
            </a:r>
            <a:r>
              <a:rPr lang="en-US" dirty="0"/>
              <a:t> </a:t>
            </a:r>
            <a:r>
              <a:rPr lang="en-US" dirty="0" err="1"/>
              <a:t>yaşam</a:t>
            </a:r>
            <a:r>
              <a:rPr lang="en-US" dirty="0"/>
              <a:t> </a:t>
            </a:r>
            <a:r>
              <a:rPr lang="en-US" dirty="0" err="1"/>
              <a:t>biçiminin</a:t>
            </a:r>
            <a:r>
              <a:rPr lang="en-US" dirty="0"/>
              <a:t> </a:t>
            </a:r>
            <a:r>
              <a:rPr lang="en-US" dirty="0" err="1"/>
              <a:t>kurulmasıdır</a:t>
            </a:r>
            <a:r>
              <a:rPr lang="en-US" dirty="0"/>
              <a:t>. </a:t>
            </a:r>
            <a:r>
              <a:rPr lang="en-US" dirty="0" err="1"/>
              <a:t>Eğitim</a:t>
            </a:r>
            <a:r>
              <a:rPr lang="en-US" dirty="0"/>
              <a:t>, </a:t>
            </a:r>
            <a:r>
              <a:rPr lang="en-US" dirty="0" err="1"/>
              <a:t>kariyer</a:t>
            </a:r>
            <a:r>
              <a:rPr lang="en-US" dirty="0"/>
              <a:t>, </a:t>
            </a:r>
            <a:r>
              <a:rPr lang="en-US" dirty="0" err="1"/>
              <a:t>okuma</a:t>
            </a:r>
            <a:r>
              <a:rPr lang="en-US" dirty="0"/>
              <a:t> </a:t>
            </a:r>
            <a:r>
              <a:rPr lang="en-US" dirty="0" err="1"/>
              <a:t>ve</a:t>
            </a:r>
            <a:r>
              <a:rPr lang="en-US" dirty="0"/>
              <a:t> </a:t>
            </a:r>
            <a:r>
              <a:rPr lang="en-US" dirty="0" err="1"/>
              <a:t>televizyon</a:t>
            </a:r>
            <a:r>
              <a:rPr lang="en-US" dirty="0"/>
              <a:t> </a:t>
            </a:r>
            <a:r>
              <a:rPr lang="en-US" dirty="0" err="1"/>
              <a:t>alışkanlıkları</a:t>
            </a:r>
            <a:r>
              <a:rPr lang="en-US" dirty="0"/>
              <a:t>, </a:t>
            </a:r>
            <a:r>
              <a:rPr lang="en-US" dirty="0" err="1"/>
              <a:t>eğlence</a:t>
            </a:r>
            <a:r>
              <a:rPr lang="en-US" dirty="0"/>
              <a:t> </a:t>
            </a:r>
            <a:r>
              <a:rPr lang="en-US" dirty="0" err="1"/>
              <a:t>ve</a:t>
            </a:r>
            <a:r>
              <a:rPr lang="en-US" dirty="0"/>
              <a:t> </a:t>
            </a:r>
            <a:r>
              <a:rPr lang="en-US" dirty="0" err="1"/>
              <a:t>dinlenme</a:t>
            </a:r>
            <a:r>
              <a:rPr lang="en-US" dirty="0"/>
              <a:t> </a:t>
            </a:r>
            <a:r>
              <a:rPr lang="en-US" dirty="0" err="1"/>
              <a:t>konularında</a:t>
            </a:r>
            <a:r>
              <a:rPr lang="en-US" dirty="0"/>
              <a:t> </a:t>
            </a:r>
            <a:r>
              <a:rPr lang="en-US" dirty="0" err="1"/>
              <a:t>uygun</a:t>
            </a:r>
            <a:r>
              <a:rPr lang="en-US" dirty="0"/>
              <a:t> </a:t>
            </a:r>
            <a:r>
              <a:rPr lang="en-US" dirty="0" err="1"/>
              <a:t>yaşam</a:t>
            </a:r>
            <a:r>
              <a:rPr lang="en-US" dirty="0"/>
              <a:t> </a:t>
            </a:r>
            <a:r>
              <a:rPr lang="en-US" dirty="0" err="1"/>
              <a:t>biçimleri</a:t>
            </a:r>
            <a:r>
              <a:rPr lang="en-US" dirty="0"/>
              <a:t> </a:t>
            </a:r>
            <a:r>
              <a:rPr lang="en-US" dirty="0" err="1"/>
              <a:t>aile</a:t>
            </a:r>
            <a:r>
              <a:rPr lang="en-US" dirty="0"/>
              <a:t> </a:t>
            </a:r>
            <a:r>
              <a:rPr lang="en-US" dirty="0" err="1"/>
              <a:t>tarafından</a:t>
            </a:r>
            <a:r>
              <a:rPr lang="en-US" dirty="0"/>
              <a:t> </a:t>
            </a:r>
            <a:r>
              <a:rPr lang="en-US" dirty="0" err="1"/>
              <a:t>sağlanır</a:t>
            </a:r>
            <a:r>
              <a:rPr lang="en-US" dirty="0"/>
              <a:t>.</a:t>
            </a:r>
            <a:endParaRPr lang="tr-TR" dirty="0"/>
          </a:p>
          <a:p>
            <a:pPr algn="just"/>
            <a:r>
              <a:rPr lang="en-US" b="1" dirty="0" err="1"/>
              <a:t>Toplumlaşma</a:t>
            </a:r>
            <a:r>
              <a:rPr lang="en-US" b="1" dirty="0"/>
              <a:t> </a:t>
            </a:r>
            <a:r>
              <a:rPr lang="en-US" b="1" dirty="0" err="1"/>
              <a:t>işlevi</a:t>
            </a:r>
            <a:r>
              <a:rPr lang="en-US" b="1" dirty="0"/>
              <a:t>: </a:t>
            </a:r>
            <a:r>
              <a:rPr lang="en-US" dirty="0" err="1"/>
              <a:t>Ailenin</a:t>
            </a:r>
            <a:r>
              <a:rPr lang="en-US" dirty="0"/>
              <a:t> </a:t>
            </a:r>
            <a:r>
              <a:rPr lang="en-US" dirty="0" err="1"/>
              <a:t>temel</a:t>
            </a:r>
            <a:r>
              <a:rPr lang="en-US" dirty="0"/>
              <a:t> </a:t>
            </a:r>
            <a:r>
              <a:rPr lang="en-US" dirty="0" err="1"/>
              <a:t>işlevlerinden</a:t>
            </a:r>
            <a:r>
              <a:rPr lang="en-US" dirty="0"/>
              <a:t> </a:t>
            </a:r>
            <a:r>
              <a:rPr lang="en-US" dirty="0" err="1"/>
              <a:t>olan</a:t>
            </a:r>
            <a:r>
              <a:rPr lang="en-US" dirty="0"/>
              <a:t> </a:t>
            </a:r>
            <a:r>
              <a:rPr lang="en-US" dirty="0" err="1"/>
              <a:t>toplumlaşma</a:t>
            </a:r>
            <a:r>
              <a:rPr lang="en-US" dirty="0"/>
              <a:t>, </a:t>
            </a:r>
            <a:r>
              <a:rPr lang="en-US" dirty="0" err="1"/>
              <a:t>çocuklara</a:t>
            </a:r>
            <a:r>
              <a:rPr lang="en-US" dirty="0"/>
              <a:t> </a:t>
            </a:r>
            <a:r>
              <a:rPr lang="en-US" dirty="0" err="1"/>
              <a:t>temel</a:t>
            </a:r>
            <a:r>
              <a:rPr lang="en-US" dirty="0"/>
              <a:t> </a:t>
            </a:r>
            <a:r>
              <a:rPr lang="en-US" dirty="0" err="1"/>
              <a:t>değer</a:t>
            </a:r>
            <a:r>
              <a:rPr lang="en-US" dirty="0"/>
              <a:t> </a:t>
            </a:r>
            <a:r>
              <a:rPr lang="en-US" dirty="0" err="1"/>
              <a:t>ve</a:t>
            </a:r>
            <a:r>
              <a:rPr lang="en-US" dirty="0"/>
              <a:t> </a:t>
            </a:r>
            <a:r>
              <a:rPr lang="en-US" dirty="0" err="1"/>
              <a:t>davranışların</a:t>
            </a:r>
            <a:r>
              <a:rPr lang="en-US" dirty="0"/>
              <a:t> </a:t>
            </a:r>
            <a:r>
              <a:rPr lang="en-US" dirty="0" err="1"/>
              <a:t>öğretilmesi</a:t>
            </a:r>
            <a:r>
              <a:rPr lang="en-US" dirty="0"/>
              <a:t> </a:t>
            </a:r>
            <a:r>
              <a:rPr lang="en-US" dirty="0" err="1"/>
              <a:t>olarak</a:t>
            </a:r>
            <a:r>
              <a:rPr lang="en-US" dirty="0"/>
              <a:t> </a:t>
            </a:r>
            <a:r>
              <a:rPr lang="en-US" dirty="0" err="1"/>
              <a:t>tanımlanır</a:t>
            </a:r>
            <a:r>
              <a:rPr lang="en-US" dirty="0"/>
              <a:t>. Her </a:t>
            </a:r>
            <a:r>
              <a:rPr lang="en-US" dirty="0" err="1"/>
              <a:t>ailenin</a:t>
            </a:r>
            <a:r>
              <a:rPr lang="en-US" dirty="0"/>
              <a:t> </a:t>
            </a:r>
            <a:r>
              <a:rPr lang="en-US" dirty="0" err="1"/>
              <a:t>tüketim</a:t>
            </a:r>
            <a:r>
              <a:rPr lang="en-US" dirty="0"/>
              <a:t> </a:t>
            </a:r>
            <a:r>
              <a:rPr lang="en-US" dirty="0" err="1"/>
              <a:t>kuralları</a:t>
            </a:r>
            <a:r>
              <a:rPr lang="en-US" dirty="0"/>
              <a:t> </a:t>
            </a:r>
            <a:r>
              <a:rPr lang="en-US" dirty="0" err="1"/>
              <a:t>birbirlerinden</a:t>
            </a:r>
            <a:r>
              <a:rPr lang="en-US" dirty="0"/>
              <a:t> </a:t>
            </a:r>
            <a:r>
              <a:rPr lang="en-US" dirty="0" err="1"/>
              <a:t>farklıdır</a:t>
            </a:r>
            <a:r>
              <a:rPr lang="en-US" dirty="0"/>
              <a:t>. </a:t>
            </a:r>
            <a:r>
              <a:rPr lang="en-US" dirty="0" err="1"/>
              <a:t>Özellikle</a:t>
            </a:r>
            <a:r>
              <a:rPr lang="en-US" dirty="0"/>
              <a:t> </a:t>
            </a:r>
            <a:r>
              <a:rPr lang="en-US" dirty="0" err="1"/>
              <a:t>aile</a:t>
            </a:r>
            <a:r>
              <a:rPr lang="en-US" dirty="0"/>
              <a:t> </a:t>
            </a:r>
            <a:r>
              <a:rPr lang="en-US" dirty="0" err="1"/>
              <a:t>üyelerinin</a:t>
            </a:r>
            <a:r>
              <a:rPr lang="en-US" dirty="0"/>
              <a:t> </a:t>
            </a:r>
            <a:r>
              <a:rPr lang="en-US" dirty="0" err="1"/>
              <a:t>yaşam</a:t>
            </a:r>
            <a:r>
              <a:rPr lang="en-US" dirty="0"/>
              <a:t> </a:t>
            </a:r>
            <a:r>
              <a:rPr lang="en-US" dirty="0" err="1"/>
              <a:t>koşulları</a:t>
            </a:r>
            <a:r>
              <a:rPr lang="en-US" dirty="0"/>
              <a:t> </a:t>
            </a:r>
            <a:r>
              <a:rPr lang="en-US" dirty="0" err="1"/>
              <a:t>ve</a:t>
            </a:r>
            <a:r>
              <a:rPr lang="en-US" dirty="0"/>
              <a:t> </a:t>
            </a:r>
            <a:r>
              <a:rPr lang="en-US" dirty="0" err="1"/>
              <a:t>birlikte</a:t>
            </a:r>
            <a:r>
              <a:rPr lang="en-US" dirty="0"/>
              <a:t> </a:t>
            </a:r>
            <a:r>
              <a:rPr lang="en-US" dirty="0" err="1"/>
              <a:t>geçirdikleri</a:t>
            </a:r>
            <a:r>
              <a:rPr lang="en-US" dirty="0"/>
              <a:t> </a:t>
            </a:r>
            <a:r>
              <a:rPr lang="en-US" dirty="0" err="1"/>
              <a:t>zamanlar</a:t>
            </a:r>
            <a:r>
              <a:rPr lang="en-US" dirty="0"/>
              <a:t>, </a:t>
            </a:r>
            <a:r>
              <a:rPr lang="en-US" dirty="0" err="1"/>
              <a:t>tüketici</a:t>
            </a:r>
            <a:r>
              <a:rPr lang="en-US" dirty="0"/>
              <a:t> </a:t>
            </a:r>
            <a:r>
              <a:rPr lang="en-US" dirty="0" err="1"/>
              <a:t>olarak</a:t>
            </a:r>
            <a:r>
              <a:rPr lang="en-US" dirty="0"/>
              <a:t>, </a:t>
            </a:r>
            <a:r>
              <a:rPr lang="en-US" dirty="0" err="1"/>
              <a:t>davranışlarının</a:t>
            </a:r>
            <a:r>
              <a:rPr lang="en-US" dirty="0"/>
              <a:t> </a:t>
            </a:r>
            <a:r>
              <a:rPr lang="en-US" dirty="0" err="1"/>
              <a:t>ve</a:t>
            </a:r>
            <a:r>
              <a:rPr lang="en-US" dirty="0"/>
              <a:t> </a:t>
            </a:r>
            <a:r>
              <a:rPr lang="en-US" dirty="0" err="1"/>
              <a:t>bilinçli</a:t>
            </a:r>
            <a:r>
              <a:rPr lang="en-US" dirty="0"/>
              <a:t> </a:t>
            </a:r>
            <a:r>
              <a:rPr lang="en-US" dirty="0" err="1"/>
              <a:t>tüketim</a:t>
            </a:r>
            <a:r>
              <a:rPr lang="en-US" dirty="0"/>
              <a:t> </a:t>
            </a:r>
            <a:r>
              <a:rPr lang="en-US" dirty="0" err="1"/>
              <a:t>anlayışlarının</a:t>
            </a:r>
            <a:r>
              <a:rPr lang="en-US" dirty="0"/>
              <a:t> </a:t>
            </a:r>
            <a:r>
              <a:rPr lang="en-US" dirty="0" err="1"/>
              <a:t>farklılaşmasına</a:t>
            </a:r>
            <a:r>
              <a:rPr lang="en-US" dirty="0"/>
              <a:t> </a:t>
            </a:r>
            <a:r>
              <a:rPr lang="en-US" dirty="0" err="1"/>
              <a:t>yol</a:t>
            </a:r>
            <a:r>
              <a:rPr lang="en-US" dirty="0"/>
              <a:t> </a:t>
            </a:r>
            <a:r>
              <a:rPr lang="en-US" dirty="0" err="1"/>
              <a:t>açar</a:t>
            </a:r>
            <a:r>
              <a:rPr lang="en-US" dirty="0"/>
              <a:t>. </a:t>
            </a:r>
            <a:endParaRPr lang="tr-TR" dirty="0"/>
          </a:p>
          <a:p>
            <a:pPr algn="just"/>
            <a:endParaRPr lang="tr-TR" dirty="0"/>
          </a:p>
          <a:p>
            <a:pPr algn="just"/>
            <a:endParaRPr lang="tr-TR" dirty="0"/>
          </a:p>
        </p:txBody>
      </p:sp>
    </p:spTree>
    <p:extLst>
      <p:ext uri="{BB962C8B-B14F-4D97-AF65-F5344CB8AC3E}">
        <p14:creationId xmlns:p14="http://schemas.microsoft.com/office/powerpoint/2010/main" val="622808858"/>
      </p:ext>
    </p:extLst>
  </p:cSld>
  <p:clrMapOvr>
    <a:masterClrMapping/>
  </p:clrMapOvr>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Aile yaşam eğrisi</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dirty="0" err="1"/>
              <a:t>Aile</a:t>
            </a:r>
            <a:r>
              <a:rPr lang="en-US" dirty="0"/>
              <a:t> </a:t>
            </a:r>
            <a:r>
              <a:rPr lang="en-US" dirty="0" err="1"/>
              <a:t>yaşam</a:t>
            </a:r>
            <a:r>
              <a:rPr lang="en-US" dirty="0"/>
              <a:t> </a:t>
            </a:r>
            <a:r>
              <a:rPr lang="en-US" dirty="0" err="1"/>
              <a:t>eğrisi</a:t>
            </a:r>
            <a:r>
              <a:rPr lang="en-US" dirty="0"/>
              <a:t> </a:t>
            </a:r>
            <a:r>
              <a:rPr lang="en-US" dirty="0" err="1"/>
              <a:t>kavramı</a:t>
            </a:r>
            <a:r>
              <a:rPr lang="en-US" dirty="0"/>
              <a:t> </a:t>
            </a:r>
            <a:r>
              <a:rPr lang="en-US" dirty="0" err="1"/>
              <a:t>pazarlamacılar</a:t>
            </a:r>
            <a:r>
              <a:rPr lang="en-US" dirty="0"/>
              <a:t> </a:t>
            </a:r>
            <a:r>
              <a:rPr lang="en-US" dirty="0" err="1"/>
              <a:t>için</a:t>
            </a:r>
            <a:r>
              <a:rPr lang="en-US" dirty="0"/>
              <a:t> </a:t>
            </a:r>
            <a:r>
              <a:rPr lang="en-US" dirty="0" err="1"/>
              <a:t>özellikle</a:t>
            </a:r>
            <a:r>
              <a:rPr lang="en-US" dirty="0"/>
              <a:t> </a:t>
            </a:r>
            <a:r>
              <a:rPr lang="en-US" dirty="0" err="1"/>
              <a:t>pazar</a:t>
            </a:r>
            <a:r>
              <a:rPr lang="en-US" dirty="0"/>
              <a:t> </a:t>
            </a:r>
            <a:r>
              <a:rPr lang="en-US" dirty="0" err="1"/>
              <a:t>bölümlendirme</a:t>
            </a:r>
            <a:r>
              <a:rPr lang="en-US" dirty="0"/>
              <a:t> </a:t>
            </a:r>
            <a:r>
              <a:rPr lang="en-US" dirty="0" err="1"/>
              <a:t>kararları</a:t>
            </a:r>
            <a:r>
              <a:rPr lang="en-US" dirty="0"/>
              <a:t> </a:t>
            </a:r>
            <a:r>
              <a:rPr lang="en-US" dirty="0" err="1"/>
              <a:t>için</a:t>
            </a:r>
            <a:r>
              <a:rPr lang="en-US" dirty="0"/>
              <a:t> </a:t>
            </a:r>
            <a:r>
              <a:rPr lang="en-US" dirty="0" err="1"/>
              <a:t>kullanılan</a:t>
            </a:r>
            <a:r>
              <a:rPr lang="en-US" dirty="0"/>
              <a:t> </a:t>
            </a:r>
            <a:r>
              <a:rPr lang="en-US" dirty="0" err="1"/>
              <a:t>çok</a:t>
            </a:r>
            <a:r>
              <a:rPr lang="en-US" dirty="0"/>
              <a:t> </a:t>
            </a:r>
            <a:r>
              <a:rPr lang="en-US" dirty="0" err="1"/>
              <a:t>önemli</a:t>
            </a:r>
            <a:r>
              <a:rPr lang="en-US" dirty="0"/>
              <a:t> </a:t>
            </a:r>
            <a:r>
              <a:rPr lang="en-US" dirty="0" err="1"/>
              <a:t>bir</a:t>
            </a:r>
            <a:r>
              <a:rPr lang="en-US" dirty="0"/>
              <a:t> </a:t>
            </a:r>
            <a:r>
              <a:rPr lang="en-US" dirty="0" err="1"/>
              <a:t>araçtır</a:t>
            </a:r>
            <a:r>
              <a:rPr lang="en-US" dirty="0"/>
              <a:t>. </a:t>
            </a:r>
            <a:r>
              <a:rPr lang="en-US" dirty="0" err="1"/>
              <a:t>Geleneksel</a:t>
            </a:r>
            <a:r>
              <a:rPr lang="en-US" dirty="0"/>
              <a:t> </a:t>
            </a:r>
            <a:r>
              <a:rPr lang="en-US" dirty="0" err="1"/>
              <a:t>aile</a:t>
            </a:r>
            <a:r>
              <a:rPr lang="en-US" dirty="0"/>
              <a:t> </a:t>
            </a:r>
            <a:r>
              <a:rPr lang="en-US" dirty="0" err="1"/>
              <a:t>yaşam</a:t>
            </a:r>
            <a:r>
              <a:rPr lang="en-US" dirty="0"/>
              <a:t> </a:t>
            </a:r>
            <a:r>
              <a:rPr lang="en-US" dirty="0" err="1"/>
              <a:t>eğrisi</a:t>
            </a:r>
            <a:r>
              <a:rPr lang="en-US" dirty="0"/>
              <a:t>; </a:t>
            </a:r>
            <a:r>
              <a:rPr lang="en-US" dirty="0" err="1"/>
              <a:t>zaman</a:t>
            </a:r>
            <a:r>
              <a:rPr lang="en-US" dirty="0"/>
              <a:t> </a:t>
            </a:r>
            <a:r>
              <a:rPr lang="en-US" dirty="0" err="1"/>
              <a:t>içerisinde</a:t>
            </a:r>
            <a:r>
              <a:rPr lang="en-US" dirty="0"/>
              <a:t> </a:t>
            </a:r>
            <a:r>
              <a:rPr lang="en-US" dirty="0" err="1"/>
              <a:t>bireyin</a:t>
            </a:r>
            <a:r>
              <a:rPr lang="en-US" dirty="0"/>
              <a:t> </a:t>
            </a:r>
            <a:r>
              <a:rPr lang="en-US" dirty="0" err="1"/>
              <a:t>ve</a:t>
            </a:r>
            <a:r>
              <a:rPr lang="en-US" dirty="0"/>
              <a:t> </a:t>
            </a:r>
            <a:r>
              <a:rPr lang="en-US" dirty="0" err="1"/>
              <a:t>ailenin</a:t>
            </a:r>
            <a:r>
              <a:rPr lang="en-US" dirty="0"/>
              <a:t> </a:t>
            </a:r>
            <a:r>
              <a:rPr lang="en-US" dirty="0" err="1"/>
              <a:t>içinde</a:t>
            </a:r>
            <a:r>
              <a:rPr lang="en-US" dirty="0"/>
              <a:t> </a:t>
            </a:r>
            <a:r>
              <a:rPr lang="en-US" dirty="0" err="1"/>
              <a:t>bulundukları</a:t>
            </a:r>
            <a:r>
              <a:rPr lang="en-US" dirty="0"/>
              <a:t> </a:t>
            </a:r>
            <a:r>
              <a:rPr lang="en-US" dirty="0" err="1"/>
              <a:t>süreçleri</a:t>
            </a:r>
            <a:r>
              <a:rPr lang="en-US" dirty="0"/>
              <a:t> </a:t>
            </a:r>
            <a:r>
              <a:rPr lang="en-US" dirty="0" err="1"/>
              <a:t>ifade</a:t>
            </a:r>
            <a:r>
              <a:rPr lang="en-US" dirty="0"/>
              <a:t> </a:t>
            </a:r>
            <a:r>
              <a:rPr lang="en-US" dirty="0" err="1"/>
              <a:t>eder</a:t>
            </a:r>
            <a:r>
              <a:rPr lang="en-US" dirty="0"/>
              <a:t> (Loudon </a:t>
            </a:r>
            <a:r>
              <a:rPr lang="en-US" dirty="0" err="1"/>
              <a:t>ve</a:t>
            </a:r>
            <a:r>
              <a:rPr lang="en-US" dirty="0"/>
              <a:t> </a:t>
            </a:r>
            <a:r>
              <a:rPr lang="en-US" dirty="0" err="1"/>
              <a:t>Bitta</a:t>
            </a:r>
            <a:r>
              <a:rPr lang="en-US" dirty="0"/>
              <a:t>, 1998: 289-290-291);</a:t>
            </a:r>
            <a:endParaRPr lang="tr-TR" dirty="0"/>
          </a:p>
          <a:p>
            <a:pPr algn="just"/>
            <a:r>
              <a:rPr lang="en-US" b="1" dirty="0" err="1"/>
              <a:t>Bekârlık</a:t>
            </a:r>
            <a:r>
              <a:rPr lang="en-US" b="1" dirty="0"/>
              <a:t> </a:t>
            </a:r>
            <a:r>
              <a:rPr lang="en-US" b="1" dirty="0" err="1"/>
              <a:t>aşaması</a:t>
            </a:r>
            <a:r>
              <a:rPr lang="en-US" b="1" dirty="0"/>
              <a:t>: </a:t>
            </a:r>
            <a:r>
              <a:rPr lang="en-US" dirty="0"/>
              <a:t>Bu </a:t>
            </a:r>
            <a:r>
              <a:rPr lang="en-US" dirty="0" err="1"/>
              <a:t>aşamada</a:t>
            </a:r>
            <a:r>
              <a:rPr lang="en-US" dirty="0"/>
              <a:t> </a:t>
            </a:r>
            <a:r>
              <a:rPr lang="en-US" dirty="0" err="1"/>
              <a:t>kazançlar</a:t>
            </a:r>
            <a:r>
              <a:rPr lang="en-US" dirty="0"/>
              <a:t> </a:t>
            </a:r>
            <a:r>
              <a:rPr lang="en-US" dirty="0" err="1"/>
              <a:t>görece</a:t>
            </a:r>
            <a:r>
              <a:rPr lang="en-US" dirty="0"/>
              <a:t> </a:t>
            </a:r>
            <a:r>
              <a:rPr lang="en-US" dirty="0" err="1"/>
              <a:t>olarak</a:t>
            </a:r>
            <a:r>
              <a:rPr lang="en-US" dirty="0"/>
              <a:t> </a:t>
            </a:r>
            <a:r>
              <a:rPr lang="en-US" dirty="0" err="1"/>
              <a:t>düşüktür</a:t>
            </a:r>
            <a:r>
              <a:rPr lang="en-US" dirty="0"/>
              <a:t>. Bu da </a:t>
            </a:r>
            <a:r>
              <a:rPr lang="en-US" dirty="0" err="1"/>
              <a:t>bireyin</a:t>
            </a:r>
            <a:r>
              <a:rPr lang="en-US" dirty="0"/>
              <a:t> </a:t>
            </a:r>
            <a:r>
              <a:rPr lang="en-US" dirty="0" err="1"/>
              <a:t>kariyerine</a:t>
            </a:r>
            <a:r>
              <a:rPr lang="en-US" dirty="0"/>
              <a:t> </a:t>
            </a:r>
            <a:r>
              <a:rPr lang="en-US" dirty="0" err="1"/>
              <a:t>yeni</a:t>
            </a:r>
            <a:r>
              <a:rPr lang="en-US" dirty="0"/>
              <a:t> </a:t>
            </a:r>
            <a:r>
              <a:rPr lang="en-US" dirty="0" err="1"/>
              <a:t>başlamasından</a:t>
            </a:r>
            <a:r>
              <a:rPr lang="en-US" dirty="0"/>
              <a:t> </a:t>
            </a:r>
            <a:r>
              <a:rPr lang="en-US" dirty="0" err="1"/>
              <a:t>kaynaklanmaktadır</a:t>
            </a:r>
            <a:r>
              <a:rPr lang="en-US" dirty="0"/>
              <a:t>. </a:t>
            </a:r>
            <a:r>
              <a:rPr lang="en-US" dirty="0" err="1"/>
              <a:t>Düşük</a:t>
            </a:r>
            <a:r>
              <a:rPr lang="en-US" dirty="0"/>
              <a:t> </a:t>
            </a:r>
            <a:r>
              <a:rPr lang="en-US" dirty="0" err="1"/>
              <a:t>gelire</a:t>
            </a:r>
            <a:r>
              <a:rPr lang="en-US" dirty="0"/>
              <a:t> </a:t>
            </a:r>
            <a:r>
              <a:rPr lang="en-US" dirty="0" err="1"/>
              <a:t>karşın</a:t>
            </a:r>
            <a:r>
              <a:rPr lang="en-US" dirty="0"/>
              <a:t> </a:t>
            </a:r>
            <a:r>
              <a:rPr lang="en-US" dirty="0" err="1"/>
              <a:t>çok</a:t>
            </a:r>
            <a:r>
              <a:rPr lang="en-US" dirty="0"/>
              <a:t> </a:t>
            </a:r>
            <a:r>
              <a:rPr lang="en-US" dirty="0" err="1"/>
              <a:t>az</a:t>
            </a:r>
            <a:r>
              <a:rPr lang="en-US" dirty="0"/>
              <a:t> </a:t>
            </a:r>
            <a:r>
              <a:rPr lang="en-US" dirty="0" err="1"/>
              <a:t>finansal</a:t>
            </a:r>
            <a:r>
              <a:rPr lang="en-US" dirty="0"/>
              <a:t> </a:t>
            </a:r>
            <a:r>
              <a:rPr lang="en-US" dirty="0" err="1"/>
              <a:t>açıdan</a:t>
            </a:r>
            <a:r>
              <a:rPr lang="en-US" dirty="0"/>
              <a:t> </a:t>
            </a:r>
            <a:r>
              <a:rPr lang="en-US" dirty="0" err="1"/>
              <a:t>sorumluluk</a:t>
            </a:r>
            <a:r>
              <a:rPr lang="en-US" dirty="0"/>
              <a:t> </a:t>
            </a:r>
            <a:r>
              <a:rPr lang="en-US" dirty="0" err="1"/>
              <a:t>vardır</a:t>
            </a:r>
            <a:r>
              <a:rPr lang="en-US" dirty="0"/>
              <a:t>. Bu </a:t>
            </a:r>
            <a:r>
              <a:rPr lang="en-US" dirty="0" err="1"/>
              <a:t>aşamada</a:t>
            </a:r>
            <a:r>
              <a:rPr lang="en-US" dirty="0"/>
              <a:t> </a:t>
            </a:r>
            <a:r>
              <a:rPr lang="en-US" dirty="0" err="1"/>
              <a:t>yer</a:t>
            </a:r>
            <a:r>
              <a:rPr lang="en-US" dirty="0"/>
              <a:t> </a:t>
            </a:r>
            <a:r>
              <a:rPr lang="en-US" dirty="0" err="1"/>
              <a:t>alan</a:t>
            </a:r>
            <a:r>
              <a:rPr lang="en-US" dirty="0"/>
              <a:t> </a:t>
            </a:r>
            <a:r>
              <a:rPr lang="en-US" dirty="0" err="1"/>
              <a:t>bireyin</a:t>
            </a:r>
            <a:r>
              <a:rPr lang="en-US" dirty="0"/>
              <a:t> satın alma </a:t>
            </a:r>
            <a:r>
              <a:rPr lang="en-US" dirty="0" err="1"/>
              <a:t>kararları</a:t>
            </a:r>
            <a:r>
              <a:rPr lang="en-US" dirty="0"/>
              <a:t>; </a:t>
            </a:r>
            <a:r>
              <a:rPr lang="en-US" dirty="0" err="1"/>
              <a:t>tatil</a:t>
            </a:r>
            <a:r>
              <a:rPr lang="en-US" dirty="0"/>
              <a:t>, </a:t>
            </a:r>
            <a:r>
              <a:rPr lang="en-US" dirty="0" err="1"/>
              <a:t>otomobil</a:t>
            </a:r>
            <a:r>
              <a:rPr lang="en-US" dirty="0"/>
              <a:t>, </a:t>
            </a:r>
            <a:r>
              <a:rPr lang="en-US" dirty="0" err="1"/>
              <a:t>giyecek</a:t>
            </a:r>
            <a:r>
              <a:rPr lang="en-US" dirty="0"/>
              <a:t> </a:t>
            </a:r>
            <a:r>
              <a:rPr lang="en-US" dirty="0" err="1"/>
              <a:t>gibi</a:t>
            </a:r>
            <a:r>
              <a:rPr lang="en-US" dirty="0"/>
              <a:t> </a:t>
            </a:r>
            <a:r>
              <a:rPr lang="en-US" dirty="0" err="1"/>
              <a:t>ürünler</a:t>
            </a:r>
            <a:r>
              <a:rPr lang="en-US" dirty="0"/>
              <a:t> </a:t>
            </a:r>
            <a:r>
              <a:rPr lang="en-US" dirty="0" err="1"/>
              <a:t>çerçevesinde</a:t>
            </a:r>
            <a:r>
              <a:rPr lang="en-US" dirty="0"/>
              <a:t> </a:t>
            </a:r>
            <a:r>
              <a:rPr lang="en-US" dirty="0" err="1"/>
              <a:t>gerçekleşir</a:t>
            </a:r>
            <a:r>
              <a:rPr lang="en-US" dirty="0"/>
              <a:t>. </a:t>
            </a:r>
            <a:endParaRPr lang="tr-TR" dirty="0"/>
          </a:p>
          <a:p>
            <a:pPr algn="just"/>
            <a:endParaRPr lang="tr-TR" dirty="0"/>
          </a:p>
          <a:p>
            <a:pPr algn="just"/>
            <a:endParaRPr lang="tr-TR" dirty="0"/>
          </a:p>
        </p:txBody>
      </p:sp>
    </p:spTree>
    <p:extLst>
      <p:ext uri="{BB962C8B-B14F-4D97-AF65-F5344CB8AC3E}">
        <p14:creationId xmlns:p14="http://schemas.microsoft.com/office/powerpoint/2010/main" val="26269356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 name="Rectangle 14">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9" name="Rectangle 18">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Unvan 3"/>
          <p:cNvSpPr>
            <a:spLocks noGrp="1"/>
          </p:cNvSpPr>
          <p:nvPr>
            <p:ph type="title"/>
          </p:nvPr>
        </p:nvSpPr>
        <p:spPr>
          <a:xfrm>
            <a:off x="510240" y="2063262"/>
            <a:ext cx="2804460" cy="2661052"/>
          </a:xfrm>
        </p:spPr>
        <p:txBody>
          <a:bodyPr>
            <a:normAutofit/>
          </a:bodyPr>
          <a:lstStyle/>
          <a:p>
            <a:pPr algn="r"/>
            <a:r>
              <a:rPr lang="tr-TR" sz="3800"/>
              <a:t>1-Pazar Potansiyeli ve Büyümesi</a:t>
            </a:r>
          </a:p>
        </p:txBody>
      </p:sp>
      <p:graphicFrame>
        <p:nvGraphicFramePr>
          <p:cNvPr id="7" name="İçerik Yer Tutucusu 4">
            <a:extLst>
              <a:ext uri="{FF2B5EF4-FFF2-40B4-BE49-F238E27FC236}">
                <a16:creationId xmlns:a16="http://schemas.microsoft.com/office/drawing/2014/main" id="{DB67E3EA-7EB2-B901-6559-FE0873C78690}"/>
              </a:ext>
            </a:extLst>
          </p:cNvPr>
          <p:cNvGraphicFramePr>
            <a:graphicFrameLocks noGrp="1"/>
          </p:cNvGraphicFramePr>
          <p:nvPr>
            <p:ph idx="1"/>
            <p:extLst>
              <p:ext uri="{D42A27DB-BD31-4B8C-83A1-F6EECF244321}">
                <p14:modId xmlns:p14="http://schemas.microsoft.com/office/powerpoint/2010/main" val="4262190529"/>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561617153"/>
      </p:ext>
    </p:extLst>
  </p:cSld>
  <p:clrMapOvr>
    <a:masterClrMapping/>
  </p:clrMapOvr>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Aile yaşam eğrisi</a:t>
            </a:r>
          </a:p>
        </p:txBody>
      </p:sp>
      <p:sp>
        <p:nvSpPr>
          <p:cNvPr id="3" name="İçerik Yer Tutucusu 2"/>
          <p:cNvSpPr>
            <a:spLocks noGrp="1"/>
          </p:cNvSpPr>
          <p:nvPr>
            <p:ph idx="1"/>
          </p:nvPr>
        </p:nvSpPr>
        <p:spPr>
          <a:xfrm>
            <a:off x="107504" y="2060848"/>
            <a:ext cx="8928992" cy="4752527"/>
          </a:xfrm>
        </p:spPr>
        <p:txBody>
          <a:bodyPr>
            <a:normAutofit lnSpcReduction="10000"/>
          </a:bodyPr>
          <a:lstStyle/>
          <a:p>
            <a:pPr algn="just"/>
            <a:r>
              <a:rPr lang="en-US" b="1" dirty="0" err="1"/>
              <a:t>Çocuksuz</a:t>
            </a:r>
            <a:r>
              <a:rPr lang="en-US" b="1" dirty="0"/>
              <a:t> </a:t>
            </a:r>
            <a:r>
              <a:rPr lang="en-US" b="1" dirty="0" err="1"/>
              <a:t>yeni</a:t>
            </a:r>
            <a:r>
              <a:rPr lang="en-US" b="1" dirty="0"/>
              <a:t> </a:t>
            </a:r>
            <a:r>
              <a:rPr lang="en-US" b="1" dirty="0" err="1"/>
              <a:t>evli</a:t>
            </a:r>
            <a:r>
              <a:rPr lang="en-US" b="1" dirty="0"/>
              <a:t> </a:t>
            </a:r>
            <a:r>
              <a:rPr lang="en-US" b="1" dirty="0" err="1"/>
              <a:t>çiftler</a:t>
            </a:r>
            <a:r>
              <a:rPr lang="en-US" b="1" dirty="0"/>
              <a:t>:  </a:t>
            </a:r>
            <a:r>
              <a:rPr lang="en-US" dirty="0" err="1"/>
              <a:t>Çocuksuz</a:t>
            </a:r>
            <a:r>
              <a:rPr lang="en-US" dirty="0"/>
              <a:t> </a:t>
            </a:r>
            <a:r>
              <a:rPr lang="en-US" dirty="0" err="1"/>
              <a:t>yeni</a:t>
            </a:r>
            <a:r>
              <a:rPr lang="en-US" dirty="0"/>
              <a:t> </a:t>
            </a:r>
            <a:r>
              <a:rPr lang="en-US" dirty="0" err="1"/>
              <a:t>evli</a:t>
            </a:r>
            <a:r>
              <a:rPr lang="en-US" dirty="0"/>
              <a:t> </a:t>
            </a:r>
            <a:r>
              <a:rPr lang="en-US" dirty="0" err="1"/>
              <a:t>çiftler</a:t>
            </a:r>
            <a:r>
              <a:rPr lang="en-US" dirty="0"/>
              <a:t>, </a:t>
            </a:r>
            <a:r>
              <a:rPr lang="en-US" dirty="0" err="1"/>
              <a:t>genellikle</a:t>
            </a:r>
            <a:r>
              <a:rPr lang="en-US" dirty="0"/>
              <a:t> </a:t>
            </a:r>
            <a:r>
              <a:rPr lang="en-US" dirty="0" err="1"/>
              <a:t>bekâr</a:t>
            </a:r>
            <a:r>
              <a:rPr lang="en-US" dirty="0"/>
              <a:t> </a:t>
            </a:r>
            <a:r>
              <a:rPr lang="en-US" dirty="0" err="1"/>
              <a:t>oldukları</a:t>
            </a:r>
            <a:r>
              <a:rPr lang="en-US" dirty="0"/>
              <a:t> </a:t>
            </a:r>
            <a:r>
              <a:rPr lang="en-US" dirty="0" err="1"/>
              <a:t>dönemlere</a:t>
            </a:r>
            <a:r>
              <a:rPr lang="en-US" dirty="0"/>
              <a:t> </a:t>
            </a:r>
            <a:r>
              <a:rPr lang="en-US" dirty="0" err="1"/>
              <a:t>oranla</a:t>
            </a:r>
            <a:r>
              <a:rPr lang="en-US" dirty="0"/>
              <a:t> </a:t>
            </a:r>
            <a:r>
              <a:rPr lang="en-US" dirty="0" err="1"/>
              <a:t>finansal</a:t>
            </a:r>
            <a:r>
              <a:rPr lang="en-US" dirty="0"/>
              <a:t> </a:t>
            </a:r>
            <a:r>
              <a:rPr lang="en-US" dirty="0" err="1"/>
              <a:t>açıdan</a:t>
            </a:r>
            <a:r>
              <a:rPr lang="en-US" dirty="0"/>
              <a:t> </a:t>
            </a:r>
            <a:r>
              <a:rPr lang="en-US" dirty="0" err="1"/>
              <a:t>daha</a:t>
            </a:r>
            <a:r>
              <a:rPr lang="en-US" dirty="0"/>
              <a:t> </a:t>
            </a:r>
            <a:r>
              <a:rPr lang="en-US" dirty="0" err="1"/>
              <a:t>iyi</a:t>
            </a:r>
            <a:r>
              <a:rPr lang="en-US" dirty="0"/>
              <a:t> </a:t>
            </a:r>
            <a:r>
              <a:rPr lang="en-US" dirty="0" err="1"/>
              <a:t>konumdadır</a:t>
            </a:r>
            <a:r>
              <a:rPr lang="en-US" dirty="0"/>
              <a:t>. </a:t>
            </a:r>
            <a:r>
              <a:rPr lang="en-US" dirty="0" err="1"/>
              <a:t>Bunun</a:t>
            </a:r>
            <a:r>
              <a:rPr lang="en-US" dirty="0"/>
              <a:t> </a:t>
            </a:r>
            <a:r>
              <a:rPr lang="en-US" dirty="0" err="1"/>
              <a:t>nedeni</a:t>
            </a:r>
            <a:r>
              <a:rPr lang="en-US" dirty="0"/>
              <a:t> de </a:t>
            </a:r>
            <a:r>
              <a:rPr lang="en-US" dirty="0" err="1"/>
              <a:t>eşlerin</a:t>
            </a:r>
            <a:r>
              <a:rPr lang="en-US" dirty="0"/>
              <a:t> her </a:t>
            </a:r>
            <a:r>
              <a:rPr lang="en-US" dirty="0" err="1"/>
              <a:t>ikisinin</a:t>
            </a:r>
            <a:r>
              <a:rPr lang="en-US" dirty="0"/>
              <a:t> de </a:t>
            </a:r>
            <a:r>
              <a:rPr lang="en-US" dirty="0" err="1"/>
              <a:t>çalışıyor</a:t>
            </a:r>
            <a:r>
              <a:rPr lang="en-US" dirty="0"/>
              <a:t> </a:t>
            </a:r>
            <a:r>
              <a:rPr lang="en-US" dirty="0" err="1"/>
              <a:t>olmasıdır</a:t>
            </a:r>
            <a:r>
              <a:rPr lang="en-US" dirty="0"/>
              <a:t>. Bu </a:t>
            </a:r>
            <a:r>
              <a:rPr lang="en-US" dirty="0" err="1"/>
              <a:t>aşama</a:t>
            </a:r>
            <a:r>
              <a:rPr lang="en-US" dirty="0"/>
              <a:t>, </a:t>
            </a:r>
            <a:r>
              <a:rPr lang="en-US" dirty="0" err="1"/>
              <a:t>mobilya</a:t>
            </a:r>
            <a:r>
              <a:rPr lang="en-US" dirty="0"/>
              <a:t> </a:t>
            </a:r>
            <a:r>
              <a:rPr lang="en-US" dirty="0" err="1"/>
              <a:t>ve</a:t>
            </a:r>
            <a:r>
              <a:rPr lang="en-US" dirty="0"/>
              <a:t> </a:t>
            </a:r>
            <a:r>
              <a:rPr lang="en-US" dirty="0" err="1"/>
              <a:t>elektronik</a:t>
            </a:r>
            <a:r>
              <a:rPr lang="en-US" dirty="0"/>
              <a:t> </a:t>
            </a:r>
            <a:r>
              <a:rPr lang="en-US" dirty="0" err="1"/>
              <a:t>gibi</a:t>
            </a:r>
            <a:r>
              <a:rPr lang="en-US" dirty="0"/>
              <a:t> </a:t>
            </a:r>
            <a:r>
              <a:rPr lang="en-US" dirty="0" err="1"/>
              <a:t>dayanıklı</a:t>
            </a:r>
            <a:r>
              <a:rPr lang="en-US" dirty="0"/>
              <a:t> </a:t>
            </a:r>
            <a:r>
              <a:rPr lang="en-US" dirty="0" err="1"/>
              <a:t>tüketim</a:t>
            </a:r>
            <a:r>
              <a:rPr lang="en-US" dirty="0"/>
              <a:t> </a:t>
            </a:r>
            <a:r>
              <a:rPr lang="en-US" dirty="0" err="1"/>
              <a:t>ürünlerinin</a:t>
            </a:r>
            <a:r>
              <a:rPr lang="en-US" dirty="0"/>
              <a:t> satın alma </a:t>
            </a:r>
            <a:r>
              <a:rPr lang="en-US" dirty="0" err="1"/>
              <a:t>oranlarının</a:t>
            </a:r>
            <a:r>
              <a:rPr lang="en-US" dirty="0"/>
              <a:t> en </a:t>
            </a:r>
            <a:r>
              <a:rPr lang="en-US" dirty="0" err="1"/>
              <a:t>yüksek</a:t>
            </a:r>
            <a:r>
              <a:rPr lang="en-US" dirty="0"/>
              <a:t> </a:t>
            </a:r>
            <a:r>
              <a:rPr lang="en-US" dirty="0" err="1"/>
              <a:t>olduğu</a:t>
            </a:r>
            <a:r>
              <a:rPr lang="en-US" dirty="0"/>
              <a:t> </a:t>
            </a:r>
            <a:r>
              <a:rPr lang="en-US" dirty="0" err="1"/>
              <a:t>dönemdir</a:t>
            </a:r>
            <a:r>
              <a:rPr lang="en-US" dirty="0"/>
              <a:t>. </a:t>
            </a:r>
            <a:endParaRPr lang="tr-TR" dirty="0"/>
          </a:p>
          <a:p>
            <a:pPr algn="just"/>
            <a:r>
              <a:rPr lang="en-US" b="1" dirty="0" err="1"/>
              <a:t>Altı</a:t>
            </a:r>
            <a:r>
              <a:rPr lang="en-US" b="1" dirty="0"/>
              <a:t> </a:t>
            </a:r>
            <a:r>
              <a:rPr lang="en-US" b="1" dirty="0" err="1"/>
              <a:t>yaşından</a:t>
            </a:r>
            <a:r>
              <a:rPr lang="en-US" b="1" dirty="0"/>
              <a:t> </a:t>
            </a:r>
            <a:r>
              <a:rPr lang="en-US" b="1" dirty="0" err="1"/>
              <a:t>küçük</a:t>
            </a:r>
            <a:r>
              <a:rPr lang="en-US" b="1" dirty="0"/>
              <a:t> </a:t>
            </a:r>
            <a:r>
              <a:rPr lang="en-US" b="1" dirty="0" err="1"/>
              <a:t>çocuğa</a:t>
            </a:r>
            <a:r>
              <a:rPr lang="en-US" b="1" dirty="0"/>
              <a:t> </a:t>
            </a:r>
            <a:r>
              <a:rPr lang="en-US" b="1" dirty="0" err="1"/>
              <a:t>sahip</a:t>
            </a:r>
            <a:r>
              <a:rPr lang="en-US" b="1" dirty="0"/>
              <a:t> </a:t>
            </a:r>
            <a:r>
              <a:rPr lang="en-US" b="1" dirty="0" err="1"/>
              <a:t>genç</a:t>
            </a:r>
            <a:r>
              <a:rPr lang="en-US" b="1" dirty="0"/>
              <a:t> </a:t>
            </a:r>
            <a:r>
              <a:rPr lang="en-US" b="1" dirty="0" err="1"/>
              <a:t>evli</a:t>
            </a:r>
            <a:r>
              <a:rPr lang="en-US" b="1" dirty="0"/>
              <a:t> </a:t>
            </a:r>
            <a:r>
              <a:rPr lang="en-US" b="1" dirty="0" err="1"/>
              <a:t>çiftler</a:t>
            </a:r>
            <a:r>
              <a:rPr lang="en-US" b="1" dirty="0"/>
              <a:t>: </a:t>
            </a:r>
            <a:r>
              <a:rPr lang="en-US" dirty="0"/>
              <a:t>İlk </a:t>
            </a:r>
            <a:r>
              <a:rPr lang="en-US" dirty="0" err="1"/>
              <a:t>çocuğun</a:t>
            </a:r>
            <a:r>
              <a:rPr lang="en-US" dirty="0"/>
              <a:t> </a:t>
            </a:r>
            <a:r>
              <a:rPr lang="en-US" dirty="0" err="1"/>
              <a:t>doğması</a:t>
            </a:r>
            <a:r>
              <a:rPr lang="en-US" dirty="0"/>
              <a:t> </a:t>
            </a:r>
            <a:r>
              <a:rPr lang="en-US" dirty="0" err="1"/>
              <a:t>ile</a:t>
            </a:r>
            <a:r>
              <a:rPr lang="en-US" dirty="0"/>
              <a:t> </a:t>
            </a:r>
            <a:r>
              <a:rPr lang="en-US" dirty="0" err="1"/>
              <a:t>birlikte</a:t>
            </a:r>
            <a:r>
              <a:rPr lang="en-US" dirty="0"/>
              <a:t> </a:t>
            </a:r>
            <a:r>
              <a:rPr lang="en-US" dirty="0" err="1"/>
              <a:t>geleneksel</a:t>
            </a:r>
            <a:r>
              <a:rPr lang="en-US" dirty="0"/>
              <a:t> </a:t>
            </a:r>
            <a:r>
              <a:rPr lang="en-US" dirty="0" err="1"/>
              <a:t>olarak</a:t>
            </a:r>
            <a:r>
              <a:rPr lang="en-US" dirty="0"/>
              <a:t> </a:t>
            </a:r>
            <a:r>
              <a:rPr lang="en-US" dirty="0" err="1"/>
              <a:t>kadınlar</a:t>
            </a:r>
            <a:r>
              <a:rPr lang="en-US" dirty="0"/>
              <a:t> </a:t>
            </a:r>
            <a:r>
              <a:rPr lang="en-US" dirty="0" err="1"/>
              <a:t>çalışmayı</a:t>
            </a:r>
            <a:r>
              <a:rPr lang="en-US" dirty="0"/>
              <a:t> </a:t>
            </a:r>
            <a:r>
              <a:rPr lang="en-US" dirty="0" err="1"/>
              <a:t>bırakmakta</a:t>
            </a:r>
            <a:r>
              <a:rPr lang="en-US" dirty="0"/>
              <a:t> </a:t>
            </a:r>
            <a:r>
              <a:rPr lang="en-US" dirty="0" err="1"/>
              <a:t>ya</a:t>
            </a:r>
            <a:r>
              <a:rPr lang="en-US" dirty="0"/>
              <a:t> da </a:t>
            </a:r>
            <a:r>
              <a:rPr lang="en-US" dirty="0" err="1"/>
              <a:t>ara</a:t>
            </a:r>
            <a:r>
              <a:rPr lang="en-US" dirty="0"/>
              <a:t> </a:t>
            </a:r>
            <a:r>
              <a:rPr lang="en-US" dirty="0" err="1"/>
              <a:t>vermektedir</a:t>
            </a:r>
            <a:r>
              <a:rPr lang="en-US" dirty="0"/>
              <a:t>. Bu durum da </a:t>
            </a:r>
            <a:r>
              <a:rPr lang="en-US" dirty="0" err="1"/>
              <a:t>gelirin</a:t>
            </a:r>
            <a:r>
              <a:rPr lang="en-US" dirty="0"/>
              <a:t> </a:t>
            </a:r>
            <a:r>
              <a:rPr lang="en-US" dirty="0" err="1"/>
              <a:t>azalmasına</a:t>
            </a:r>
            <a:r>
              <a:rPr lang="en-US" dirty="0"/>
              <a:t> </a:t>
            </a:r>
            <a:r>
              <a:rPr lang="en-US" dirty="0" err="1"/>
              <a:t>neden</a:t>
            </a:r>
            <a:r>
              <a:rPr lang="en-US" dirty="0"/>
              <a:t> </a:t>
            </a:r>
            <a:r>
              <a:rPr lang="en-US" dirty="0" err="1"/>
              <a:t>olur</a:t>
            </a:r>
            <a:r>
              <a:rPr lang="en-US" dirty="0"/>
              <a:t>. Bu </a:t>
            </a:r>
            <a:r>
              <a:rPr lang="en-US" dirty="0" err="1"/>
              <a:t>aşamada</a:t>
            </a:r>
            <a:r>
              <a:rPr lang="en-US" dirty="0"/>
              <a:t> </a:t>
            </a:r>
            <a:r>
              <a:rPr lang="en-US" dirty="0" err="1"/>
              <a:t>yeni</a:t>
            </a:r>
            <a:r>
              <a:rPr lang="en-US" dirty="0"/>
              <a:t> </a:t>
            </a:r>
            <a:r>
              <a:rPr lang="en-US" dirty="0" err="1"/>
              <a:t>talepler</a:t>
            </a:r>
            <a:r>
              <a:rPr lang="en-US" dirty="0"/>
              <a:t>, </a:t>
            </a:r>
            <a:r>
              <a:rPr lang="en-US" dirty="0" err="1"/>
              <a:t>aile</a:t>
            </a:r>
            <a:r>
              <a:rPr lang="en-US" dirty="0"/>
              <a:t> </a:t>
            </a:r>
            <a:r>
              <a:rPr lang="en-US" dirty="0" err="1"/>
              <a:t>gereksinimlerine</a:t>
            </a:r>
            <a:r>
              <a:rPr lang="en-US" dirty="0"/>
              <a:t> </a:t>
            </a:r>
            <a:r>
              <a:rPr lang="en-US" dirty="0" err="1"/>
              <a:t>eklenmektedir</a:t>
            </a:r>
            <a:r>
              <a:rPr lang="en-US" dirty="0"/>
              <a:t>. </a:t>
            </a:r>
            <a:r>
              <a:rPr lang="en-US" dirty="0" err="1"/>
              <a:t>Örneğin</a:t>
            </a:r>
            <a:r>
              <a:rPr lang="en-US" dirty="0"/>
              <a:t>, </a:t>
            </a:r>
            <a:r>
              <a:rPr lang="en-US" dirty="0" err="1"/>
              <a:t>ailenin</a:t>
            </a:r>
            <a:r>
              <a:rPr lang="en-US" dirty="0"/>
              <a:t> </a:t>
            </a:r>
            <a:r>
              <a:rPr lang="en-US" dirty="0" err="1"/>
              <a:t>genişlemesi</a:t>
            </a:r>
            <a:r>
              <a:rPr lang="en-US" dirty="0"/>
              <a:t> </a:t>
            </a:r>
            <a:r>
              <a:rPr lang="en-US" dirty="0" err="1"/>
              <a:t>sonucu</a:t>
            </a:r>
            <a:r>
              <a:rPr lang="en-US" dirty="0"/>
              <a:t> </a:t>
            </a:r>
            <a:r>
              <a:rPr lang="en-US" dirty="0" err="1"/>
              <a:t>yeni</a:t>
            </a:r>
            <a:r>
              <a:rPr lang="en-US" dirty="0"/>
              <a:t> </a:t>
            </a:r>
            <a:r>
              <a:rPr lang="en-US" dirty="0" err="1"/>
              <a:t>bir</a:t>
            </a:r>
            <a:r>
              <a:rPr lang="en-US" dirty="0"/>
              <a:t> </a:t>
            </a:r>
            <a:r>
              <a:rPr lang="en-US" dirty="0" err="1"/>
              <a:t>yere</a:t>
            </a:r>
            <a:r>
              <a:rPr lang="en-US" dirty="0"/>
              <a:t> </a:t>
            </a:r>
            <a:r>
              <a:rPr lang="en-US" dirty="0" err="1"/>
              <a:t>ihtiyaç</a:t>
            </a:r>
            <a:r>
              <a:rPr lang="en-US" dirty="0"/>
              <a:t> </a:t>
            </a:r>
            <a:r>
              <a:rPr lang="en-US" dirty="0" err="1"/>
              <a:t>duyulabilmekte</a:t>
            </a:r>
            <a:r>
              <a:rPr lang="en-US" dirty="0"/>
              <a:t> </a:t>
            </a:r>
            <a:r>
              <a:rPr lang="en-US" dirty="0" err="1"/>
              <a:t>ve</a:t>
            </a:r>
            <a:r>
              <a:rPr lang="en-US" dirty="0"/>
              <a:t> </a:t>
            </a:r>
            <a:r>
              <a:rPr lang="en-US" dirty="0" err="1"/>
              <a:t>yeni</a:t>
            </a:r>
            <a:r>
              <a:rPr lang="en-US" dirty="0"/>
              <a:t> </a:t>
            </a:r>
            <a:r>
              <a:rPr lang="en-US" dirty="0" err="1"/>
              <a:t>bir</a:t>
            </a:r>
            <a:r>
              <a:rPr lang="en-US" dirty="0"/>
              <a:t> eve </a:t>
            </a:r>
            <a:r>
              <a:rPr lang="en-US" dirty="0" err="1"/>
              <a:t>taşınma</a:t>
            </a:r>
            <a:r>
              <a:rPr lang="en-US" dirty="0"/>
              <a:t> </a:t>
            </a:r>
            <a:r>
              <a:rPr lang="en-US" dirty="0" err="1"/>
              <a:t>şeklinde</a:t>
            </a:r>
            <a:r>
              <a:rPr lang="en-US" dirty="0"/>
              <a:t> </a:t>
            </a:r>
            <a:r>
              <a:rPr lang="en-US" dirty="0" err="1"/>
              <a:t>maliyetler</a:t>
            </a:r>
            <a:r>
              <a:rPr lang="en-US" dirty="0"/>
              <a:t> </a:t>
            </a:r>
            <a:r>
              <a:rPr lang="en-US" dirty="0" err="1"/>
              <a:t>artabilmektedir</a:t>
            </a:r>
            <a:r>
              <a:rPr lang="en-US" dirty="0"/>
              <a:t>. </a:t>
            </a:r>
            <a:r>
              <a:rPr lang="en-US" dirty="0" err="1"/>
              <a:t>Ayrıca</a:t>
            </a:r>
            <a:r>
              <a:rPr lang="en-US" dirty="0"/>
              <a:t> </a:t>
            </a:r>
            <a:r>
              <a:rPr lang="en-US" dirty="0" err="1"/>
              <a:t>bebek</a:t>
            </a:r>
            <a:r>
              <a:rPr lang="en-US" dirty="0"/>
              <a:t> </a:t>
            </a:r>
            <a:r>
              <a:rPr lang="en-US" dirty="0" err="1"/>
              <a:t>odası</a:t>
            </a:r>
            <a:r>
              <a:rPr lang="en-US" dirty="0"/>
              <a:t>, </a:t>
            </a:r>
            <a:r>
              <a:rPr lang="en-US" dirty="0" err="1"/>
              <a:t>bebek</a:t>
            </a:r>
            <a:r>
              <a:rPr lang="en-US" dirty="0"/>
              <a:t> </a:t>
            </a:r>
            <a:r>
              <a:rPr lang="en-US" dirty="0" err="1"/>
              <a:t>mamaları</a:t>
            </a:r>
            <a:r>
              <a:rPr lang="en-US" dirty="0"/>
              <a:t>, </a:t>
            </a:r>
            <a:r>
              <a:rPr lang="en-US" dirty="0" err="1"/>
              <a:t>oyuncak</a:t>
            </a:r>
            <a:r>
              <a:rPr lang="en-US" dirty="0"/>
              <a:t> </a:t>
            </a:r>
            <a:r>
              <a:rPr lang="en-US" dirty="0" err="1"/>
              <a:t>gibi</a:t>
            </a:r>
            <a:r>
              <a:rPr lang="en-US" dirty="0"/>
              <a:t> </a:t>
            </a:r>
            <a:r>
              <a:rPr lang="en-US" dirty="0" err="1"/>
              <a:t>yeni</a:t>
            </a:r>
            <a:r>
              <a:rPr lang="en-US" dirty="0"/>
              <a:t> </a:t>
            </a:r>
            <a:r>
              <a:rPr lang="en-US" dirty="0" err="1"/>
              <a:t>mobilyalar</a:t>
            </a:r>
            <a:r>
              <a:rPr lang="en-US" dirty="0"/>
              <a:t> </a:t>
            </a:r>
            <a:r>
              <a:rPr lang="en-US" dirty="0" err="1"/>
              <a:t>ve</a:t>
            </a:r>
            <a:r>
              <a:rPr lang="en-US" dirty="0"/>
              <a:t> </a:t>
            </a:r>
            <a:r>
              <a:rPr lang="en-US" dirty="0" err="1"/>
              <a:t>ihtiyaçlar</a:t>
            </a:r>
            <a:r>
              <a:rPr lang="en-US" dirty="0"/>
              <a:t> </a:t>
            </a:r>
            <a:r>
              <a:rPr lang="en-US" dirty="0" err="1"/>
              <a:t>ortaya</a:t>
            </a:r>
            <a:r>
              <a:rPr lang="en-US" dirty="0"/>
              <a:t> </a:t>
            </a:r>
            <a:r>
              <a:rPr lang="en-US" dirty="0" err="1"/>
              <a:t>çıkmaktadır</a:t>
            </a:r>
            <a:r>
              <a:rPr lang="en-US" dirty="0"/>
              <a:t>. </a:t>
            </a:r>
            <a:endParaRPr lang="tr-TR" dirty="0"/>
          </a:p>
          <a:p>
            <a:pPr algn="just"/>
            <a:endParaRPr lang="tr-TR" dirty="0"/>
          </a:p>
          <a:p>
            <a:pPr algn="just"/>
            <a:endParaRPr lang="tr-TR" dirty="0"/>
          </a:p>
        </p:txBody>
      </p:sp>
    </p:spTree>
    <p:extLst>
      <p:ext uri="{BB962C8B-B14F-4D97-AF65-F5344CB8AC3E}">
        <p14:creationId xmlns:p14="http://schemas.microsoft.com/office/powerpoint/2010/main" val="2892957045"/>
      </p:ext>
    </p:extLst>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Aile yaşam eğrisi</a:t>
            </a:r>
          </a:p>
        </p:txBody>
      </p:sp>
      <p:sp>
        <p:nvSpPr>
          <p:cNvPr id="3" name="İçerik Yer Tutucusu 2"/>
          <p:cNvSpPr>
            <a:spLocks noGrp="1"/>
          </p:cNvSpPr>
          <p:nvPr>
            <p:ph idx="1"/>
          </p:nvPr>
        </p:nvSpPr>
        <p:spPr>
          <a:xfrm>
            <a:off x="107504" y="2060848"/>
            <a:ext cx="8928992" cy="4752527"/>
          </a:xfrm>
        </p:spPr>
        <p:txBody>
          <a:bodyPr>
            <a:normAutofit fontScale="92500"/>
          </a:bodyPr>
          <a:lstStyle/>
          <a:p>
            <a:pPr algn="just"/>
            <a:r>
              <a:rPr lang="en-US" b="1" dirty="0" err="1"/>
              <a:t>Altı</a:t>
            </a:r>
            <a:r>
              <a:rPr lang="en-US" b="1" dirty="0"/>
              <a:t> </a:t>
            </a:r>
            <a:r>
              <a:rPr lang="en-US" b="1" dirty="0" err="1"/>
              <a:t>veya</a:t>
            </a:r>
            <a:r>
              <a:rPr lang="en-US" b="1" dirty="0"/>
              <a:t> </a:t>
            </a:r>
            <a:r>
              <a:rPr lang="en-US" b="1" dirty="0" err="1"/>
              <a:t>daha</a:t>
            </a:r>
            <a:r>
              <a:rPr lang="en-US" b="1" dirty="0"/>
              <a:t> </a:t>
            </a:r>
            <a:r>
              <a:rPr lang="en-US" b="1" dirty="0" err="1"/>
              <a:t>yüksek</a:t>
            </a:r>
            <a:r>
              <a:rPr lang="en-US" b="1" dirty="0"/>
              <a:t> </a:t>
            </a:r>
            <a:r>
              <a:rPr lang="en-US" b="1" dirty="0" err="1"/>
              <a:t>yaşta</a:t>
            </a:r>
            <a:r>
              <a:rPr lang="en-US" b="1" dirty="0"/>
              <a:t> </a:t>
            </a:r>
            <a:r>
              <a:rPr lang="en-US" b="1" dirty="0" err="1"/>
              <a:t>çocuğa</a:t>
            </a:r>
            <a:r>
              <a:rPr lang="en-US" b="1" dirty="0"/>
              <a:t> </a:t>
            </a:r>
            <a:r>
              <a:rPr lang="en-US" b="1" dirty="0" err="1"/>
              <a:t>sahip</a:t>
            </a:r>
            <a:r>
              <a:rPr lang="en-US" b="1" dirty="0"/>
              <a:t> </a:t>
            </a:r>
            <a:r>
              <a:rPr lang="en-US" b="1" dirty="0" err="1"/>
              <a:t>genç</a:t>
            </a:r>
            <a:r>
              <a:rPr lang="en-US" b="1" dirty="0"/>
              <a:t> </a:t>
            </a:r>
            <a:r>
              <a:rPr lang="en-US" b="1" dirty="0" err="1"/>
              <a:t>çiftler</a:t>
            </a:r>
            <a:r>
              <a:rPr lang="en-US" b="1" dirty="0"/>
              <a:t>: </a:t>
            </a:r>
            <a:r>
              <a:rPr lang="en-US" dirty="0"/>
              <a:t>Bu </a:t>
            </a:r>
            <a:r>
              <a:rPr lang="en-US" dirty="0" err="1"/>
              <a:t>aşamada</a:t>
            </a:r>
            <a:r>
              <a:rPr lang="en-US" dirty="0"/>
              <a:t> </a:t>
            </a:r>
            <a:r>
              <a:rPr lang="en-US" dirty="0" err="1"/>
              <a:t>erkeğin</a:t>
            </a:r>
            <a:r>
              <a:rPr lang="en-US" dirty="0"/>
              <a:t> </a:t>
            </a:r>
            <a:r>
              <a:rPr lang="en-US" dirty="0" err="1"/>
              <a:t>gelirinin</a:t>
            </a:r>
            <a:r>
              <a:rPr lang="en-US" dirty="0"/>
              <a:t> </a:t>
            </a:r>
            <a:r>
              <a:rPr lang="en-US" dirty="0" err="1"/>
              <a:t>artması</a:t>
            </a:r>
            <a:r>
              <a:rPr lang="en-US" dirty="0"/>
              <a:t> </a:t>
            </a:r>
            <a:r>
              <a:rPr lang="en-US" dirty="0" err="1"/>
              <a:t>ve</a:t>
            </a:r>
            <a:r>
              <a:rPr lang="en-US" dirty="0"/>
              <a:t> </a:t>
            </a:r>
            <a:r>
              <a:rPr lang="en-US" dirty="0" err="1"/>
              <a:t>kadının</a:t>
            </a:r>
            <a:r>
              <a:rPr lang="en-US" dirty="0"/>
              <a:t> </a:t>
            </a:r>
            <a:r>
              <a:rPr lang="en-US" dirty="0" err="1"/>
              <a:t>yeniden</a:t>
            </a:r>
            <a:r>
              <a:rPr lang="en-US" dirty="0"/>
              <a:t> </a:t>
            </a:r>
            <a:r>
              <a:rPr lang="en-US" dirty="0" err="1"/>
              <a:t>işe</a:t>
            </a:r>
            <a:r>
              <a:rPr lang="en-US" dirty="0"/>
              <a:t> </a:t>
            </a:r>
            <a:r>
              <a:rPr lang="en-US" dirty="0" err="1"/>
              <a:t>dönmesi</a:t>
            </a:r>
            <a:r>
              <a:rPr lang="en-US" dirty="0"/>
              <a:t> </a:t>
            </a:r>
            <a:r>
              <a:rPr lang="en-US" dirty="0" err="1"/>
              <a:t>ile</a:t>
            </a:r>
            <a:r>
              <a:rPr lang="en-US" dirty="0"/>
              <a:t> </a:t>
            </a:r>
            <a:r>
              <a:rPr lang="en-US" dirty="0" err="1"/>
              <a:t>birlikte</a:t>
            </a:r>
            <a:r>
              <a:rPr lang="en-US" dirty="0"/>
              <a:t> </a:t>
            </a:r>
            <a:r>
              <a:rPr lang="en-US" dirty="0" err="1"/>
              <a:t>ailenin</a:t>
            </a:r>
            <a:r>
              <a:rPr lang="en-US" dirty="0"/>
              <a:t> </a:t>
            </a:r>
            <a:r>
              <a:rPr lang="en-US" dirty="0" err="1"/>
              <a:t>finansal</a:t>
            </a:r>
            <a:r>
              <a:rPr lang="en-US" dirty="0"/>
              <a:t> </a:t>
            </a:r>
            <a:r>
              <a:rPr lang="en-US" dirty="0" err="1"/>
              <a:t>gücü</a:t>
            </a:r>
            <a:r>
              <a:rPr lang="en-US" dirty="0"/>
              <a:t> </a:t>
            </a:r>
            <a:r>
              <a:rPr lang="en-US" dirty="0" err="1"/>
              <a:t>artmaktadır</a:t>
            </a:r>
            <a:r>
              <a:rPr lang="en-US" dirty="0"/>
              <a:t>. </a:t>
            </a:r>
            <a:r>
              <a:rPr lang="en-US" dirty="0" err="1"/>
              <a:t>Altı</a:t>
            </a:r>
            <a:r>
              <a:rPr lang="en-US" dirty="0"/>
              <a:t> </a:t>
            </a:r>
            <a:r>
              <a:rPr lang="en-US" dirty="0" err="1"/>
              <a:t>veya</a:t>
            </a:r>
            <a:r>
              <a:rPr lang="en-US" dirty="0"/>
              <a:t> </a:t>
            </a:r>
            <a:r>
              <a:rPr lang="en-US" dirty="0" err="1"/>
              <a:t>daha</a:t>
            </a:r>
            <a:r>
              <a:rPr lang="en-US" dirty="0"/>
              <a:t> </a:t>
            </a:r>
            <a:r>
              <a:rPr lang="en-US" dirty="0" err="1"/>
              <a:t>yüksek</a:t>
            </a:r>
            <a:r>
              <a:rPr lang="en-US" dirty="0"/>
              <a:t> </a:t>
            </a:r>
            <a:r>
              <a:rPr lang="en-US" dirty="0" err="1"/>
              <a:t>yaşta</a:t>
            </a:r>
            <a:r>
              <a:rPr lang="en-US" dirty="0"/>
              <a:t> </a:t>
            </a:r>
            <a:r>
              <a:rPr lang="en-US" dirty="0" err="1"/>
              <a:t>çocuğa</a:t>
            </a:r>
            <a:r>
              <a:rPr lang="en-US" dirty="0"/>
              <a:t> </a:t>
            </a:r>
            <a:r>
              <a:rPr lang="en-US" dirty="0" err="1"/>
              <a:t>sahip</a:t>
            </a:r>
            <a:r>
              <a:rPr lang="en-US" dirty="0"/>
              <a:t> </a:t>
            </a:r>
            <a:r>
              <a:rPr lang="en-US" dirty="0" err="1"/>
              <a:t>genç</a:t>
            </a:r>
            <a:r>
              <a:rPr lang="en-US" dirty="0"/>
              <a:t> </a:t>
            </a:r>
            <a:r>
              <a:rPr lang="en-US" dirty="0" err="1"/>
              <a:t>çiftler</a:t>
            </a:r>
            <a:r>
              <a:rPr lang="en-US" dirty="0"/>
              <a:t>, </a:t>
            </a:r>
            <a:r>
              <a:rPr lang="en-US" dirty="0" err="1"/>
              <a:t>bir</a:t>
            </a:r>
            <a:r>
              <a:rPr lang="en-US" dirty="0"/>
              <a:t> </a:t>
            </a:r>
            <a:r>
              <a:rPr lang="en-US" dirty="0" err="1"/>
              <a:t>önceki</a:t>
            </a:r>
            <a:r>
              <a:rPr lang="en-US" dirty="0"/>
              <a:t> </a:t>
            </a:r>
            <a:r>
              <a:rPr lang="en-US" dirty="0" err="1"/>
              <a:t>dönemle</a:t>
            </a:r>
            <a:r>
              <a:rPr lang="en-US" dirty="0"/>
              <a:t> </a:t>
            </a:r>
            <a:r>
              <a:rPr lang="en-US" dirty="0" err="1"/>
              <a:t>aynı</a:t>
            </a:r>
            <a:r>
              <a:rPr lang="en-US" dirty="0"/>
              <a:t> </a:t>
            </a:r>
            <a:r>
              <a:rPr lang="en-US" dirty="0" err="1"/>
              <a:t>olarak</a:t>
            </a:r>
            <a:r>
              <a:rPr lang="en-US" dirty="0"/>
              <a:t> </a:t>
            </a:r>
            <a:r>
              <a:rPr lang="en-US" dirty="0" err="1"/>
              <a:t>yine</a:t>
            </a:r>
            <a:r>
              <a:rPr lang="en-US" dirty="0"/>
              <a:t> </a:t>
            </a:r>
            <a:r>
              <a:rPr lang="en-US" dirty="0" err="1"/>
              <a:t>yeni</a:t>
            </a:r>
            <a:r>
              <a:rPr lang="en-US" dirty="0"/>
              <a:t> </a:t>
            </a:r>
            <a:r>
              <a:rPr lang="en-US" dirty="0" err="1"/>
              <a:t>ürün</a:t>
            </a:r>
            <a:r>
              <a:rPr lang="en-US" dirty="0"/>
              <a:t> </a:t>
            </a:r>
            <a:r>
              <a:rPr lang="en-US" dirty="0" err="1"/>
              <a:t>odaklıdır</a:t>
            </a:r>
            <a:r>
              <a:rPr lang="en-US" dirty="0"/>
              <a:t>. </a:t>
            </a:r>
            <a:r>
              <a:rPr lang="en-US" dirty="0" err="1"/>
              <a:t>Fakat</a:t>
            </a:r>
            <a:r>
              <a:rPr lang="en-US" dirty="0"/>
              <a:t> satın alma </a:t>
            </a:r>
            <a:r>
              <a:rPr lang="en-US" dirty="0" err="1"/>
              <a:t>deneyimlerinin</a:t>
            </a:r>
            <a:r>
              <a:rPr lang="en-US" dirty="0"/>
              <a:t> </a:t>
            </a:r>
            <a:r>
              <a:rPr lang="en-US" dirty="0" err="1"/>
              <a:t>artması</a:t>
            </a:r>
            <a:r>
              <a:rPr lang="en-US" dirty="0"/>
              <a:t> </a:t>
            </a:r>
            <a:r>
              <a:rPr lang="en-US" dirty="0" err="1"/>
              <a:t>ile</a:t>
            </a:r>
            <a:r>
              <a:rPr lang="en-US" dirty="0"/>
              <a:t> </a:t>
            </a:r>
            <a:r>
              <a:rPr lang="en-US" dirty="0" err="1"/>
              <a:t>birlikte</a:t>
            </a:r>
            <a:r>
              <a:rPr lang="en-US" dirty="0"/>
              <a:t> </a:t>
            </a:r>
            <a:r>
              <a:rPr lang="en-US" dirty="0" err="1"/>
              <a:t>reklâmlardan</a:t>
            </a:r>
            <a:r>
              <a:rPr lang="en-US" dirty="0"/>
              <a:t> </a:t>
            </a:r>
            <a:r>
              <a:rPr lang="en-US" dirty="0" err="1"/>
              <a:t>daha</a:t>
            </a:r>
            <a:r>
              <a:rPr lang="en-US" dirty="0"/>
              <a:t> </a:t>
            </a:r>
            <a:r>
              <a:rPr lang="en-US" dirty="0" err="1"/>
              <a:t>az</a:t>
            </a:r>
            <a:r>
              <a:rPr lang="en-US" dirty="0"/>
              <a:t> </a:t>
            </a:r>
            <a:r>
              <a:rPr lang="en-US" dirty="0" err="1"/>
              <a:t>etkilenirler</a:t>
            </a:r>
            <a:r>
              <a:rPr lang="en-US" dirty="0"/>
              <a:t>. Bu </a:t>
            </a:r>
            <a:r>
              <a:rPr lang="en-US" dirty="0" err="1"/>
              <a:t>aşamada</a:t>
            </a:r>
            <a:r>
              <a:rPr lang="en-US" dirty="0"/>
              <a:t> </a:t>
            </a:r>
            <a:r>
              <a:rPr lang="en-US" dirty="0" err="1"/>
              <a:t>yiyecek</a:t>
            </a:r>
            <a:r>
              <a:rPr lang="en-US" dirty="0"/>
              <a:t>, </a:t>
            </a:r>
            <a:r>
              <a:rPr lang="en-US" dirty="0" err="1"/>
              <a:t>temizlik</a:t>
            </a:r>
            <a:r>
              <a:rPr lang="en-US" dirty="0"/>
              <a:t> </a:t>
            </a:r>
            <a:r>
              <a:rPr lang="en-US" dirty="0" err="1"/>
              <a:t>eşyası</a:t>
            </a:r>
            <a:r>
              <a:rPr lang="en-US" dirty="0"/>
              <a:t> </a:t>
            </a:r>
            <a:r>
              <a:rPr lang="en-US" dirty="0" err="1"/>
              <a:t>gibi</a:t>
            </a:r>
            <a:r>
              <a:rPr lang="en-US" dirty="0"/>
              <a:t> </a:t>
            </a:r>
            <a:r>
              <a:rPr lang="en-US" dirty="0" err="1"/>
              <a:t>ürünler</a:t>
            </a:r>
            <a:r>
              <a:rPr lang="en-US" dirty="0"/>
              <a:t> </a:t>
            </a:r>
            <a:r>
              <a:rPr lang="en-US" dirty="0" err="1"/>
              <a:t>yoğun</a:t>
            </a:r>
            <a:r>
              <a:rPr lang="en-US" dirty="0"/>
              <a:t> </a:t>
            </a:r>
            <a:r>
              <a:rPr lang="en-US" dirty="0" err="1"/>
              <a:t>olarak</a:t>
            </a:r>
            <a:r>
              <a:rPr lang="en-US" dirty="0"/>
              <a:t> </a:t>
            </a:r>
            <a:r>
              <a:rPr lang="en-US" dirty="0" err="1"/>
              <a:t>tüketilmektedir</a:t>
            </a:r>
            <a:r>
              <a:rPr lang="en-US" dirty="0"/>
              <a:t>. </a:t>
            </a:r>
            <a:endParaRPr lang="tr-TR" dirty="0"/>
          </a:p>
          <a:p>
            <a:pPr algn="just"/>
            <a:r>
              <a:rPr lang="en-US" b="1" dirty="0" err="1"/>
              <a:t>Çocukları</a:t>
            </a:r>
            <a:r>
              <a:rPr lang="en-US" b="1" dirty="0"/>
              <a:t> </a:t>
            </a:r>
            <a:r>
              <a:rPr lang="en-US" b="1" dirty="0" err="1"/>
              <a:t>ile</a:t>
            </a:r>
            <a:r>
              <a:rPr lang="en-US" b="1" dirty="0"/>
              <a:t> </a:t>
            </a:r>
            <a:r>
              <a:rPr lang="en-US" b="1" dirty="0" err="1"/>
              <a:t>birlikte</a:t>
            </a:r>
            <a:r>
              <a:rPr lang="en-US" b="1" dirty="0"/>
              <a:t> </a:t>
            </a:r>
            <a:r>
              <a:rPr lang="en-US" b="1" dirty="0" err="1"/>
              <a:t>yaşayan</a:t>
            </a:r>
            <a:r>
              <a:rPr lang="en-US" b="1" dirty="0"/>
              <a:t> </a:t>
            </a:r>
            <a:r>
              <a:rPr lang="tr-TR" b="1" dirty="0"/>
              <a:t>orta yaşlı</a:t>
            </a:r>
            <a:r>
              <a:rPr lang="en-US" b="1" dirty="0"/>
              <a:t> </a:t>
            </a:r>
            <a:r>
              <a:rPr lang="en-US" b="1" dirty="0" err="1"/>
              <a:t>çiftler</a:t>
            </a:r>
            <a:r>
              <a:rPr lang="en-US" b="1" dirty="0"/>
              <a:t>: </a:t>
            </a:r>
            <a:r>
              <a:rPr lang="en-US" dirty="0"/>
              <a:t>Bu </a:t>
            </a:r>
            <a:r>
              <a:rPr lang="en-US" dirty="0" err="1"/>
              <a:t>aşamada</a:t>
            </a:r>
            <a:r>
              <a:rPr lang="en-US" dirty="0"/>
              <a:t> </a:t>
            </a:r>
            <a:r>
              <a:rPr lang="en-US" dirty="0" err="1"/>
              <a:t>özellikle</a:t>
            </a:r>
            <a:r>
              <a:rPr lang="en-US" dirty="0"/>
              <a:t> </a:t>
            </a:r>
            <a:r>
              <a:rPr lang="en-US" dirty="0" err="1"/>
              <a:t>kadının</a:t>
            </a:r>
            <a:r>
              <a:rPr lang="en-US" dirty="0"/>
              <a:t> </a:t>
            </a:r>
            <a:r>
              <a:rPr lang="en-US" dirty="0" err="1"/>
              <a:t>gelirinin</a:t>
            </a:r>
            <a:r>
              <a:rPr lang="en-US" dirty="0"/>
              <a:t> </a:t>
            </a:r>
            <a:r>
              <a:rPr lang="en-US" dirty="0" err="1"/>
              <a:t>artması</a:t>
            </a:r>
            <a:r>
              <a:rPr lang="en-US" dirty="0"/>
              <a:t> </a:t>
            </a:r>
            <a:r>
              <a:rPr lang="en-US" dirty="0" err="1"/>
              <a:t>ve</a:t>
            </a:r>
            <a:r>
              <a:rPr lang="en-US" dirty="0"/>
              <a:t> </a:t>
            </a:r>
            <a:r>
              <a:rPr lang="en-US" dirty="0" err="1"/>
              <a:t>hatta</a:t>
            </a:r>
            <a:r>
              <a:rPr lang="en-US" dirty="0"/>
              <a:t> </a:t>
            </a:r>
            <a:r>
              <a:rPr lang="en-US" dirty="0" err="1"/>
              <a:t>çocukların</a:t>
            </a:r>
            <a:r>
              <a:rPr lang="en-US" dirty="0"/>
              <a:t> </a:t>
            </a:r>
            <a:r>
              <a:rPr lang="en-US" dirty="0" err="1"/>
              <a:t>işe</a:t>
            </a:r>
            <a:r>
              <a:rPr lang="en-US" dirty="0"/>
              <a:t> </a:t>
            </a:r>
            <a:r>
              <a:rPr lang="en-US" dirty="0" err="1"/>
              <a:t>başlaması</a:t>
            </a:r>
            <a:r>
              <a:rPr lang="en-US" dirty="0"/>
              <a:t> </a:t>
            </a:r>
            <a:r>
              <a:rPr lang="en-US" dirty="0" err="1"/>
              <a:t>ile</a:t>
            </a:r>
            <a:r>
              <a:rPr lang="en-US" dirty="0"/>
              <a:t> </a:t>
            </a:r>
            <a:r>
              <a:rPr lang="en-US" dirty="0" err="1"/>
              <a:t>birlikte</a:t>
            </a:r>
            <a:r>
              <a:rPr lang="en-US" dirty="0"/>
              <a:t> </a:t>
            </a:r>
            <a:r>
              <a:rPr lang="en-US" dirty="0" err="1"/>
              <a:t>ailenin</a:t>
            </a:r>
            <a:r>
              <a:rPr lang="en-US" dirty="0"/>
              <a:t> </a:t>
            </a:r>
            <a:r>
              <a:rPr lang="en-US" dirty="0" err="1"/>
              <a:t>geliri</a:t>
            </a:r>
            <a:r>
              <a:rPr lang="en-US" dirty="0"/>
              <a:t> de </a:t>
            </a:r>
            <a:r>
              <a:rPr lang="en-US" dirty="0" err="1"/>
              <a:t>giderek</a:t>
            </a:r>
            <a:r>
              <a:rPr lang="en-US" dirty="0"/>
              <a:t> </a:t>
            </a:r>
            <a:r>
              <a:rPr lang="en-US" dirty="0" err="1"/>
              <a:t>artmaktadır</a:t>
            </a:r>
            <a:r>
              <a:rPr lang="en-US" dirty="0"/>
              <a:t>. </a:t>
            </a:r>
            <a:r>
              <a:rPr lang="en-US" dirty="0" err="1"/>
              <a:t>Aile</a:t>
            </a:r>
            <a:r>
              <a:rPr lang="en-US" dirty="0"/>
              <a:t> </a:t>
            </a:r>
            <a:r>
              <a:rPr lang="en-US" dirty="0" err="1"/>
              <a:t>üyeleri</a:t>
            </a:r>
            <a:r>
              <a:rPr lang="en-US" dirty="0"/>
              <a:t>, </a:t>
            </a:r>
            <a:r>
              <a:rPr lang="en-US" dirty="0" err="1"/>
              <a:t>reklâma</a:t>
            </a:r>
            <a:r>
              <a:rPr lang="en-US" dirty="0"/>
              <a:t> </a:t>
            </a:r>
            <a:r>
              <a:rPr lang="en-US" dirty="0" err="1"/>
              <a:t>karşı</a:t>
            </a:r>
            <a:r>
              <a:rPr lang="en-US" dirty="0"/>
              <a:t> </a:t>
            </a:r>
            <a:r>
              <a:rPr lang="en-US" dirty="0" err="1"/>
              <a:t>daha</a:t>
            </a:r>
            <a:r>
              <a:rPr lang="en-US" dirty="0"/>
              <a:t> </a:t>
            </a:r>
            <a:r>
              <a:rPr lang="en-US" dirty="0" err="1"/>
              <a:t>dirençli</a:t>
            </a:r>
            <a:r>
              <a:rPr lang="en-US" dirty="0"/>
              <a:t> </a:t>
            </a:r>
            <a:r>
              <a:rPr lang="en-US" dirty="0" err="1"/>
              <a:t>olmalarına</a:t>
            </a:r>
            <a:r>
              <a:rPr lang="en-US" dirty="0"/>
              <a:t> </a:t>
            </a:r>
            <a:r>
              <a:rPr lang="en-US" dirty="0" err="1"/>
              <a:t>karşın</a:t>
            </a:r>
            <a:r>
              <a:rPr lang="en-US" dirty="0"/>
              <a:t> </a:t>
            </a:r>
            <a:r>
              <a:rPr lang="en-US" dirty="0" err="1"/>
              <a:t>yüksek</a:t>
            </a:r>
            <a:r>
              <a:rPr lang="en-US" dirty="0"/>
              <a:t> </a:t>
            </a:r>
            <a:r>
              <a:rPr lang="en-US" dirty="0" err="1"/>
              <a:t>oranda</a:t>
            </a:r>
            <a:r>
              <a:rPr lang="en-US" dirty="0"/>
              <a:t> </a:t>
            </a:r>
            <a:r>
              <a:rPr lang="en-US" dirty="0" err="1"/>
              <a:t>dayanıklı</a:t>
            </a:r>
            <a:r>
              <a:rPr lang="en-US" dirty="0"/>
              <a:t> </a:t>
            </a:r>
            <a:r>
              <a:rPr lang="en-US" dirty="0" err="1"/>
              <a:t>ürünlere</a:t>
            </a:r>
            <a:r>
              <a:rPr lang="en-US" dirty="0"/>
              <a:t> </a:t>
            </a:r>
            <a:r>
              <a:rPr lang="en-US" dirty="0" err="1"/>
              <a:t>harcama</a:t>
            </a:r>
            <a:r>
              <a:rPr lang="en-US" dirty="0"/>
              <a:t> </a:t>
            </a:r>
            <a:r>
              <a:rPr lang="en-US" dirty="0" err="1"/>
              <a:t>yapıldığı</a:t>
            </a:r>
            <a:r>
              <a:rPr lang="en-US" dirty="0"/>
              <a:t> </a:t>
            </a:r>
            <a:r>
              <a:rPr lang="en-US" dirty="0" err="1"/>
              <a:t>görülmektedir</a:t>
            </a:r>
            <a:r>
              <a:rPr lang="en-US" dirty="0"/>
              <a:t>. </a:t>
            </a:r>
            <a:r>
              <a:rPr lang="en-US" dirty="0" err="1"/>
              <a:t>Bunun</a:t>
            </a:r>
            <a:r>
              <a:rPr lang="en-US" dirty="0"/>
              <a:t> </a:t>
            </a:r>
            <a:r>
              <a:rPr lang="en-US" dirty="0" err="1"/>
              <a:t>nedeni</a:t>
            </a:r>
            <a:r>
              <a:rPr lang="en-US" dirty="0"/>
              <a:t> </a:t>
            </a:r>
            <a:r>
              <a:rPr lang="en-US" dirty="0" err="1"/>
              <a:t>ise</a:t>
            </a:r>
            <a:r>
              <a:rPr lang="en-US" dirty="0"/>
              <a:t> </a:t>
            </a:r>
            <a:r>
              <a:rPr lang="en-US" dirty="0" err="1"/>
              <a:t>yeni</a:t>
            </a:r>
            <a:r>
              <a:rPr lang="en-US" dirty="0"/>
              <a:t> </a:t>
            </a:r>
            <a:r>
              <a:rPr lang="en-US" dirty="0" err="1"/>
              <a:t>ve</a:t>
            </a:r>
            <a:r>
              <a:rPr lang="en-US" dirty="0"/>
              <a:t> </a:t>
            </a:r>
            <a:r>
              <a:rPr lang="en-US" dirty="0" err="1"/>
              <a:t>daha</a:t>
            </a:r>
            <a:r>
              <a:rPr lang="en-US" dirty="0"/>
              <a:t> </a:t>
            </a:r>
            <a:r>
              <a:rPr lang="en-US" dirty="0" err="1"/>
              <a:t>zevkli</a:t>
            </a:r>
            <a:r>
              <a:rPr lang="en-US" dirty="0"/>
              <a:t> </a:t>
            </a:r>
            <a:r>
              <a:rPr lang="en-US" dirty="0" err="1"/>
              <a:t>mobilyalar</a:t>
            </a:r>
            <a:r>
              <a:rPr lang="en-US" dirty="0"/>
              <a:t>, </a:t>
            </a:r>
            <a:r>
              <a:rPr lang="en-US" dirty="0" err="1"/>
              <a:t>lüks</a:t>
            </a:r>
            <a:r>
              <a:rPr lang="en-US" dirty="0"/>
              <a:t> </a:t>
            </a:r>
            <a:r>
              <a:rPr lang="en-US" dirty="0" err="1"/>
              <a:t>ürünler</a:t>
            </a:r>
            <a:r>
              <a:rPr lang="en-US" dirty="0"/>
              <a:t> </a:t>
            </a:r>
            <a:r>
              <a:rPr lang="en-US" dirty="0" err="1"/>
              <a:t>ve</a:t>
            </a:r>
            <a:r>
              <a:rPr lang="en-US" dirty="0"/>
              <a:t> </a:t>
            </a:r>
            <a:r>
              <a:rPr lang="en-US" dirty="0" err="1"/>
              <a:t>otomobiller</a:t>
            </a:r>
            <a:r>
              <a:rPr lang="en-US" dirty="0"/>
              <a:t> satın alma </a:t>
            </a:r>
            <a:r>
              <a:rPr lang="en-US" dirty="0" err="1"/>
              <a:t>eğilimi</a:t>
            </a:r>
            <a:r>
              <a:rPr lang="en-US" dirty="0"/>
              <a:t> </a:t>
            </a:r>
            <a:r>
              <a:rPr lang="en-US" dirty="0" err="1"/>
              <a:t>ile</a:t>
            </a:r>
            <a:r>
              <a:rPr lang="en-US" dirty="0"/>
              <a:t> </a:t>
            </a:r>
            <a:r>
              <a:rPr lang="en-US" dirty="0" err="1"/>
              <a:t>eski</a:t>
            </a:r>
            <a:r>
              <a:rPr lang="en-US" dirty="0"/>
              <a:t> </a:t>
            </a:r>
            <a:r>
              <a:rPr lang="en-US" dirty="0" err="1"/>
              <a:t>eşyaları</a:t>
            </a:r>
            <a:r>
              <a:rPr lang="en-US" dirty="0"/>
              <a:t> </a:t>
            </a:r>
            <a:r>
              <a:rPr lang="en-US" dirty="0" err="1"/>
              <a:t>değiştirme</a:t>
            </a:r>
            <a:r>
              <a:rPr lang="en-US" dirty="0"/>
              <a:t> </a:t>
            </a:r>
            <a:r>
              <a:rPr lang="en-US" dirty="0" err="1"/>
              <a:t>ihtiyacının</a:t>
            </a:r>
            <a:r>
              <a:rPr lang="en-US" dirty="0"/>
              <a:t> </a:t>
            </a:r>
            <a:r>
              <a:rPr lang="en-US" dirty="0" err="1"/>
              <a:t>ortaya</a:t>
            </a:r>
            <a:r>
              <a:rPr lang="en-US" dirty="0"/>
              <a:t> </a:t>
            </a:r>
            <a:r>
              <a:rPr lang="en-US" dirty="0" err="1"/>
              <a:t>çıkmasıdır</a:t>
            </a:r>
            <a:r>
              <a:rPr lang="en-US" dirty="0"/>
              <a:t>. </a:t>
            </a:r>
            <a:endParaRPr lang="tr-TR" dirty="0"/>
          </a:p>
          <a:p>
            <a:pPr algn="just"/>
            <a:endParaRPr lang="tr-TR" dirty="0"/>
          </a:p>
          <a:p>
            <a:pPr algn="just"/>
            <a:endParaRPr lang="tr-TR" dirty="0"/>
          </a:p>
        </p:txBody>
      </p:sp>
    </p:spTree>
    <p:extLst>
      <p:ext uri="{BB962C8B-B14F-4D97-AF65-F5344CB8AC3E}">
        <p14:creationId xmlns:p14="http://schemas.microsoft.com/office/powerpoint/2010/main" val="586989375"/>
      </p:ext>
    </p:extLst>
  </p:cSld>
  <p:clrMapOvr>
    <a:masterClrMapping/>
  </p:clrMapOvr>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Aile yaşam eğrisi</a:t>
            </a:r>
          </a:p>
        </p:txBody>
      </p:sp>
      <p:sp>
        <p:nvSpPr>
          <p:cNvPr id="3" name="İçerik Yer Tutucusu 2"/>
          <p:cNvSpPr>
            <a:spLocks noGrp="1"/>
          </p:cNvSpPr>
          <p:nvPr>
            <p:ph idx="1"/>
          </p:nvPr>
        </p:nvSpPr>
        <p:spPr>
          <a:xfrm>
            <a:off x="107504" y="2060848"/>
            <a:ext cx="8928992" cy="4752527"/>
          </a:xfrm>
        </p:spPr>
        <p:txBody>
          <a:bodyPr>
            <a:normAutofit fontScale="92500"/>
          </a:bodyPr>
          <a:lstStyle/>
          <a:p>
            <a:pPr algn="just"/>
            <a:r>
              <a:rPr lang="en-US" b="1" dirty="0" err="1"/>
              <a:t>Çocukları</a:t>
            </a:r>
            <a:r>
              <a:rPr lang="en-US" b="1" dirty="0"/>
              <a:t> </a:t>
            </a:r>
            <a:r>
              <a:rPr lang="en-US" b="1" dirty="0" err="1"/>
              <a:t>ile</a:t>
            </a:r>
            <a:r>
              <a:rPr lang="en-US" b="1" dirty="0"/>
              <a:t> </a:t>
            </a:r>
            <a:r>
              <a:rPr lang="en-US" b="1" dirty="0" err="1"/>
              <a:t>birlikte</a:t>
            </a:r>
            <a:r>
              <a:rPr lang="en-US" b="1" dirty="0"/>
              <a:t> </a:t>
            </a:r>
            <a:r>
              <a:rPr lang="en-US" b="1" dirty="0" err="1"/>
              <a:t>yaşamayan</a:t>
            </a:r>
            <a:r>
              <a:rPr lang="en-US" b="1" dirty="0"/>
              <a:t> </a:t>
            </a:r>
            <a:r>
              <a:rPr lang="en-US" b="1" dirty="0" err="1"/>
              <a:t>ve</a:t>
            </a:r>
            <a:r>
              <a:rPr lang="en-US" b="1" dirty="0"/>
              <a:t> </a:t>
            </a:r>
            <a:r>
              <a:rPr lang="en-US" b="1" dirty="0" err="1"/>
              <a:t>çalışan</a:t>
            </a:r>
            <a:r>
              <a:rPr lang="en-US" b="1" dirty="0"/>
              <a:t> </a:t>
            </a:r>
            <a:r>
              <a:rPr lang="tr-TR" b="1" dirty="0"/>
              <a:t>orta yaşlı</a:t>
            </a:r>
            <a:r>
              <a:rPr lang="en-US" b="1" dirty="0"/>
              <a:t> </a:t>
            </a:r>
            <a:r>
              <a:rPr lang="en-US" b="1" dirty="0" err="1"/>
              <a:t>çiftler</a:t>
            </a:r>
            <a:r>
              <a:rPr lang="en-US" b="1" dirty="0"/>
              <a:t>: </a:t>
            </a:r>
            <a:r>
              <a:rPr lang="en-US" dirty="0"/>
              <a:t>Bu </a:t>
            </a:r>
            <a:r>
              <a:rPr lang="en-US" dirty="0" err="1"/>
              <a:t>aşamada</a:t>
            </a:r>
            <a:r>
              <a:rPr lang="en-US" dirty="0"/>
              <a:t> </a:t>
            </a:r>
            <a:r>
              <a:rPr lang="en-US" dirty="0" err="1"/>
              <a:t>aileler</a:t>
            </a:r>
            <a:r>
              <a:rPr lang="en-US" dirty="0"/>
              <a:t>, </a:t>
            </a:r>
            <a:r>
              <a:rPr lang="en-US" dirty="0" err="1"/>
              <a:t>finansal</a:t>
            </a:r>
            <a:r>
              <a:rPr lang="en-US" dirty="0"/>
              <a:t> </a:t>
            </a:r>
            <a:r>
              <a:rPr lang="en-US" dirty="0" err="1"/>
              <a:t>konumlarından</a:t>
            </a:r>
            <a:r>
              <a:rPr lang="en-US" dirty="0"/>
              <a:t> </a:t>
            </a:r>
            <a:r>
              <a:rPr lang="en-US" dirty="0" err="1"/>
              <a:t>ve</a:t>
            </a:r>
            <a:r>
              <a:rPr lang="en-US" dirty="0"/>
              <a:t> </a:t>
            </a:r>
            <a:r>
              <a:rPr lang="en-US" dirty="0" err="1"/>
              <a:t>tasarruflarından</a:t>
            </a:r>
            <a:r>
              <a:rPr lang="en-US" dirty="0"/>
              <a:t> </a:t>
            </a:r>
            <a:r>
              <a:rPr lang="en-US" dirty="0" err="1"/>
              <a:t>çok</a:t>
            </a:r>
            <a:r>
              <a:rPr lang="en-US" dirty="0"/>
              <a:t> </a:t>
            </a:r>
            <a:r>
              <a:rPr lang="en-US" dirty="0" err="1"/>
              <a:t>daha</a:t>
            </a:r>
            <a:r>
              <a:rPr lang="en-US" dirty="0"/>
              <a:t> </a:t>
            </a:r>
            <a:r>
              <a:rPr lang="en-US" dirty="0" err="1"/>
              <a:t>memnundur</a:t>
            </a:r>
            <a:r>
              <a:rPr lang="en-US" dirty="0"/>
              <a:t>. </a:t>
            </a:r>
            <a:r>
              <a:rPr lang="en-US" dirty="0" err="1"/>
              <a:t>Ev</a:t>
            </a:r>
            <a:r>
              <a:rPr lang="en-US" dirty="0"/>
              <a:t> </a:t>
            </a:r>
            <a:r>
              <a:rPr lang="en-US" dirty="0" err="1"/>
              <a:t>sahipliği</a:t>
            </a:r>
            <a:r>
              <a:rPr lang="en-US" dirty="0"/>
              <a:t> en </a:t>
            </a:r>
            <a:r>
              <a:rPr lang="en-US" dirty="0" err="1"/>
              <a:t>yüksek</a:t>
            </a:r>
            <a:r>
              <a:rPr lang="en-US" dirty="0"/>
              <a:t> </a:t>
            </a:r>
            <a:r>
              <a:rPr lang="en-US" dirty="0" err="1"/>
              <a:t>seviyesine</a:t>
            </a:r>
            <a:r>
              <a:rPr lang="en-US" dirty="0"/>
              <a:t> </a:t>
            </a:r>
            <a:r>
              <a:rPr lang="en-US" dirty="0" err="1"/>
              <a:t>gelmiştir</a:t>
            </a:r>
            <a:r>
              <a:rPr lang="en-US" dirty="0"/>
              <a:t> </a:t>
            </a:r>
            <a:r>
              <a:rPr lang="en-US" dirty="0" err="1"/>
              <a:t>ve</a:t>
            </a:r>
            <a:r>
              <a:rPr lang="en-US" dirty="0"/>
              <a:t> </a:t>
            </a:r>
            <a:r>
              <a:rPr lang="en-US" dirty="0" err="1"/>
              <a:t>harcamaların</a:t>
            </a:r>
            <a:r>
              <a:rPr lang="en-US" dirty="0"/>
              <a:t> </a:t>
            </a:r>
            <a:r>
              <a:rPr lang="en-US" dirty="0" err="1"/>
              <a:t>çoğu</a:t>
            </a:r>
            <a:r>
              <a:rPr lang="en-US" dirty="0"/>
              <a:t> eve </a:t>
            </a:r>
            <a:r>
              <a:rPr lang="en-US" dirty="0" err="1"/>
              <a:t>yöneliktir</a:t>
            </a:r>
            <a:r>
              <a:rPr lang="en-US" dirty="0"/>
              <a:t>. </a:t>
            </a:r>
            <a:r>
              <a:rPr lang="en-US" dirty="0" err="1"/>
              <a:t>Çiftler</a:t>
            </a:r>
            <a:r>
              <a:rPr lang="en-US" dirty="0"/>
              <a:t> </a:t>
            </a:r>
            <a:r>
              <a:rPr lang="en-US" dirty="0" err="1"/>
              <a:t>yeni</a:t>
            </a:r>
            <a:r>
              <a:rPr lang="en-US" dirty="0"/>
              <a:t> </a:t>
            </a:r>
            <a:r>
              <a:rPr lang="en-US" dirty="0" err="1"/>
              <a:t>ürünlerle</a:t>
            </a:r>
            <a:r>
              <a:rPr lang="en-US" dirty="0"/>
              <a:t> </a:t>
            </a:r>
            <a:r>
              <a:rPr lang="en-US" dirty="0" err="1"/>
              <a:t>ilgilenmemelerine</a:t>
            </a:r>
            <a:r>
              <a:rPr lang="en-US" dirty="0"/>
              <a:t> </a:t>
            </a:r>
            <a:r>
              <a:rPr lang="en-US" dirty="0" err="1"/>
              <a:t>karşın</a:t>
            </a:r>
            <a:r>
              <a:rPr lang="en-US" dirty="0"/>
              <a:t> </a:t>
            </a:r>
            <a:r>
              <a:rPr lang="en-US" dirty="0" err="1"/>
              <a:t>seyahat</a:t>
            </a:r>
            <a:r>
              <a:rPr lang="en-US" dirty="0"/>
              <a:t> </a:t>
            </a:r>
            <a:r>
              <a:rPr lang="en-US" dirty="0" err="1"/>
              <a:t>ve</a:t>
            </a:r>
            <a:r>
              <a:rPr lang="en-US" dirty="0"/>
              <a:t> </a:t>
            </a:r>
            <a:r>
              <a:rPr lang="en-US" dirty="0" err="1"/>
              <a:t>kendini</a:t>
            </a:r>
            <a:r>
              <a:rPr lang="en-US" dirty="0"/>
              <a:t> </a:t>
            </a:r>
            <a:r>
              <a:rPr lang="en-US" dirty="0" err="1"/>
              <a:t>geliştirme</a:t>
            </a:r>
            <a:r>
              <a:rPr lang="en-US" dirty="0"/>
              <a:t> </a:t>
            </a:r>
            <a:r>
              <a:rPr lang="en-US" dirty="0" err="1"/>
              <a:t>gibi</a:t>
            </a:r>
            <a:r>
              <a:rPr lang="en-US" dirty="0"/>
              <a:t> </a:t>
            </a:r>
            <a:r>
              <a:rPr lang="en-US" dirty="0" err="1"/>
              <a:t>konulara</a:t>
            </a:r>
            <a:r>
              <a:rPr lang="en-US" dirty="0"/>
              <a:t> </a:t>
            </a:r>
            <a:r>
              <a:rPr lang="en-US" dirty="0" err="1"/>
              <a:t>ilgi</a:t>
            </a:r>
            <a:r>
              <a:rPr lang="en-US" dirty="0"/>
              <a:t> </a:t>
            </a:r>
            <a:r>
              <a:rPr lang="en-US" dirty="0" err="1"/>
              <a:t>duyulabilir</a:t>
            </a:r>
            <a:r>
              <a:rPr lang="en-US" dirty="0"/>
              <a:t>. </a:t>
            </a:r>
            <a:endParaRPr lang="tr-TR" dirty="0"/>
          </a:p>
          <a:p>
            <a:pPr algn="just"/>
            <a:r>
              <a:rPr lang="en-US" b="1" dirty="0" err="1"/>
              <a:t>Çocukları</a:t>
            </a:r>
            <a:r>
              <a:rPr lang="en-US" b="1" dirty="0"/>
              <a:t> </a:t>
            </a:r>
            <a:r>
              <a:rPr lang="en-US" b="1" dirty="0" err="1"/>
              <a:t>ile</a:t>
            </a:r>
            <a:r>
              <a:rPr lang="en-US" b="1" dirty="0"/>
              <a:t> </a:t>
            </a:r>
            <a:r>
              <a:rPr lang="en-US" b="1" dirty="0" err="1"/>
              <a:t>birlikte</a:t>
            </a:r>
            <a:r>
              <a:rPr lang="en-US" b="1" dirty="0"/>
              <a:t> </a:t>
            </a:r>
            <a:r>
              <a:rPr lang="en-US" b="1" dirty="0" err="1"/>
              <a:t>yaşamayan</a:t>
            </a:r>
            <a:r>
              <a:rPr lang="en-US" b="1" dirty="0"/>
              <a:t> </a:t>
            </a:r>
            <a:r>
              <a:rPr lang="en-US" b="1" dirty="0" err="1"/>
              <a:t>ve</a:t>
            </a:r>
            <a:r>
              <a:rPr lang="en-US" b="1" dirty="0"/>
              <a:t> </a:t>
            </a:r>
            <a:r>
              <a:rPr lang="en-US" b="1" dirty="0" err="1"/>
              <a:t>emekli</a:t>
            </a:r>
            <a:r>
              <a:rPr lang="en-US" b="1" dirty="0"/>
              <a:t> </a:t>
            </a:r>
            <a:r>
              <a:rPr lang="en-US" b="1" dirty="0" err="1"/>
              <a:t>yaşlı</a:t>
            </a:r>
            <a:r>
              <a:rPr lang="en-US" b="1" dirty="0"/>
              <a:t> </a:t>
            </a:r>
            <a:r>
              <a:rPr lang="en-US" b="1" dirty="0" err="1"/>
              <a:t>çiftler</a:t>
            </a:r>
            <a:r>
              <a:rPr lang="en-US" b="1" dirty="0"/>
              <a:t>: </a:t>
            </a:r>
            <a:r>
              <a:rPr lang="en-US" dirty="0"/>
              <a:t>Bu </a:t>
            </a:r>
            <a:r>
              <a:rPr lang="en-US" dirty="0" err="1"/>
              <a:t>aşamada</a:t>
            </a:r>
            <a:r>
              <a:rPr lang="en-US" dirty="0"/>
              <a:t> </a:t>
            </a:r>
            <a:r>
              <a:rPr lang="en-US" dirty="0" err="1"/>
              <a:t>aile</a:t>
            </a:r>
            <a:r>
              <a:rPr lang="en-US" dirty="0"/>
              <a:t> </a:t>
            </a:r>
            <a:r>
              <a:rPr lang="en-US" dirty="0" err="1"/>
              <a:t>geliri</a:t>
            </a:r>
            <a:r>
              <a:rPr lang="en-US" dirty="0"/>
              <a:t> </a:t>
            </a:r>
            <a:r>
              <a:rPr lang="en-US" dirty="0" err="1"/>
              <a:t>belirgin</a:t>
            </a:r>
            <a:r>
              <a:rPr lang="en-US" dirty="0"/>
              <a:t> </a:t>
            </a:r>
            <a:r>
              <a:rPr lang="en-US" dirty="0" err="1"/>
              <a:t>olarak</a:t>
            </a:r>
            <a:r>
              <a:rPr lang="en-US" dirty="0"/>
              <a:t> </a:t>
            </a:r>
            <a:r>
              <a:rPr lang="en-US" dirty="0" err="1"/>
              <a:t>düşmektedir</a:t>
            </a:r>
            <a:r>
              <a:rPr lang="en-US" dirty="0"/>
              <a:t>. </a:t>
            </a:r>
            <a:r>
              <a:rPr lang="en-US" dirty="0" err="1"/>
              <a:t>Daha</a:t>
            </a:r>
            <a:r>
              <a:rPr lang="en-US" dirty="0"/>
              <a:t> </a:t>
            </a:r>
            <a:r>
              <a:rPr lang="en-US" dirty="0" err="1"/>
              <a:t>çok</a:t>
            </a:r>
            <a:r>
              <a:rPr lang="en-US" dirty="0"/>
              <a:t> </a:t>
            </a:r>
            <a:r>
              <a:rPr lang="en-US" dirty="0" err="1"/>
              <a:t>sağlık</a:t>
            </a:r>
            <a:r>
              <a:rPr lang="en-US" dirty="0"/>
              <a:t> </a:t>
            </a:r>
            <a:r>
              <a:rPr lang="en-US" dirty="0" err="1"/>
              <a:t>için</a:t>
            </a:r>
            <a:r>
              <a:rPr lang="en-US" dirty="0"/>
              <a:t> </a:t>
            </a:r>
            <a:r>
              <a:rPr lang="en-US" dirty="0" err="1"/>
              <a:t>gerekli</a:t>
            </a:r>
            <a:r>
              <a:rPr lang="en-US" dirty="0"/>
              <a:t> </a:t>
            </a:r>
            <a:r>
              <a:rPr lang="en-US" dirty="0" err="1"/>
              <a:t>olan</a:t>
            </a:r>
            <a:r>
              <a:rPr lang="en-US" dirty="0"/>
              <a:t> </a:t>
            </a:r>
            <a:r>
              <a:rPr lang="en-US" dirty="0" err="1"/>
              <a:t>ürünlere</a:t>
            </a:r>
            <a:r>
              <a:rPr lang="en-US" dirty="0"/>
              <a:t> </a:t>
            </a:r>
            <a:r>
              <a:rPr lang="en-US" dirty="0" err="1"/>
              <a:t>ve</a:t>
            </a:r>
            <a:r>
              <a:rPr lang="en-US" dirty="0"/>
              <a:t> </a:t>
            </a:r>
            <a:r>
              <a:rPr lang="en-US" dirty="0" err="1"/>
              <a:t>araçlara</a:t>
            </a:r>
            <a:r>
              <a:rPr lang="en-US" dirty="0"/>
              <a:t> </a:t>
            </a:r>
            <a:r>
              <a:rPr lang="en-US" dirty="0" err="1"/>
              <a:t>harcama</a:t>
            </a:r>
            <a:r>
              <a:rPr lang="en-US" dirty="0"/>
              <a:t> </a:t>
            </a:r>
            <a:r>
              <a:rPr lang="en-US" dirty="0" err="1"/>
              <a:t>yapılmaktadır</a:t>
            </a:r>
            <a:r>
              <a:rPr lang="en-US" dirty="0"/>
              <a:t>. </a:t>
            </a:r>
            <a:endParaRPr lang="tr-TR" dirty="0"/>
          </a:p>
          <a:p>
            <a:pPr algn="just"/>
            <a:r>
              <a:rPr lang="en-US" b="1" dirty="0" err="1"/>
              <a:t>Yalnız</a:t>
            </a:r>
            <a:r>
              <a:rPr lang="en-US" b="1" dirty="0"/>
              <a:t> </a:t>
            </a:r>
            <a:r>
              <a:rPr lang="en-US" b="1" dirty="0" err="1"/>
              <a:t>yaşayan</a:t>
            </a:r>
            <a:r>
              <a:rPr lang="en-US" b="1" dirty="0"/>
              <a:t> </a:t>
            </a:r>
            <a:r>
              <a:rPr lang="en-US" b="1" dirty="0" err="1"/>
              <a:t>emekli</a:t>
            </a:r>
            <a:r>
              <a:rPr lang="en-US" b="1" dirty="0"/>
              <a:t> </a:t>
            </a:r>
            <a:r>
              <a:rPr lang="en-US" b="1" dirty="0" err="1"/>
              <a:t>ya</a:t>
            </a:r>
            <a:r>
              <a:rPr lang="en-US" b="1" dirty="0"/>
              <a:t> da </a:t>
            </a:r>
            <a:r>
              <a:rPr lang="en-US" b="1" dirty="0" err="1"/>
              <a:t>çalışan</a:t>
            </a:r>
            <a:r>
              <a:rPr lang="en-US" b="1" dirty="0"/>
              <a:t> </a:t>
            </a:r>
            <a:r>
              <a:rPr lang="en-US" b="1" dirty="0" err="1"/>
              <a:t>yaşlılar</a:t>
            </a:r>
            <a:r>
              <a:rPr lang="en-US" b="1" dirty="0"/>
              <a:t>: </a:t>
            </a:r>
            <a:r>
              <a:rPr lang="en-US" dirty="0" err="1"/>
              <a:t>Birey</a:t>
            </a:r>
            <a:r>
              <a:rPr lang="en-US" dirty="0"/>
              <a:t> </a:t>
            </a:r>
            <a:r>
              <a:rPr lang="en-US" dirty="0" err="1"/>
              <a:t>eğer</a:t>
            </a:r>
            <a:r>
              <a:rPr lang="en-US" dirty="0"/>
              <a:t> </a:t>
            </a:r>
            <a:r>
              <a:rPr lang="en-US" dirty="0" err="1"/>
              <a:t>çalışıyor</a:t>
            </a:r>
            <a:r>
              <a:rPr lang="en-US" dirty="0"/>
              <a:t> </a:t>
            </a:r>
            <a:r>
              <a:rPr lang="en-US" dirty="0" err="1"/>
              <a:t>ise</a:t>
            </a:r>
            <a:r>
              <a:rPr lang="en-US" dirty="0"/>
              <a:t> </a:t>
            </a:r>
            <a:r>
              <a:rPr lang="en-US" dirty="0" err="1"/>
              <a:t>geliri</a:t>
            </a:r>
            <a:r>
              <a:rPr lang="en-US" dirty="0"/>
              <a:t> </a:t>
            </a:r>
            <a:r>
              <a:rPr lang="en-US" dirty="0" err="1"/>
              <a:t>oldukça</a:t>
            </a:r>
            <a:r>
              <a:rPr lang="en-US" dirty="0"/>
              <a:t> </a:t>
            </a:r>
            <a:r>
              <a:rPr lang="en-US" dirty="0" err="1"/>
              <a:t>iyidir</a:t>
            </a:r>
            <a:r>
              <a:rPr lang="en-US" dirty="0"/>
              <a:t>. </a:t>
            </a:r>
            <a:r>
              <a:rPr lang="en-US" dirty="0" err="1"/>
              <a:t>Gelir</a:t>
            </a:r>
            <a:r>
              <a:rPr lang="en-US" dirty="0"/>
              <a:t>, </a:t>
            </a:r>
            <a:r>
              <a:rPr lang="en-US" dirty="0" err="1"/>
              <a:t>daha</a:t>
            </a:r>
            <a:r>
              <a:rPr lang="en-US" dirty="0"/>
              <a:t> </a:t>
            </a:r>
            <a:r>
              <a:rPr lang="en-US" dirty="0" err="1"/>
              <a:t>çok</a:t>
            </a:r>
            <a:r>
              <a:rPr lang="en-US" dirty="0"/>
              <a:t> </a:t>
            </a:r>
            <a:r>
              <a:rPr lang="en-US" dirty="0" err="1"/>
              <a:t>tatil</a:t>
            </a:r>
            <a:r>
              <a:rPr lang="en-US" dirty="0"/>
              <a:t>, </a:t>
            </a:r>
            <a:r>
              <a:rPr lang="en-US" dirty="0" err="1"/>
              <a:t>eğlence</a:t>
            </a:r>
            <a:r>
              <a:rPr lang="en-US" dirty="0"/>
              <a:t> </a:t>
            </a:r>
            <a:r>
              <a:rPr lang="en-US" dirty="0" err="1"/>
              <a:t>ve</a:t>
            </a:r>
            <a:r>
              <a:rPr lang="en-US" dirty="0"/>
              <a:t> </a:t>
            </a:r>
            <a:r>
              <a:rPr lang="en-US" dirty="0" err="1"/>
              <a:t>sağlık</a:t>
            </a:r>
            <a:r>
              <a:rPr lang="en-US" dirty="0"/>
              <a:t> </a:t>
            </a:r>
            <a:r>
              <a:rPr lang="en-US" dirty="0" err="1"/>
              <a:t>araçlarına</a:t>
            </a:r>
            <a:r>
              <a:rPr lang="en-US" dirty="0"/>
              <a:t> </a:t>
            </a:r>
            <a:r>
              <a:rPr lang="en-US" dirty="0" err="1"/>
              <a:t>harcanmaktadır</a:t>
            </a:r>
            <a:r>
              <a:rPr lang="en-US" dirty="0"/>
              <a:t>. </a:t>
            </a:r>
            <a:r>
              <a:rPr lang="en-US" dirty="0" err="1"/>
              <a:t>Emekli</a:t>
            </a:r>
            <a:r>
              <a:rPr lang="en-US" dirty="0"/>
              <a:t> </a:t>
            </a:r>
            <a:r>
              <a:rPr lang="en-US" dirty="0" err="1"/>
              <a:t>olanlarda</a:t>
            </a:r>
            <a:r>
              <a:rPr lang="en-US" dirty="0"/>
              <a:t> </a:t>
            </a:r>
            <a:r>
              <a:rPr lang="en-US" dirty="0" err="1"/>
              <a:t>ise</a:t>
            </a:r>
            <a:r>
              <a:rPr lang="en-US" dirty="0"/>
              <a:t> </a:t>
            </a:r>
            <a:r>
              <a:rPr lang="en-US" dirty="0" err="1"/>
              <a:t>benzer</a:t>
            </a:r>
            <a:r>
              <a:rPr lang="en-US" dirty="0"/>
              <a:t> </a:t>
            </a:r>
            <a:r>
              <a:rPr lang="en-US" dirty="0" err="1"/>
              <a:t>ihtiyaçlara</a:t>
            </a:r>
            <a:r>
              <a:rPr lang="en-US" dirty="0"/>
              <a:t> </a:t>
            </a:r>
            <a:r>
              <a:rPr lang="en-US" dirty="0" err="1"/>
              <a:t>karşın</a:t>
            </a:r>
            <a:r>
              <a:rPr lang="en-US" dirty="0"/>
              <a:t> </a:t>
            </a:r>
            <a:r>
              <a:rPr lang="en-US" dirty="0" err="1"/>
              <a:t>gelir</a:t>
            </a:r>
            <a:r>
              <a:rPr lang="en-US" dirty="0"/>
              <a:t> de </a:t>
            </a:r>
            <a:r>
              <a:rPr lang="en-US" dirty="0" err="1"/>
              <a:t>çok</a:t>
            </a:r>
            <a:r>
              <a:rPr lang="en-US" dirty="0"/>
              <a:t> </a:t>
            </a:r>
            <a:r>
              <a:rPr lang="en-US" dirty="0" err="1"/>
              <a:t>önemli</a:t>
            </a:r>
            <a:r>
              <a:rPr lang="en-US" dirty="0"/>
              <a:t> </a:t>
            </a:r>
            <a:r>
              <a:rPr lang="en-US" dirty="0" err="1"/>
              <a:t>azalmalar</a:t>
            </a:r>
            <a:r>
              <a:rPr lang="en-US" dirty="0"/>
              <a:t> </a:t>
            </a:r>
            <a:r>
              <a:rPr lang="en-US" dirty="0" err="1"/>
              <a:t>meydana</a:t>
            </a:r>
            <a:r>
              <a:rPr lang="en-US" dirty="0"/>
              <a:t> </a:t>
            </a:r>
            <a:r>
              <a:rPr lang="en-US" dirty="0" err="1"/>
              <a:t>gelmiştir</a:t>
            </a:r>
            <a:r>
              <a:rPr lang="en-US" dirty="0"/>
              <a:t>. Bu </a:t>
            </a:r>
            <a:r>
              <a:rPr lang="en-US" dirty="0" err="1"/>
              <a:t>aşamada</a:t>
            </a:r>
            <a:r>
              <a:rPr lang="en-US" dirty="0"/>
              <a:t> </a:t>
            </a:r>
            <a:r>
              <a:rPr lang="en-US" dirty="0" err="1"/>
              <a:t>bireyler</a:t>
            </a:r>
            <a:r>
              <a:rPr lang="en-US" dirty="0"/>
              <a:t> </a:t>
            </a:r>
            <a:r>
              <a:rPr lang="en-US" dirty="0" err="1"/>
              <a:t>daha</a:t>
            </a:r>
            <a:r>
              <a:rPr lang="en-US" dirty="0"/>
              <a:t> </a:t>
            </a:r>
            <a:r>
              <a:rPr lang="en-US" dirty="0" err="1"/>
              <a:t>çok</a:t>
            </a:r>
            <a:r>
              <a:rPr lang="en-US" dirty="0"/>
              <a:t> </a:t>
            </a:r>
            <a:r>
              <a:rPr lang="en-US" dirty="0" err="1"/>
              <a:t>güvenlik</a:t>
            </a:r>
            <a:r>
              <a:rPr lang="en-US" dirty="0"/>
              <a:t> </a:t>
            </a:r>
            <a:r>
              <a:rPr lang="en-US" dirty="0" err="1"/>
              <a:t>ihtiyacı</a:t>
            </a:r>
            <a:r>
              <a:rPr lang="en-US" dirty="0"/>
              <a:t> </a:t>
            </a:r>
            <a:r>
              <a:rPr lang="en-US" dirty="0" err="1"/>
              <a:t>duymaktadır</a:t>
            </a:r>
            <a:r>
              <a:rPr lang="en-US" dirty="0"/>
              <a:t>.</a:t>
            </a:r>
            <a:endParaRPr lang="tr-TR" dirty="0"/>
          </a:p>
          <a:p>
            <a:pPr algn="just"/>
            <a:endParaRPr lang="tr-TR" dirty="0"/>
          </a:p>
          <a:p>
            <a:pPr algn="just"/>
            <a:endParaRPr lang="tr-TR" dirty="0"/>
          </a:p>
        </p:txBody>
      </p:sp>
    </p:spTree>
    <p:extLst>
      <p:ext uri="{BB962C8B-B14F-4D97-AF65-F5344CB8AC3E}">
        <p14:creationId xmlns:p14="http://schemas.microsoft.com/office/powerpoint/2010/main" val="3169398475"/>
      </p:ext>
    </p:extLst>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Ailenin tüketici davranışının oluşumundaki rolü</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dirty="0" err="1"/>
              <a:t>Ailenin</a:t>
            </a:r>
            <a:r>
              <a:rPr lang="en-US" dirty="0"/>
              <a:t> </a:t>
            </a:r>
            <a:r>
              <a:rPr lang="en-US" dirty="0" err="1"/>
              <a:t>işlevleri</a:t>
            </a:r>
            <a:r>
              <a:rPr lang="en-US" dirty="0"/>
              <a:t> </a:t>
            </a:r>
            <a:r>
              <a:rPr lang="en-US" dirty="0" err="1"/>
              <a:t>arasında</a:t>
            </a:r>
            <a:r>
              <a:rPr lang="en-US" dirty="0"/>
              <a:t> </a:t>
            </a:r>
            <a:r>
              <a:rPr lang="en-US" dirty="0" err="1"/>
              <a:t>yer</a:t>
            </a:r>
            <a:r>
              <a:rPr lang="en-US" dirty="0"/>
              <a:t> </a:t>
            </a:r>
            <a:r>
              <a:rPr lang="en-US" dirty="0" err="1"/>
              <a:t>alan</a:t>
            </a:r>
            <a:r>
              <a:rPr lang="en-US" dirty="0"/>
              <a:t> </a:t>
            </a:r>
            <a:r>
              <a:rPr lang="en-US" dirty="0" err="1"/>
              <a:t>çocukların</a:t>
            </a:r>
            <a:r>
              <a:rPr lang="en-US" dirty="0"/>
              <a:t> </a:t>
            </a:r>
            <a:r>
              <a:rPr lang="en-US" dirty="0" err="1"/>
              <a:t>toplumsallaştırılması</a:t>
            </a:r>
            <a:r>
              <a:rPr lang="en-US" dirty="0"/>
              <a:t> </a:t>
            </a:r>
            <a:r>
              <a:rPr lang="en-US" dirty="0" err="1"/>
              <a:t>ve</a:t>
            </a:r>
            <a:r>
              <a:rPr lang="en-US" dirty="0"/>
              <a:t> </a:t>
            </a:r>
            <a:r>
              <a:rPr lang="en-US" dirty="0" err="1"/>
              <a:t>danışma</a:t>
            </a:r>
            <a:r>
              <a:rPr lang="en-US" dirty="0"/>
              <a:t> </a:t>
            </a:r>
            <a:r>
              <a:rPr lang="en-US" dirty="0" err="1"/>
              <a:t>grupları</a:t>
            </a:r>
            <a:r>
              <a:rPr lang="en-US" dirty="0"/>
              <a:t>, </a:t>
            </a:r>
            <a:r>
              <a:rPr lang="en-US" dirty="0" err="1"/>
              <a:t>ailenin</a:t>
            </a:r>
            <a:r>
              <a:rPr lang="en-US" dirty="0"/>
              <a:t> </a:t>
            </a:r>
            <a:r>
              <a:rPr lang="en-US" dirty="0" err="1"/>
              <a:t>çocuk</a:t>
            </a:r>
            <a:r>
              <a:rPr lang="en-US" dirty="0"/>
              <a:t> </a:t>
            </a:r>
            <a:r>
              <a:rPr lang="en-US" dirty="0" err="1"/>
              <a:t>üzerinde</a:t>
            </a:r>
            <a:r>
              <a:rPr lang="en-US" dirty="0"/>
              <a:t> </a:t>
            </a:r>
            <a:r>
              <a:rPr lang="en-US" dirty="0" err="1"/>
              <a:t>örnek</a:t>
            </a:r>
            <a:r>
              <a:rPr lang="en-US" dirty="0"/>
              <a:t> </a:t>
            </a:r>
            <a:r>
              <a:rPr lang="en-US" dirty="0" err="1"/>
              <a:t>alacağı</a:t>
            </a:r>
            <a:r>
              <a:rPr lang="en-US" dirty="0"/>
              <a:t> </a:t>
            </a:r>
            <a:r>
              <a:rPr lang="en-US" dirty="0" err="1"/>
              <a:t>bir</a:t>
            </a:r>
            <a:r>
              <a:rPr lang="en-US" dirty="0"/>
              <a:t> </a:t>
            </a:r>
            <a:r>
              <a:rPr lang="en-US" dirty="0" err="1"/>
              <a:t>kaynak</a:t>
            </a:r>
            <a:r>
              <a:rPr lang="en-US" dirty="0"/>
              <a:t> </a:t>
            </a:r>
            <a:r>
              <a:rPr lang="en-US" dirty="0" err="1"/>
              <a:t>olması</a:t>
            </a:r>
            <a:r>
              <a:rPr lang="en-US" dirty="0"/>
              <a:t>, </a:t>
            </a:r>
            <a:r>
              <a:rPr lang="en-US" dirty="0" err="1"/>
              <a:t>tüketici</a:t>
            </a:r>
            <a:r>
              <a:rPr lang="en-US" dirty="0"/>
              <a:t> </a:t>
            </a:r>
            <a:r>
              <a:rPr lang="tr-TR" dirty="0"/>
              <a:t>davranışının</a:t>
            </a:r>
            <a:r>
              <a:rPr lang="en-US" dirty="0"/>
              <a:t> </a:t>
            </a:r>
            <a:r>
              <a:rPr lang="en-US" dirty="0" err="1"/>
              <a:t>oluşumu</a:t>
            </a:r>
            <a:r>
              <a:rPr lang="en-US" dirty="0"/>
              <a:t> </a:t>
            </a:r>
            <a:r>
              <a:rPr lang="en-US" dirty="0" err="1"/>
              <a:t>ve</a:t>
            </a:r>
            <a:r>
              <a:rPr lang="en-US" dirty="0"/>
              <a:t> </a:t>
            </a:r>
            <a:r>
              <a:rPr lang="en-US" dirty="0" err="1"/>
              <a:t>gelişimi</a:t>
            </a:r>
            <a:r>
              <a:rPr lang="en-US" dirty="0"/>
              <a:t> </a:t>
            </a:r>
            <a:r>
              <a:rPr lang="en-US" dirty="0" err="1"/>
              <a:t>üzerinde</a:t>
            </a:r>
            <a:r>
              <a:rPr lang="en-US" dirty="0"/>
              <a:t> </a:t>
            </a:r>
            <a:r>
              <a:rPr lang="en-US" dirty="0" err="1"/>
              <a:t>ailenin</a:t>
            </a:r>
            <a:r>
              <a:rPr lang="en-US" dirty="0"/>
              <a:t> </a:t>
            </a:r>
            <a:r>
              <a:rPr lang="en-US" dirty="0" err="1"/>
              <a:t>mutlak</a:t>
            </a:r>
            <a:r>
              <a:rPr lang="en-US" dirty="0"/>
              <a:t> </a:t>
            </a:r>
            <a:r>
              <a:rPr lang="en-US" dirty="0" err="1"/>
              <a:t>etkisini</a:t>
            </a:r>
            <a:r>
              <a:rPr lang="en-US" dirty="0"/>
              <a:t> </a:t>
            </a:r>
            <a:r>
              <a:rPr lang="en-US" dirty="0" err="1"/>
              <a:t>ortaya</a:t>
            </a:r>
            <a:r>
              <a:rPr lang="en-US" dirty="0"/>
              <a:t> </a:t>
            </a:r>
            <a:r>
              <a:rPr lang="en-US" dirty="0" err="1"/>
              <a:t>koymaktadır</a:t>
            </a:r>
            <a:r>
              <a:rPr lang="en-US" dirty="0"/>
              <a:t>. </a:t>
            </a:r>
            <a:endParaRPr lang="tr-TR" dirty="0"/>
          </a:p>
          <a:p>
            <a:pPr algn="just"/>
            <a:r>
              <a:rPr lang="en-US" dirty="0" err="1"/>
              <a:t>Çocuklarda</a:t>
            </a:r>
            <a:r>
              <a:rPr lang="en-US" dirty="0"/>
              <a:t> </a:t>
            </a:r>
            <a:r>
              <a:rPr lang="en-US" dirty="0" err="1"/>
              <a:t>erken</a:t>
            </a:r>
            <a:r>
              <a:rPr lang="en-US" dirty="0"/>
              <a:t> </a:t>
            </a:r>
            <a:r>
              <a:rPr lang="en-US" dirty="0" err="1"/>
              <a:t>yaşlardan</a:t>
            </a:r>
            <a:r>
              <a:rPr lang="en-US" dirty="0"/>
              <a:t> </a:t>
            </a:r>
            <a:r>
              <a:rPr lang="en-US" dirty="0" err="1"/>
              <a:t>itibaren</a:t>
            </a:r>
            <a:r>
              <a:rPr lang="en-US" dirty="0"/>
              <a:t> </a:t>
            </a:r>
            <a:r>
              <a:rPr lang="en-US" dirty="0" err="1"/>
              <a:t>tüketici</a:t>
            </a:r>
            <a:r>
              <a:rPr lang="en-US" dirty="0"/>
              <a:t> </a:t>
            </a:r>
            <a:r>
              <a:rPr lang="en-US" dirty="0" err="1"/>
              <a:t>davranışı</a:t>
            </a:r>
            <a:r>
              <a:rPr lang="en-US" dirty="0"/>
              <a:t> </a:t>
            </a:r>
            <a:r>
              <a:rPr lang="en-US" dirty="0" err="1"/>
              <a:t>şekillenmektedir</a:t>
            </a:r>
            <a:r>
              <a:rPr lang="en-US" dirty="0"/>
              <a:t>. </a:t>
            </a:r>
            <a:endParaRPr lang="tr-TR" dirty="0"/>
          </a:p>
          <a:p>
            <a:pPr algn="just"/>
            <a:r>
              <a:rPr lang="en-US" dirty="0"/>
              <a:t>Bu </a:t>
            </a:r>
            <a:r>
              <a:rPr lang="en-US" dirty="0" err="1"/>
              <a:t>davranış</a:t>
            </a:r>
            <a:r>
              <a:rPr lang="en-US" dirty="0"/>
              <a:t>, </a:t>
            </a:r>
            <a:r>
              <a:rPr lang="en-US" dirty="0" err="1"/>
              <a:t>çocukların</a:t>
            </a:r>
            <a:r>
              <a:rPr lang="en-US" dirty="0"/>
              <a:t> </a:t>
            </a:r>
            <a:r>
              <a:rPr lang="en-US" dirty="0" err="1"/>
              <a:t>tüm</a:t>
            </a:r>
            <a:r>
              <a:rPr lang="en-US" dirty="0"/>
              <a:t> </a:t>
            </a:r>
            <a:r>
              <a:rPr lang="en-US" dirty="0" err="1"/>
              <a:t>hayatı</a:t>
            </a:r>
            <a:r>
              <a:rPr lang="en-US" dirty="0"/>
              <a:t> </a:t>
            </a:r>
            <a:r>
              <a:rPr lang="en-US" dirty="0" err="1"/>
              <a:t>boyunca</a:t>
            </a:r>
            <a:r>
              <a:rPr lang="en-US" dirty="0"/>
              <a:t> </a:t>
            </a:r>
            <a:r>
              <a:rPr lang="en-US" dirty="0" err="1"/>
              <a:t>belki</a:t>
            </a:r>
            <a:r>
              <a:rPr lang="en-US" dirty="0"/>
              <a:t> de </a:t>
            </a:r>
            <a:r>
              <a:rPr lang="en-US" dirty="0" err="1"/>
              <a:t>çok</a:t>
            </a:r>
            <a:r>
              <a:rPr lang="en-US" dirty="0"/>
              <a:t> </a:t>
            </a:r>
            <a:r>
              <a:rPr lang="en-US" dirty="0" err="1"/>
              <a:t>az</a:t>
            </a:r>
            <a:r>
              <a:rPr lang="en-US" dirty="0"/>
              <a:t> </a:t>
            </a:r>
            <a:r>
              <a:rPr lang="en-US" dirty="0" err="1"/>
              <a:t>değişime</a:t>
            </a:r>
            <a:r>
              <a:rPr lang="en-US" dirty="0"/>
              <a:t> </a:t>
            </a:r>
            <a:r>
              <a:rPr lang="en-US" dirty="0" err="1"/>
              <a:t>uğrayacaktır</a:t>
            </a:r>
            <a:r>
              <a:rPr lang="en-US" dirty="0"/>
              <a:t>. </a:t>
            </a:r>
            <a:endParaRPr lang="tr-TR" dirty="0"/>
          </a:p>
          <a:p>
            <a:pPr algn="just"/>
            <a:endParaRPr lang="tr-TR" dirty="0"/>
          </a:p>
        </p:txBody>
      </p:sp>
    </p:spTree>
    <p:extLst>
      <p:ext uri="{BB962C8B-B14F-4D97-AF65-F5344CB8AC3E}">
        <p14:creationId xmlns:p14="http://schemas.microsoft.com/office/powerpoint/2010/main" val="2506024361"/>
      </p:ext>
    </p:extLst>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Ailenin tüketici davranışının oluşumundaki rolü</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dirty="0"/>
              <a:t>O </a:t>
            </a:r>
            <a:r>
              <a:rPr lang="en-US" dirty="0" err="1"/>
              <a:t>halde</a:t>
            </a:r>
            <a:r>
              <a:rPr lang="en-US" dirty="0"/>
              <a:t> </a:t>
            </a:r>
            <a:r>
              <a:rPr lang="en-US" dirty="0" err="1"/>
              <a:t>ailenin</a:t>
            </a:r>
            <a:r>
              <a:rPr lang="en-US" dirty="0"/>
              <a:t> </a:t>
            </a:r>
            <a:r>
              <a:rPr lang="en-US" dirty="0" err="1"/>
              <a:t>çocukların</a:t>
            </a:r>
            <a:r>
              <a:rPr lang="en-US" dirty="0"/>
              <a:t> </a:t>
            </a:r>
            <a:r>
              <a:rPr lang="en-US" dirty="0" err="1"/>
              <a:t>birer</a:t>
            </a:r>
            <a:r>
              <a:rPr lang="en-US" dirty="0"/>
              <a:t> </a:t>
            </a:r>
            <a:r>
              <a:rPr lang="en-US" dirty="0" err="1"/>
              <a:t>bilinçli</a:t>
            </a:r>
            <a:r>
              <a:rPr lang="en-US" dirty="0"/>
              <a:t> </a:t>
            </a:r>
            <a:r>
              <a:rPr lang="en-US" dirty="0" err="1"/>
              <a:t>tüketici</a:t>
            </a:r>
            <a:r>
              <a:rPr lang="en-US" dirty="0"/>
              <a:t> </a:t>
            </a:r>
            <a:r>
              <a:rPr lang="en-US" dirty="0" err="1"/>
              <a:t>olmasındaki</a:t>
            </a:r>
            <a:r>
              <a:rPr lang="en-US" dirty="0"/>
              <a:t> </a:t>
            </a:r>
            <a:r>
              <a:rPr lang="en-US" dirty="0" err="1"/>
              <a:t>etkisi</a:t>
            </a:r>
            <a:r>
              <a:rPr lang="en-US" dirty="0"/>
              <a:t> </a:t>
            </a:r>
            <a:r>
              <a:rPr lang="en-US" dirty="0" err="1"/>
              <a:t>çok</a:t>
            </a:r>
            <a:r>
              <a:rPr lang="en-US" dirty="0"/>
              <a:t> </a:t>
            </a:r>
            <a:r>
              <a:rPr lang="en-US" dirty="0" err="1"/>
              <a:t>önemlidir</a:t>
            </a:r>
            <a:r>
              <a:rPr lang="en-US" dirty="0"/>
              <a:t>. </a:t>
            </a:r>
            <a:endParaRPr lang="tr-TR" dirty="0"/>
          </a:p>
          <a:p>
            <a:pPr algn="just"/>
            <a:r>
              <a:rPr lang="en-US" dirty="0" err="1"/>
              <a:t>Çocuk</a:t>
            </a:r>
            <a:r>
              <a:rPr lang="en-US" dirty="0"/>
              <a:t> </a:t>
            </a:r>
            <a:r>
              <a:rPr lang="en-US" dirty="0" err="1"/>
              <a:t>genellikle</a:t>
            </a:r>
            <a:r>
              <a:rPr lang="en-US" dirty="0"/>
              <a:t> </a:t>
            </a:r>
            <a:r>
              <a:rPr lang="en-US" dirty="0" err="1"/>
              <a:t>ailenin</a:t>
            </a:r>
            <a:r>
              <a:rPr lang="en-US" dirty="0"/>
              <a:t> satın alma </a:t>
            </a:r>
            <a:r>
              <a:rPr lang="en-US" dirty="0" err="1"/>
              <a:t>davranışlarını</a:t>
            </a:r>
            <a:r>
              <a:rPr lang="en-US" dirty="0"/>
              <a:t> </a:t>
            </a:r>
            <a:r>
              <a:rPr lang="en-US" dirty="0" err="1"/>
              <a:t>gözlemler</a:t>
            </a:r>
            <a:r>
              <a:rPr lang="en-US" dirty="0"/>
              <a:t> </a:t>
            </a:r>
            <a:r>
              <a:rPr lang="en-US" dirty="0" err="1"/>
              <a:t>ve</a:t>
            </a:r>
            <a:r>
              <a:rPr lang="en-US" dirty="0"/>
              <a:t> </a:t>
            </a:r>
            <a:r>
              <a:rPr lang="en-US" dirty="0" err="1"/>
              <a:t>etkilenir</a:t>
            </a:r>
            <a:r>
              <a:rPr lang="en-US" dirty="0"/>
              <a:t>. </a:t>
            </a:r>
            <a:endParaRPr lang="tr-TR" dirty="0"/>
          </a:p>
          <a:p>
            <a:pPr algn="just"/>
            <a:r>
              <a:rPr lang="en-US" dirty="0" err="1"/>
              <a:t>Kendisi</a:t>
            </a:r>
            <a:r>
              <a:rPr lang="en-US" dirty="0"/>
              <a:t> de satın alma </a:t>
            </a:r>
            <a:r>
              <a:rPr lang="en-US" dirty="0" err="1"/>
              <a:t>kararı</a:t>
            </a:r>
            <a:r>
              <a:rPr lang="en-US" dirty="0"/>
              <a:t> </a:t>
            </a:r>
            <a:r>
              <a:rPr lang="en-US" dirty="0" err="1"/>
              <a:t>verirken</a:t>
            </a:r>
            <a:r>
              <a:rPr lang="en-US" dirty="0"/>
              <a:t> </a:t>
            </a:r>
            <a:r>
              <a:rPr lang="en-US" dirty="0" err="1"/>
              <a:t>bu</a:t>
            </a:r>
            <a:r>
              <a:rPr lang="en-US" dirty="0"/>
              <a:t> </a:t>
            </a:r>
            <a:r>
              <a:rPr lang="en-US" dirty="0" err="1"/>
              <a:t>tüketim</a:t>
            </a:r>
            <a:r>
              <a:rPr lang="en-US" dirty="0"/>
              <a:t> </a:t>
            </a:r>
            <a:r>
              <a:rPr lang="en-US" dirty="0" err="1"/>
              <a:t>kurallarına</a:t>
            </a:r>
            <a:r>
              <a:rPr lang="en-US" dirty="0"/>
              <a:t> </a:t>
            </a:r>
            <a:r>
              <a:rPr lang="en-US" dirty="0" err="1"/>
              <a:t>göre</a:t>
            </a:r>
            <a:r>
              <a:rPr lang="en-US" dirty="0"/>
              <a:t> </a:t>
            </a:r>
            <a:r>
              <a:rPr lang="en-US" dirty="0" err="1"/>
              <a:t>hareket</a:t>
            </a:r>
            <a:r>
              <a:rPr lang="en-US" dirty="0"/>
              <a:t> </a:t>
            </a:r>
            <a:r>
              <a:rPr lang="en-US" dirty="0" err="1"/>
              <a:t>eder</a:t>
            </a:r>
            <a:r>
              <a:rPr lang="en-US" dirty="0"/>
              <a:t>. </a:t>
            </a:r>
            <a:endParaRPr lang="tr-TR" dirty="0"/>
          </a:p>
          <a:p>
            <a:pPr algn="just"/>
            <a:r>
              <a:rPr lang="en-US" dirty="0" err="1"/>
              <a:t>Bazı</a:t>
            </a:r>
            <a:r>
              <a:rPr lang="en-US" dirty="0"/>
              <a:t> </a:t>
            </a:r>
            <a:r>
              <a:rPr lang="en-US" dirty="0" err="1"/>
              <a:t>pazarlama</a:t>
            </a:r>
            <a:r>
              <a:rPr lang="en-US" dirty="0"/>
              <a:t> </a:t>
            </a:r>
            <a:r>
              <a:rPr lang="en-US" dirty="0" err="1"/>
              <a:t>araçları</a:t>
            </a:r>
            <a:r>
              <a:rPr lang="en-US" dirty="0"/>
              <a:t> </a:t>
            </a:r>
            <a:r>
              <a:rPr lang="en-US" dirty="0" err="1"/>
              <a:t>karşısında</a:t>
            </a:r>
            <a:r>
              <a:rPr lang="en-US" dirty="0"/>
              <a:t>, </a:t>
            </a:r>
            <a:r>
              <a:rPr lang="en-US" dirty="0" err="1"/>
              <a:t>kendisi</a:t>
            </a:r>
            <a:r>
              <a:rPr lang="en-US" dirty="0"/>
              <a:t> </a:t>
            </a:r>
            <a:r>
              <a:rPr lang="en-US" dirty="0" err="1"/>
              <a:t>için</a:t>
            </a:r>
            <a:r>
              <a:rPr lang="en-US" dirty="0"/>
              <a:t> </a:t>
            </a:r>
            <a:r>
              <a:rPr lang="en-US" dirty="0" err="1"/>
              <a:t>zararlı</a:t>
            </a:r>
            <a:r>
              <a:rPr lang="en-US" dirty="0"/>
              <a:t> </a:t>
            </a:r>
            <a:r>
              <a:rPr lang="en-US" dirty="0" err="1"/>
              <a:t>olabilecek</a:t>
            </a:r>
            <a:r>
              <a:rPr lang="en-US" dirty="0"/>
              <a:t> </a:t>
            </a:r>
            <a:r>
              <a:rPr lang="en-US" dirty="0" err="1"/>
              <a:t>bir</a:t>
            </a:r>
            <a:r>
              <a:rPr lang="en-US" dirty="0"/>
              <a:t> </a:t>
            </a:r>
            <a:r>
              <a:rPr lang="en-US" dirty="0" err="1"/>
              <a:t>ürüne</a:t>
            </a:r>
            <a:r>
              <a:rPr lang="en-US" dirty="0"/>
              <a:t> </a:t>
            </a:r>
            <a:r>
              <a:rPr lang="en-US" dirty="0" err="1"/>
              <a:t>karşı</a:t>
            </a:r>
            <a:r>
              <a:rPr lang="en-US" dirty="0"/>
              <a:t> </a:t>
            </a:r>
            <a:r>
              <a:rPr lang="en-US" dirty="0" err="1"/>
              <a:t>çocuklar</a:t>
            </a:r>
            <a:r>
              <a:rPr lang="en-US" dirty="0"/>
              <a:t> </a:t>
            </a:r>
            <a:r>
              <a:rPr lang="en-US" dirty="0" err="1"/>
              <a:t>korumasızdır</a:t>
            </a:r>
            <a:r>
              <a:rPr lang="en-US" dirty="0"/>
              <a:t> </a:t>
            </a:r>
            <a:r>
              <a:rPr lang="en-US" dirty="0" err="1"/>
              <a:t>ve</a:t>
            </a:r>
            <a:r>
              <a:rPr lang="en-US" dirty="0"/>
              <a:t> </a:t>
            </a:r>
            <a:r>
              <a:rPr lang="en-US" dirty="0" err="1"/>
              <a:t>işte</a:t>
            </a:r>
            <a:r>
              <a:rPr lang="en-US" dirty="0"/>
              <a:t> </a:t>
            </a:r>
            <a:r>
              <a:rPr lang="en-US" dirty="0" err="1"/>
              <a:t>bu</a:t>
            </a:r>
            <a:r>
              <a:rPr lang="en-US" dirty="0"/>
              <a:t> </a:t>
            </a:r>
            <a:r>
              <a:rPr lang="en-US" dirty="0" err="1"/>
              <a:t>noktada</a:t>
            </a:r>
            <a:r>
              <a:rPr lang="en-US" dirty="0"/>
              <a:t> </a:t>
            </a:r>
            <a:r>
              <a:rPr lang="en-US" dirty="0" err="1"/>
              <a:t>ailenin</a:t>
            </a:r>
            <a:r>
              <a:rPr lang="en-US" dirty="0"/>
              <a:t> </a:t>
            </a:r>
            <a:r>
              <a:rPr lang="en-US" dirty="0" err="1"/>
              <a:t>etkisi</a:t>
            </a:r>
            <a:r>
              <a:rPr lang="en-US" dirty="0"/>
              <a:t> </a:t>
            </a:r>
            <a:r>
              <a:rPr lang="en-US" dirty="0" err="1"/>
              <a:t>devreye</a:t>
            </a:r>
            <a:r>
              <a:rPr lang="en-US" dirty="0"/>
              <a:t> </a:t>
            </a:r>
            <a:r>
              <a:rPr lang="en-US" dirty="0" err="1"/>
              <a:t>girmektedir</a:t>
            </a:r>
            <a:r>
              <a:rPr lang="en-US" dirty="0"/>
              <a:t>.</a:t>
            </a:r>
            <a:endParaRPr lang="tr-TR" dirty="0"/>
          </a:p>
          <a:p>
            <a:pPr algn="just"/>
            <a:endParaRPr lang="tr-TR" dirty="0"/>
          </a:p>
          <a:p>
            <a:pPr algn="just"/>
            <a:endParaRPr lang="tr-TR" dirty="0"/>
          </a:p>
        </p:txBody>
      </p:sp>
    </p:spTree>
    <p:extLst>
      <p:ext uri="{BB962C8B-B14F-4D97-AF65-F5344CB8AC3E}">
        <p14:creationId xmlns:p14="http://schemas.microsoft.com/office/powerpoint/2010/main" val="1237306666"/>
      </p:ext>
    </p:extLst>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dirty="0"/>
              <a:t>Toplumsal Sınıflar</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Bireyler yaşadıkları toplumlarda gelir, eğitim, meslek ve servet açısından farklılık gösterir. </a:t>
            </a:r>
          </a:p>
          <a:p>
            <a:pPr algn="just"/>
            <a:r>
              <a:rPr lang="tr-TR" dirty="0"/>
              <a:t>Bu farklılıklar, bireylerin toplumdaki konumlarının ve yaşam biçimlerinin belirleyicisidir (Karalar, 2005: 249).</a:t>
            </a:r>
          </a:p>
          <a:p>
            <a:pPr algn="just"/>
            <a:r>
              <a:rPr lang="en-US" dirty="0" err="1"/>
              <a:t>Toplumsal</a:t>
            </a:r>
            <a:r>
              <a:rPr lang="en-US" dirty="0"/>
              <a:t> </a:t>
            </a:r>
            <a:r>
              <a:rPr lang="en-US" dirty="0" err="1"/>
              <a:t>sınıf</a:t>
            </a:r>
            <a:r>
              <a:rPr lang="en-US" dirty="0"/>
              <a:t>, </a:t>
            </a:r>
            <a:r>
              <a:rPr lang="en-US" dirty="0" err="1"/>
              <a:t>toplum</a:t>
            </a:r>
            <a:r>
              <a:rPr lang="en-US" dirty="0"/>
              <a:t> </a:t>
            </a:r>
            <a:r>
              <a:rPr lang="en-US" dirty="0" err="1"/>
              <a:t>içerisinde</a:t>
            </a:r>
            <a:r>
              <a:rPr lang="en-US" dirty="0"/>
              <a:t> </a:t>
            </a:r>
            <a:r>
              <a:rPr lang="en-US" dirty="0" err="1"/>
              <a:t>birbirleriyle</a:t>
            </a:r>
            <a:r>
              <a:rPr lang="en-US" dirty="0"/>
              <a:t> </a:t>
            </a:r>
            <a:r>
              <a:rPr lang="en-US" dirty="0" err="1"/>
              <a:t>hemen</a:t>
            </a:r>
            <a:r>
              <a:rPr lang="en-US" dirty="0"/>
              <a:t> </a:t>
            </a:r>
            <a:r>
              <a:rPr lang="en-US" dirty="0" err="1"/>
              <a:t>hemen</a:t>
            </a:r>
            <a:r>
              <a:rPr lang="en-US" dirty="0"/>
              <a:t> </a:t>
            </a:r>
            <a:r>
              <a:rPr lang="en-US" dirty="0" err="1"/>
              <a:t>eşit</a:t>
            </a:r>
            <a:r>
              <a:rPr lang="en-US" dirty="0"/>
              <a:t> </a:t>
            </a:r>
            <a:r>
              <a:rPr lang="en-US" dirty="0" err="1"/>
              <a:t>konumlarda</a:t>
            </a:r>
            <a:r>
              <a:rPr lang="en-US" dirty="0"/>
              <a:t> </a:t>
            </a:r>
            <a:r>
              <a:rPr lang="en-US" dirty="0" err="1"/>
              <a:t>olan</a:t>
            </a:r>
            <a:r>
              <a:rPr lang="en-US" dirty="0"/>
              <a:t> </a:t>
            </a:r>
            <a:r>
              <a:rPr lang="en-US" dirty="0" err="1"/>
              <a:t>bireylerden</a:t>
            </a:r>
            <a:r>
              <a:rPr lang="en-US" dirty="0"/>
              <a:t> </a:t>
            </a:r>
            <a:r>
              <a:rPr lang="en-US" dirty="0" err="1"/>
              <a:t>oluşan</a:t>
            </a:r>
            <a:r>
              <a:rPr lang="en-US" dirty="0"/>
              <a:t> </a:t>
            </a:r>
            <a:r>
              <a:rPr lang="en-US" dirty="0" err="1"/>
              <a:t>grup</a:t>
            </a:r>
            <a:r>
              <a:rPr lang="en-US" dirty="0"/>
              <a:t> </a:t>
            </a:r>
            <a:r>
              <a:rPr lang="en-US" dirty="0" err="1"/>
              <a:t>olarak</a:t>
            </a:r>
            <a:r>
              <a:rPr lang="en-US" dirty="0"/>
              <a:t> </a:t>
            </a:r>
            <a:r>
              <a:rPr lang="en-US" dirty="0" err="1"/>
              <a:t>tanımlanabilir</a:t>
            </a:r>
            <a:r>
              <a:rPr lang="en-US" dirty="0"/>
              <a:t>. </a:t>
            </a:r>
            <a:endParaRPr lang="tr-TR" dirty="0"/>
          </a:p>
          <a:p>
            <a:pPr algn="just"/>
            <a:r>
              <a:rPr lang="en-US" dirty="0" err="1"/>
              <a:t>Toplumsal</a:t>
            </a:r>
            <a:r>
              <a:rPr lang="en-US" dirty="0"/>
              <a:t> </a:t>
            </a:r>
            <a:r>
              <a:rPr lang="en-US" dirty="0" err="1"/>
              <a:t>sınıfların</a:t>
            </a:r>
            <a:r>
              <a:rPr lang="en-US" dirty="0"/>
              <a:t> </a:t>
            </a:r>
            <a:r>
              <a:rPr lang="en-US" dirty="0" err="1"/>
              <a:t>pazarlamacılar</a:t>
            </a:r>
            <a:r>
              <a:rPr lang="en-US" dirty="0"/>
              <a:t> </a:t>
            </a:r>
            <a:r>
              <a:rPr lang="en-US" dirty="0" err="1"/>
              <a:t>için</a:t>
            </a:r>
            <a:r>
              <a:rPr lang="en-US" dirty="0"/>
              <a:t> </a:t>
            </a:r>
            <a:r>
              <a:rPr lang="en-US" dirty="0" err="1"/>
              <a:t>önemi</a:t>
            </a:r>
            <a:r>
              <a:rPr lang="en-US" dirty="0"/>
              <a:t>, her </a:t>
            </a:r>
            <a:r>
              <a:rPr lang="en-US" dirty="0" err="1"/>
              <a:t>bir</a:t>
            </a:r>
            <a:r>
              <a:rPr lang="en-US" dirty="0"/>
              <a:t> </a:t>
            </a:r>
            <a:r>
              <a:rPr lang="en-US" dirty="0" err="1"/>
              <a:t>sınıfın</a:t>
            </a:r>
            <a:r>
              <a:rPr lang="en-US" dirty="0"/>
              <a:t> </a:t>
            </a:r>
            <a:r>
              <a:rPr lang="en-US" dirty="0" err="1"/>
              <a:t>değerlerinin</a:t>
            </a:r>
            <a:r>
              <a:rPr lang="en-US" dirty="0"/>
              <a:t>, </a:t>
            </a:r>
            <a:r>
              <a:rPr lang="en-US" dirty="0" err="1"/>
              <a:t>tutumlarının</a:t>
            </a:r>
            <a:r>
              <a:rPr lang="en-US" dirty="0"/>
              <a:t> </a:t>
            </a:r>
            <a:r>
              <a:rPr lang="en-US" dirty="0" err="1"/>
              <a:t>ve</a:t>
            </a:r>
            <a:r>
              <a:rPr lang="en-US" dirty="0"/>
              <a:t> </a:t>
            </a:r>
            <a:r>
              <a:rPr lang="en-US" dirty="0" err="1"/>
              <a:t>davranışlarının</a:t>
            </a:r>
            <a:r>
              <a:rPr lang="en-US" dirty="0"/>
              <a:t> </a:t>
            </a:r>
            <a:r>
              <a:rPr lang="en-US" dirty="0" err="1"/>
              <a:t>farklı</a:t>
            </a:r>
            <a:r>
              <a:rPr lang="en-US" dirty="0"/>
              <a:t> </a:t>
            </a:r>
            <a:r>
              <a:rPr lang="en-US" dirty="0" err="1"/>
              <a:t>olmasıdır</a:t>
            </a:r>
            <a:r>
              <a:rPr lang="en-US" dirty="0"/>
              <a:t>. </a:t>
            </a:r>
            <a:endParaRPr lang="tr-TR" dirty="0"/>
          </a:p>
          <a:p>
            <a:pPr algn="just"/>
            <a:r>
              <a:rPr lang="en-US" dirty="0"/>
              <a:t>Bu </a:t>
            </a:r>
            <a:r>
              <a:rPr lang="en-US" dirty="0" err="1"/>
              <a:t>farklılıklar</a:t>
            </a:r>
            <a:r>
              <a:rPr lang="en-US" dirty="0"/>
              <a:t>, </a:t>
            </a:r>
            <a:r>
              <a:rPr lang="en-US" dirty="0" err="1"/>
              <a:t>pazarlamacılar</a:t>
            </a:r>
            <a:r>
              <a:rPr lang="en-US" dirty="0"/>
              <a:t> </a:t>
            </a:r>
            <a:r>
              <a:rPr lang="en-US" dirty="0" err="1"/>
              <a:t>için</a:t>
            </a:r>
            <a:r>
              <a:rPr lang="en-US" dirty="0"/>
              <a:t> </a:t>
            </a:r>
            <a:r>
              <a:rPr lang="en-US" dirty="0" err="1"/>
              <a:t>hedef</a:t>
            </a:r>
            <a:r>
              <a:rPr lang="en-US" dirty="0"/>
              <a:t> </a:t>
            </a:r>
            <a:r>
              <a:rPr lang="en-US" dirty="0" err="1"/>
              <a:t>pazarları</a:t>
            </a:r>
            <a:r>
              <a:rPr lang="en-US" dirty="0"/>
              <a:t> </a:t>
            </a:r>
            <a:r>
              <a:rPr lang="en-US" dirty="0" err="1"/>
              <a:t>bölümlendirme</a:t>
            </a:r>
            <a:r>
              <a:rPr lang="en-US" dirty="0"/>
              <a:t> </a:t>
            </a:r>
            <a:r>
              <a:rPr lang="en-US" dirty="0" err="1"/>
              <a:t>ve</a:t>
            </a:r>
            <a:r>
              <a:rPr lang="en-US" dirty="0"/>
              <a:t> </a:t>
            </a:r>
            <a:r>
              <a:rPr lang="en-US" dirty="0" err="1"/>
              <a:t>tüketicilerin</a:t>
            </a:r>
            <a:r>
              <a:rPr lang="en-US" dirty="0"/>
              <a:t> </a:t>
            </a:r>
            <a:r>
              <a:rPr lang="en-US" dirty="0" err="1"/>
              <a:t>davranışlarını</a:t>
            </a:r>
            <a:r>
              <a:rPr lang="en-US" dirty="0"/>
              <a:t> </a:t>
            </a:r>
            <a:r>
              <a:rPr lang="en-US" dirty="0" err="1"/>
              <a:t>anlamada</a:t>
            </a:r>
            <a:r>
              <a:rPr lang="en-US" dirty="0"/>
              <a:t> </a:t>
            </a:r>
            <a:r>
              <a:rPr lang="en-US" dirty="0" err="1"/>
              <a:t>için</a:t>
            </a:r>
            <a:r>
              <a:rPr lang="en-US" dirty="0"/>
              <a:t> </a:t>
            </a:r>
            <a:r>
              <a:rPr lang="en-US" dirty="0" err="1"/>
              <a:t>temel</a:t>
            </a:r>
            <a:r>
              <a:rPr lang="en-US" dirty="0"/>
              <a:t> </a:t>
            </a:r>
            <a:r>
              <a:rPr lang="en-US" dirty="0" err="1"/>
              <a:t>oluşturur</a:t>
            </a:r>
            <a:r>
              <a:rPr lang="en-US" dirty="0"/>
              <a:t> (Loudon </a:t>
            </a:r>
            <a:r>
              <a:rPr lang="en-US" dirty="0" err="1"/>
              <a:t>ve</a:t>
            </a:r>
            <a:r>
              <a:rPr lang="en-US" dirty="0"/>
              <a:t> </a:t>
            </a:r>
            <a:r>
              <a:rPr lang="en-US" dirty="0" err="1"/>
              <a:t>Bitta</a:t>
            </a:r>
            <a:r>
              <a:rPr lang="en-US" dirty="0"/>
              <a:t>, 1998: 236).</a:t>
            </a:r>
            <a:endParaRPr lang="tr-TR" dirty="0"/>
          </a:p>
          <a:p>
            <a:pPr algn="just"/>
            <a:endParaRPr lang="tr-TR" dirty="0"/>
          </a:p>
          <a:p>
            <a:pPr algn="just"/>
            <a:endParaRPr lang="tr-TR" dirty="0"/>
          </a:p>
        </p:txBody>
      </p:sp>
    </p:spTree>
    <p:extLst>
      <p:ext uri="{BB962C8B-B14F-4D97-AF65-F5344CB8AC3E}">
        <p14:creationId xmlns:p14="http://schemas.microsoft.com/office/powerpoint/2010/main" val="3171171630"/>
      </p:ext>
    </p:extLst>
  </p:cSld>
  <p:clrMapOvr>
    <a:masterClrMapping/>
  </p:clrMapOvr>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fontScale="90000"/>
          </a:bodyPr>
          <a:lstStyle/>
          <a:p>
            <a:r>
              <a:rPr lang="tr-TR" b="1" i="1" dirty="0"/>
              <a:t>Toplumsal sınıfların tüketici davranışının oluşumu üzerine etkisi</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dirty="0" err="1"/>
              <a:t>Toplumsal</a:t>
            </a:r>
            <a:r>
              <a:rPr lang="en-US" dirty="0"/>
              <a:t> </a:t>
            </a:r>
            <a:r>
              <a:rPr lang="en-US" dirty="0" err="1"/>
              <a:t>sınıf</a:t>
            </a:r>
            <a:r>
              <a:rPr lang="en-US" dirty="0"/>
              <a:t> </a:t>
            </a:r>
            <a:r>
              <a:rPr lang="en-US" dirty="0" err="1"/>
              <a:t>ile</a:t>
            </a:r>
            <a:r>
              <a:rPr lang="en-US" dirty="0"/>
              <a:t> </a:t>
            </a:r>
            <a:r>
              <a:rPr lang="en-US" dirty="0" err="1"/>
              <a:t>tüketici</a:t>
            </a:r>
            <a:r>
              <a:rPr lang="en-US" dirty="0"/>
              <a:t> </a:t>
            </a:r>
            <a:r>
              <a:rPr lang="en-US" dirty="0" err="1"/>
              <a:t>davranışı</a:t>
            </a:r>
            <a:r>
              <a:rPr lang="en-US" dirty="0"/>
              <a:t> </a:t>
            </a:r>
            <a:r>
              <a:rPr lang="en-US" dirty="0" err="1"/>
              <a:t>arasındaki</a:t>
            </a:r>
            <a:r>
              <a:rPr lang="en-US" dirty="0"/>
              <a:t> </a:t>
            </a:r>
            <a:r>
              <a:rPr lang="en-US" dirty="0" err="1"/>
              <a:t>ilişkinin</a:t>
            </a:r>
            <a:r>
              <a:rPr lang="en-US" dirty="0"/>
              <a:t> </a:t>
            </a:r>
            <a:r>
              <a:rPr lang="en-US" dirty="0" err="1"/>
              <a:t>anlaşılmasında</a:t>
            </a:r>
            <a:r>
              <a:rPr lang="en-US" dirty="0"/>
              <a:t> </a:t>
            </a:r>
            <a:r>
              <a:rPr lang="en-US" dirty="0" err="1"/>
              <a:t>söz</a:t>
            </a:r>
            <a:r>
              <a:rPr lang="en-US" dirty="0"/>
              <a:t> </a:t>
            </a:r>
            <a:r>
              <a:rPr lang="en-US" dirty="0" err="1"/>
              <a:t>konusu</a:t>
            </a:r>
            <a:r>
              <a:rPr lang="en-US" dirty="0"/>
              <a:t> </a:t>
            </a:r>
            <a:r>
              <a:rPr lang="en-US" dirty="0" err="1"/>
              <a:t>etkiler</a:t>
            </a:r>
            <a:r>
              <a:rPr lang="en-US" dirty="0"/>
              <a:t> </a:t>
            </a:r>
            <a:r>
              <a:rPr lang="en-US" dirty="0" err="1"/>
              <a:t>şunlardır</a:t>
            </a:r>
            <a:r>
              <a:rPr lang="en-US" dirty="0"/>
              <a:t> (Loudon </a:t>
            </a:r>
            <a:r>
              <a:rPr lang="en-US" dirty="0" err="1"/>
              <a:t>ve</a:t>
            </a:r>
            <a:r>
              <a:rPr lang="en-US" dirty="0"/>
              <a:t> </a:t>
            </a:r>
            <a:r>
              <a:rPr lang="en-US" dirty="0" err="1"/>
              <a:t>Bitta</a:t>
            </a:r>
            <a:r>
              <a:rPr lang="en-US" dirty="0"/>
              <a:t>, 1998: 253-261);</a:t>
            </a:r>
            <a:endParaRPr lang="tr-TR" dirty="0"/>
          </a:p>
          <a:p>
            <a:pPr algn="just"/>
            <a:r>
              <a:rPr lang="en-US" b="1" dirty="0" err="1"/>
              <a:t>Tüketilen</a:t>
            </a:r>
            <a:r>
              <a:rPr lang="en-US" b="1" dirty="0"/>
              <a:t> mal </a:t>
            </a:r>
            <a:r>
              <a:rPr lang="en-US" b="1" dirty="0" err="1"/>
              <a:t>ve</a:t>
            </a:r>
            <a:r>
              <a:rPr lang="en-US" b="1" dirty="0"/>
              <a:t> </a:t>
            </a:r>
            <a:r>
              <a:rPr lang="en-US" b="1" dirty="0" err="1"/>
              <a:t>hizmetler</a:t>
            </a:r>
            <a:r>
              <a:rPr lang="en-US" b="1" dirty="0"/>
              <a:t>: </a:t>
            </a:r>
            <a:r>
              <a:rPr lang="en-US" dirty="0" err="1"/>
              <a:t>Ürün</a:t>
            </a:r>
            <a:r>
              <a:rPr lang="en-US" dirty="0"/>
              <a:t> </a:t>
            </a:r>
            <a:r>
              <a:rPr lang="en-US" dirty="0" err="1"/>
              <a:t>seçimi</a:t>
            </a:r>
            <a:r>
              <a:rPr lang="en-US" dirty="0"/>
              <a:t> </a:t>
            </a:r>
            <a:r>
              <a:rPr lang="en-US" dirty="0" err="1"/>
              <a:t>ve</a:t>
            </a:r>
            <a:r>
              <a:rPr lang="en-US" dirty="0"/>
              <a:t> </a:t>
            </a:r>
            <a:r>
              <a:rPr lang="en-US" dirty="0" err="1"/>
              <a:t>kullanımı</a:t>
            </a:r>
            <a:r>
              <a:rPr lang="en-US" dirty="0"/>
              <a:t>, </a:t>
            </a:r>
            <a:r>
              <a:rPr lang="en-US" dirty="0" err="1"/>
              <a:t>toplumsal</a:t>
            </a:r>
            <a:r>
              <a:rPr lang="en-US" dirty="0"/>
              <a:t> </a:t>
            </a:r>
            <a:r>
              <a:rPr lang="en-US" dirty="0" err="1"/>
              <a:t>sınıflar</a:t>
            </a:r>
            <a:r>
              <a:rPr lang="en-US" dirty="0"/>
              <a:t> </a:t>
            </a:r>
            <a:r>
              <a:rPr lang="en-US" dirty="0" err="1"/>
              <a:t>arasında</a:t>
            </a:r>
            <a:r>
              <a:rPr lang="en-US" dirty="0"/>
              <a:t> </a:t>
            </a:r>
            <a:r>
              <a:rPr lang="en-US" dirty="0" err="1"/>
              <a:t>farklılıklar</a:t>
            </a:r>
            <a:r>
              <a:rPr lang="en-US" dirty="0"/>
              <a:t> </a:t>
            </a:r>
            <a:r>
              <a:rPr lang="en-US" dirty="0" err="1"/>
              <a:t>göstermektedir</a:t>
            </a:r>
            <a:r>
              <a:rPr lang="en-US" dirty="0"/>
              <a:t>. </a:t>
            </a:r>
            <a:endParaRPr lang="tr-TR" dirty="0"/>
          </a:p>
          <a:p>
            <a:pPr algn="just"/>
            <a:r>
              <a:rPr lang="en-US" dirty="0" err="1"/>
              <a:t>Örneğin</a:t>
            </a:r>
            <a:r>
              <a:rPr lang="en-US" dirty="0"/>
              <a:t> </a:t>
            </a:r>
            <a:r>
              <a:rPr lang="en-US" dirty="0" err="1"/>
              <a:t>tahviller</a:t>
            </a:r>
            <a:r>
              <a:rPr lang="en-US" dirty="0"/>
              <a:t> </a:t>
            </a:r>
            <a:r>
              <a:rPr lang="en-US" dirty="0" err="1"/>
              <a:t>veya</a:t>
            </a:r>
            <a:r>
              <a:rPr lang="en-US" dirty="0"/>
              <a:t> </a:t>
            </a:r>
            <a:r>
              <a:rPr lang="en-US" dirty="0" err="1"/>
              <a:t>egzotik</a:t>
            </a:r>
            <a:r>
              <a:rPr lang="en-US" dirty="0"/>
              <a:t> </a:t>
            </a:r>
            <a:r>
              <a:rPr lang="en-US" dirty="0" err="1"/>
              <a:t>tatiller</a:t>
            </a:r>
            <a:r>
              <a:rPr lang="en-US" dirty="0"/>
              <a:t> </a:t>
            </a:r>
            <a:r>
              <a:rPr lang="en-US" dirty="0" err="1"/>
              <a:t>gibi</a:t>
            </a:r>
            <a:r>
              <a:rPr lang="en-US" dirty="0"/>
              <a:t> </a:t>
            </a:r>
            <a:r>
              <a:rPr lang="en-US" dirty="0" err="1"/>
              <a:t>bazı</a:t>
            </a:r>
            <a:r>
              <a:rPr lang="en-US" dirty="0"/>
              <a:t> </a:t>
            </a:r>
            <a:r>
              <a:rPr lang="en-US" dirty="0" err="1"/>
              <a:t>ürünler</a:t>
            </a:r>
            <a:r>
              <a:rPr lang="en-US" dirty="0"/>
              <a:t> </a:t>
            </a:r>
            <a:r>
              <a:rPr lang="en-US" dirty="0" err="1"/>
              <a:t>üst</a:t>
            </a:r>
            <a:r>
              <a:rPr lang="en-US" dirty="0"/>
              <a:t> </a:t>
            </a:r>
            <a:r>
              <a:rPr lang="en-US" dirty="0" err="1"/>
              <a:t>düzey</a:t>
            </a:r>
            <a:r>
              <a:rPr lang="en-US" dirty="0"/>
              <a:t> </a:t>
            </a:r>
            <a:r>
              <a:rPr lang="en-US" dirty="0" err="1"/>
              <a:t>toplumsal</a:t>
            </a:r>
            <a:r>
              <a:rPr lang="en-US" dirty="0"/>
              <a:t> </a:t>
            </a:r>
            <a:r>
              <a:rPr lang="en-US" dirty="0" err="1"/>
              <a:t>sınıflar</a:t>
            </a:r>
            <a:r>
              <a:rPr lang="en-US" dirty="0"/>
              <a:t>, </a:t>
            </a:r>
            <a:r>
              <a:rPr lang="en-US" dirty="0" err="1"/>
              <a:t>ekonomik</a:t>
            </a:r>
            <a:r>
              <a:rPr lang="en-US" dirty="0"/>
              <a:t> </a:t>
            </a:r>
            <a:r>
              <a:rPr lang="en-US" dirty="0" err="1"/>
              <a:t>içecekler</a:t>
            </a:r>
            <a:r>
              <a:rPr lang="en-US" dirty="0"/>
              <a:t> </a:t>
            </a:r>
            <a:r>
              <a:rPr lang="en-US" dirty="0" err="1"/>
              <a:t>ise</a:t>
            </a:r>
            <a:r>
              <a:rPr lang="en-US" dirty="0"/>
              <a:t> alt </a:t>
            </a:r>
            <a:r>
              <a:rPr lang="en-US" dirty="0" err="1"/>
              <a:t>sınıflar</a:t>
            </a:r>
            <a:r>
              <a:rPr lang="en-US" dirty="0"/>
              <a:t> </a:t>
            </a:r>
            <a:r>
              <a:rPr lang="en-US" dirty="0" err="1"/>
              <a:t>tarafından</a:t>
            </a:r>
            <a:r>
              <a:rPr lang="en-US" dirty="0"/>
              <a:t> satın </a:t>
            </a:r>
            <a:r>
              <a:rPr lang="en-US" dirty="0" err="1"/>
              <a:t>alınmaktadır</a:t>
            </a:r>
            <a:r>
              <a:rPr lang="en-US" dirty="0"/>
              <a:t>. </a:t>
            </a:r>
            <a:endParaRPr lang="tr-TR" dirty="0"/>
          </a:p>
          <a:p>
            <a:pPr algn="just"/>
            <a:r>
              <a:rPr lang="en-US" dirty="0"/>
              <a:t>Bu </a:t>
            </a:r>
            <a:r>
              <a:rPr lang="en-US" dirty="0" err="1"/>
              <a:t>tür</a:t>
            </a:r>
            <a:r>
              <a:rPr lang="en-US" dirty="0"/>
              <a:t> </a:t>
            </a:r>
            <a:r>
              <a:rPr lang="en-US" dirty="0" err="1"/>
              <a:t>ürünler</a:t>
            </a:r>
            <a:r>
              <a:rPr lang="en-US" dirty="0"/>
              <a:t> </a:t>
            </a:r>
            <a:r>
              <a:rPr lang="en-US" dirty="0" err="1"/>
              <a:t>rahatlıkla</a:t>
            </a:r>
            <a:r>
              <a:rPr lang="en-US" dirty="0"/>
              <a:t> </a:t>
            </a:r>
            <a:r>
              <a:rPr lang="en-US" dirty="0" err="1"/>
              <a:t>sınıflar</a:t>
            </a:r>
            <a:r>
              <a:rPr lang="en-US" dirty="0"/>
              <a:t> </a:t>
            </a:r>
            <a:r>
              <a:rPr lang="en-US" dirty="0" err="1"/>
              <a:t>arasında</a:t>
            </a:r>
            <a:r>
              <a:rPr lang="en-US" dirty="0"/>
              <a:t> satın alma </a:t>
            </a:r>
            <a:r>
              <a:rPr lang="en-US" dirty="0" err="1"/>
              <a:t>açısından</a:t>
            </a:r>
            <a:r>
              <a:rPr lang="en-US" dirty="0"/>
              <a:t> </a:t>
            </a:r>
            <a:r>
              <a:rPr lang="en-US" dirty="0" err="1"/>
              <a:t>ayrılabilir</a:t>
            </a:r>
            <a:r>
              <a:rPr lang="en-US" dirty="0"/>
              <a:t>. </a:t>
            </a:r>
            <a:r>
              <a:rPr lang="en-US" dirty="0" err="1"/>
              <a:t>Bunun</a:t>
            </a:r>
            <a:r>
              <a:rPr lang="en-US" dirty="0"/>
              <a:t> </a:t>
            </a:r>
            <a:r>
              <a:rPr lang="en-US" dirty="0" err="1"/>
              <a:t>aksine</a:t>
            </a:r>
            <a:r>
              <a:rPr lang="en-US" dirty="0"/>
              <a:t> </a:t>
            </a:r>
            <a:r>
              <a:rPr lang="en-US" dirty="0" err="1"/>
              <a:t>yiyecek</a:t>
            </a:r>
            <a:r>
              <a:rPr lang="en-US" dirty="0"/>
              <a:t>, </a:t>
            </a:r>
            <a:r>
              <a:rPr lang="en-US" dirty="0" err="1"/>
              <a:t>kıyafet</a:t>
            </a:r>
            <a:r>
              <a:rPr lang="en-US" dirty="0"/>
              <a:t> </a:t>
            </a:r>
            <a:r>
              <a:rPr lang="en-US" dirty="0" err="1"/>
              <a:t>pek</a:t>
            </a:r>
            <a:r>
              <a:rPr lang="en-US" dirty="0"/>
              <a:t> </a:t>
            </a:r>
            <a:r>
              <a:rPr lang="en-US" dirty="0" err="1"/>
              <a:t>çok</a:t>
            </a:r>
            <a:r>
              <a:rPr lang="en-US" dirty="0"/>
              <a:t> </a:t>
            </a:r>
            <a:r>
              <a:rPr lang="en-US" dirty="0" err="1"/>
              <a:t>ürün</a:t>
            </a:r>
            <a:r>
              <a:rPr lang="en-US" dirty="0"/>
              <a:t> de </a:t>
            </a:r>
            <a:r>
              <a:rPr lang="en-US" dirty="0" err="1"/>
              <a:t>tüm</a:t>
            </a:r>
            <a:r>
              <a:rPr lang="en-US" dirty="0"/>
              <a:t> </a:t>
            </a:r>
            <a:r>
              <a:rPr lang="en-US" dirty="0" err="1"/>
              <a:t>bireyler</a:t>
            </a:r>
            <a:r>
              <a:rPr lang="en-US" dirty="0"/>
              <a:t> </a:t>
            </a:r>
            <a:r>
              <a:rPr lang="en-US" dirty="0" err="1"/>
              <a:t>tarafından</a:t>
            </a:r>
            <a:r>
              <a:rPr lang="en-US" dirty="0"/>
              <a:t> satın </a:t>
            </a:r>
            <a:r>
              <a:rPr lang="en-US" dirty="0" err="1"/>
              <a:t>alınan</a:t>
            </a:r>
            <a:r>
              <a:rPr lang="en-US" dirty="0"/>
              <a:t> </a:t>
            </a:r>
            <a:r>
              <a:rPr lang="en-US" dirty="0" err="1"/>
              <a:t>örneklerdendir</a:t>
            </a:r>
            <a:r>
              <a:rPr lang="en-US" dirty="0"/>
              <a:t>. </a:t>
            </a:r>
            <a:r>
              <a:rPr lang="en-US" dirty="0" err="1"/>
              <a:t>Burada</a:t>
            </a:r>
            <a:r>
              <a:rPr lang="en-US" dirty="0"/>
              <a:t> </a:t>
            </a:r>
            <a:r>
              <a:rPr lang="en-US" dirty="0" err="1"/>
              <a:t>görülen</a:t>
            </a:r>
            <a:r>
              <a:rPr lang="en-US" dirty="0"/>
              <a:t> </a:t>
            </a:r>
            <a:r>
              <a:rPr lang="en-US" dirty="0" err="1"/>
              <a:t>farklılığın</a:t>
            </a:r>
            <a:r>
              <a:rPr lang="en-US" dirty="0"/>
              <a:t> </a:t>
            </a:r>
            <a:r>
              <a:rPr lang="en-US" dirty="0" err="1"/>
              <a:t>nedeni</a:t>
            </a:r>
            <a:r>
              <a:rPr lang="en-US" dirty="0"/>
              <a:t>, </a:t>
            </a:r>
            <a:r>
              <a:rPr lang="en-US" dirty="0" err="1"/>
              <a:t>seçilen</a:t>
            </a:r>
            <a:r>
              <a:rPr lang="en-US" dirty="0"/>
              <a:t> </a:t>
            </a:r>
            <a:r>
              <a:rPr lang="en-US" dirty="0" err="1"/>
              <a:t>markalar</a:t>
            </a:r>
            <a:r>
              <a:rPr lang="en-US" dirty="0"/>
              <a:t> </a:t>
            </a:r>
            <a:r>
              <a:rPr lang="en-US" dirty="0" err="1"/>
              <a:t>ve</a:t>
            </a:r>
            <a:r>
              <a:rPr lang="en-US" dirty="0"/>
              <a:t> satın alma </a:t>
            </a:r>
            <a:r>
              <a:rPr lang="en-US" dirty="0" err="1"/>
              <a:t>sıklığıdır</a:t>
            </a:r>
            <a:r>
              <a:rPr lang="en-US" dirty="0"/>
              <a:t>. </a:t>
            </a:r>
            <a:endParaRPr lang="tr-TR" dirty="0"/>
          </a:p>
          <a:p>
            <a:pPr algn="just"/>
            <a:endParaRPr lang="tr-TR" dirty="0"/>
          </a:p>
          <a:p>
            <a:pPr algn="just"/>
            <a:endParaRPr lang="tr-TR" dirty="0"/>
          </a:p>
        </p:txBody>
      </p:sp>
    </p:spTree>
    <p:extLst>
      <p:ext uri="{BB962C8B-B14F-4D97-AF65-F5344CB8AC3E}">
        <p14:creationId xmlns:p14="http://schemas.microsoft.com/office/powerpoint/2010/main" val="1664840991"/>
      </p:ext>
    </p:extLst>
  </p:cSld>
  <p:clrMapOvr>
    <a:masterClrMapping/>
  </p:clrMapOvr>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fontScale="90000"/>
          </a:bodyPr>
          <a:lstStyle/>
          <a:p>
            <a:r>
              <a:rPr lang="tr-TR" b="1" i="1" dirty="0"/>
              <a:t>Toplumsal sınıfların tüketici davranışının oluşumu üzerine etkisi</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b="1" dirty="0"/>
              <a:t>Satın alma </a:t>
            </a:r>
            <a:r>
              <a:rPr lang="en-US" b="1" dirty="0" err="1"/>
              <a:t>davranışı</a:t>
            </a:r>
            <a:r>
              <a:rPr lang="en-US" b="1" dirty="0"/>
              <a:t>: </a:t>
            </a:r>
            <a:r>
              <a:rPr lang="en-US" dirty="0" err="1"/>
              <a:t>Toplumsal</a:t>
            </a:r>
            <a:r>
              <a:rPr lang="en-US" dirty="0"/>
              <a:t> </a:t>
            </a:r>
            <a:r>
              <a:rPr lang="en-US" dirty="0" err="1"/>
              <a:t>sınıflar</a:t>
            </a:r>
            <a:r>
              <a:rPr lang="en-US" dirty="0"/>
              <a:t> </a:t>
            </a:r>
            <a:r>
              <a:rPr lang="en-US" dirty="0" err="1"/>
              <a:t>arasında</a:t>
            </a:r>
            <a:r>
              <a:rPr lang="en-US" dirty="0"/>
              <a:t> satın alma </a:t>
            </a:r>
            <a:r>
              <a:rPr lang="en-US" dirty="0" err="1"/>
              <a:t>davranışı</a:t>
            </a:r>
            <a:r>
              <a:rPr lang="en-US" dirty="0"/>
              <a:t> da </a:t>
            </a:r>
            <a:r>
              <a:rPr lang="en-US" dirty="0" err="1"/>
              <a:t>farklılık</a:t>
            </a:r>
            <a:r>
              <a:rPr lang="en-US" dirty="0"/>
              <a:t> </a:t>
            </a:r>
            <a:r>
              <a:rPr lang="en-US" dirty="0" err="1"/>
              <a:t>gösterir</a:t>
            </a:r>
            <a:r>
              <a:rPr lang="en-US" dirty="0"/>
              <a:t>. </a:t>
            </a:r>
            <a:r>
              <a:rPr lang="en-US" dirty="0" err="1"/>
              <a:t>Örneğin</a:t>
            </a:r>
            <a:r>
              <a:rPr lang="en-US" dirty="0"/>
              <a:t> </a:t>
            </a:r>
            <a:r>
              <a:rPr lang="en-US" dirty="0" err="1"/>
              <a:t>mağaza</a:t>
            </a:r>
            <a:r>
              <a:rPr lang="en-US" dirty="0"/>
              <a:t> </a:t>
            </a:r>
            <a:r>
              <a:rPr lang="en-US" dirty="0" err="1"/>
              <a:t>seçimi</a:t>
            </a:r>
            <a:r>
              <a:rPr lang="en-US" dirty="0"/>
              <a:t> </a:t>
            </a:r>
            <a:r>
              <a:rPr lang="en-US" dirty="0" err="1"/>
              <a:t>ile</a:t>
            </a:r>
            <a:r>
              <a:rPr lang="en-US" dirty="0"/>
              <a:t> </a:t>
            </a:r>
            <a:r>
              <a:rPr lang="en-US" dirty="0" err="1"/>
              <a:t>toplumsal</a:t>
            </a:r>
            <a:r>
              <a:rPr lang="en-US" dirty="0"/>
              <a:t> </a:t>
            </a:r>
            <a:r>
              <a:rPr lang="en-US" dirty="0" err="1"/>
              <a:t>sınıf</a:t>
            </a:r>
            <a:r>
              <a:rPr lang="en-US" dirty="0"/>
              <a:t> </a:t>
            </a:r>
            <a:r>
              <a:rPr lang="en-US" dirty="0" err="1"/>
              <a:t>arasında</a:t>
            </a:r>
            <a:r>
              <a:rPr lang="en-US" dirty="0"/>
              <a:t> </a:t>
            </a:r>
            <a:r>
              <a:rPr lang="en-US" dirty="0" err="1"/>
              <a:t>çok</a:t>
            </a:r>
            <a:r>
              <a:rPr lang="en-US" dirty="0"/>
              <a:t> </a:t>
            </a:r>
            <a:r>
              <a:rPr lang="en-US" dirty="0" err="1"/>
              <a:t>güçlü</a:t>
            </a:r>
            <a:r>
              <a:rPr lang="en-US" dirty="0"/>
              <a:t> </a:t>
            </a:r>
            <a:r>
              <a:rPr lang="en-US" dirty="0" err="1"/>
              <a:t>bir</a:t>
            </a:r>
            <a:r>
              <a:rPr lang="en-US" dirty="0"/>
              <a:t> </a:t>
            </a:r>
            <a:r>
              <a:rPr lang="en-US" dirty="0" err="1"/>
              <a:t>ilişki</a:t>
            </a:r>
            <a:r>
              <a:rPr lang="en-US" dirty="0"/>
              <a:t> </a:t>
            </a:r>
            <a:r>
              <a:rPr lang="en-US" dirty="0" err="1"/>
              <a:t>vardır</a:t>
            </a:r>
            <a:r>
              <a:rPr lang="en-US" dirty="0"/>
              <a:t>. </a:t>
            </a:r>
            <a:endParaRPr lang="tr-TR" dirty="0"/>
          </a:p>
          <a:p>
            <a:pPr algn="just"/>
            <a:r>
              <a:rPr lang="en-US" dirty="0" err="1"/>
              <a:t>Birey</a:t>
            </a:r>
            <a:r>
              <a:rPr lang="en-US" dirty="0"/>
              <a:t> </a:t>
            </a:r>
            <a:r>
              <a:rPr lang="en-US" dirty="0" err="1"/>
              <a:t>çoğunlukla</a:t>
            </a:r>
            <a:r>
              <a:rPr lang="en-US" dirty="0"/>
              <a:t> </a:t>
            </a:r>
            <a:r>
              <a:rPr lang="en-US" dirty="0" err="1"/>
              <a:t>ait</a:t>
            </a:r>
            <a:r>
              <a:rPr lang="en-US" dirty="0"/>
              <a:t> </a:t>
            </a:r>
            <a:r>
              <a:rPr lang="en-US" dirty="0" err="1"/>
              <a:t>olduğu</a:t>
            </a:r>
            <a:r>
              <a:rPr lang="en-US" dirty="0"/>
              <a:t> </a:t>
            </a:r>
            <a:r>
              <a:rPr lang="en-US" dirty="0" err="1"/>
              <a:t>toplumsal</a:t>
            </a:r>
            <a:r>
              <a:rPr lang="en-US" dirty="0"/>
              <a:t> </a:t>
            </a:r>
            <a:r>
              <a:rPr lang="en-US" dirty="0" err="1"/>
              <a:t>sınıfa</a:t>
            </a:r>
            <a:r>
              <a:rPr lang="en-US" dirty="0"/>
              <a:t> </a:t>
            </a:r>
            <a:r>
              <a:rPr lang="en-US" dirty="0" err="1"/>
              <a:t>göre</a:t>
            </a:r>
            <a:r>
              <a:rPr lang="en-US" dirty="0"/>
              <a:t> </a:t>
            </a:r>
            <a:r>
              <a:rPr lang="en-US" dirty="0" err="1"/>
              <a:t>ürün</a:t>
            </a:r>
            <a:r>
              <a:rPr lang="en-US" dirty="0"/>
              <a:t> </a:t>
            </a:r>
            <a:r>
              <a:rPr lang="en-US" dirty="0" err="1"/>
              <a:t>ve</a:t>
            </a:r>
            <a:r>
              <a:rPr lang="en-US" dirty="0"/>
              <a:t> </a:t>
            </a:r>
            <a:r>
              <a:rPr lang="en-US" dirty="0" err="1"/>
              <a:t>mağaza</a:t>
            </a:r>
            <a:r>
              <a:rPr lang="en-US" dirty="0"/>
              <a:t> </a:t>
            </a:r>
            <a:r>
              <a:rPr lang="en-US" dirty="0" err="1"/>
              <a:t>seçimlerinde</a:t>
            </a:r>
            <a:r>
              <a:rPr lang="en-US" dirty="0"/>
              <a:t> </a:t>
            </a:r>
            <a:r>
              <a:rPr lang="en-US" dirty="0" err="1"/>
              <a:t>bulunur</a:t>
            </a:r>
            <a:r>
              <a:rPr lang="en-US" dirty="0"/>
              <a:t>. </a:t>
            </a:r>
            <a:endParaRPr lang="tr-TR" dirty="0"/>
          </a:p>
          <a:p>
            <a:pPr algn="just"/>
            <a:r>
              <a:rPr lang="en-US" dirty="0" err="1"/>
              <a:t>Örneğin</a:t>
            </a:r>
            <a:r>
              <a:rPr lang="en-US" dirty="0"/>
              <a:t>, </a:t>
            </a:r>
            <a:r>
              <a:rPr lang="en-US" dirty="0" err="1"/>
              <a:t>pek</a:t>
            </a:r>
            <a:r>
              <a:rPr lang="en-US" dirty="0"/>
              <a:t> </a:t>
            </a:r>
            <a:r>
              <a:rPr lang="en-US" dirty="0" err="1"/>
              <a:t>çok</a:t>
            </a:r>
            <a:r>
              <a:rPr lang="en-US" dirty="0"/>
              <a:t> </a:t>
            </a:r>
            <a:r>
              <a:rPr lang="en-US" dirty="0" err="1"/>
              <a:t>kişi</a:t>
            </a:r>
            <a:r>
              <a:rPr lang="en-US" dirty="0"/>
              <a:t>, </a:t>
            </a:r>
            <a:r>
              <a:rPr lang="en-US" dirty="0" err="1"/>
              <a:t>tüm</a:t>
            </a:r>
            <a:r>
              <a:rPr lang="en-US" dirty="0"/>
              <a:t> </a:t>
            </a:r>
            <a:r>
              <a:rPr lang="en-US" dirty="0" err="1"/>
              <a:t>bireylerin</a:t>
            </a:r>
            <a:r>
              <a:rPr lang="en-US" dirty="0"/>
              <a:t> </a:t>
            </a:r>
            <a:r>
              <a:rPr lang="en-US" dirty="0" err="1"/>
              <a:t>yüksek</a:t>
            </a:r>
            <a:r>
              <a:rPr lang="en-US" dirty="0"/>
              <a:t> </a:t>
            </a:r>
            <a:r>
              <a:rPr lang="en-US" dirty="0" err="1"/>
              <a:t>statülü</a:t>
            </a:r>
            <a:r>
              <a:rPr lang="en-US" dirty="0"/>
              <a:t> </a:t>
            </a:r>
            <a:r>
              <a:rPr lang="en-US" dirty="0" err="1"/>
              <a:t>mağazalardan</a:t>
            </a:r>
            <a:r>
              <a:rPr lang="en-US" dirty="0"/>
              <a:t> </a:t>
            </a:r>
            <a:r>
              <a:rPr lang="en-US" dirty="0" err="1"/>
              <a:t>alışveriş</a:t>
            </a:r>
            <a:r>
              <a:rPr lang="en-US" dirty="0"/>
              <a:t> </a:t>
            </a:r>
            <a:r>
              <a:rPr lang="en-US" dirty="0" err="1"/>
              <a:t>yapmak</a:t>
            </a:r>
            <a:r>
              <a:rPr lang="en-US" dirty="0"/>
              <a:t> </a:t>
            </a:r>
            <a:r>
              <a:rPr lang="en-US" dirty="0" err="1"/>
              <a:t>istediğini</a:t>
            </a:r>
            <a:r>
              <a:rPr lang="en-US" dirty="0"/>
              <a:t> </a:t>
            </a:r>
            <a:r>
              <a:rPr lang="en-US" dirty="0" err="1"/>
              <a:t>düşünür</a:t>
            </a:r>
            <a:r>
              <a:rPr lang="en-US" dirty="0"/>
              <a:t>. </a:t>
            </a:r>
            <a:r>
              <a:rPr lang="en-US" dirty="0" err="1"/>
              <a:t>Hâlbuki</a:t>
            </a:r>
            <a:r>
              <a:rPr lang="en-US" dirty="0"/>
              <a:t> </a:t>
            </a:r>
            <a:r>
              <a:rPr lang="en-US" dirty="0" err="1"/>
              <a:t>bireyler</a:t>
            </a:r>
            <a:r>
              <a:rPr lang="en-US" dirty="0"/>
              <a:t>, </a:t>
            </a:r>
            <a:r>
              <a:rPr lang="en-US" dirty="0" err="1"/>
              <a:t>mağazaların</a:t>
            </a:r>
            <a:r>
              <a:rPr lang="en-US" dirty="0"/>
              <a:t> </a:t>
            </a:r>
            <a:r>
              <a:rPr lang="en-US" dirty="0" err="1"/>
              <a:t>statüsüyle</a:t>
            </a:r>
            <a:r>
              <a:rPr lang="en-US" dirty="0"/>
              <a:t>, </a:t>
            </a:r>
            <a:r>
              <a:rPr lang="en-US" dirty="0" err="1"/>
              <a:t>kendi</a:t>
            </a:r>
            <a:r>
              <a:rPr lang="en-US" dirty="0"/>
              <a:t> </a:t>
            </a:r>
            <a:r>
              <a:rPr lang="en-US" dirty="0" err="1"/>
              <a:t>değer</a:t>
            </a:r>
            <a:r>
              <a:rPr lang="en-US" dirty="0"/>
              <a:t> </a:t>
            </a:r>
            <a:r>
              <a:rPr lang="en-US" dirty="0" err="1"/>
              <a:t>ve</a:t>
            </a:r>
            <a:r>
              <a:rPr lang="en-US" dirty="0"/>
              <a:t> </a:t>
            </a:r>
            <a:r>
              <a:rPr lang="en-US" dirty="0" err="1"/>
              <a:t>beklentilerini</a:t>
            </a:r>
            <a:r>
              <a:rPr lang="en-US" dirty="0"/>
              <a:t> </a:t>
            </a:r>
            <a:r>
              <a:rPr lang="en-US" dirty="0" err="1"/>
              <a:t>gerçekçi</a:t>
            </a:r>
            <a:r>
              <a:rPr lang="en-US" dirty="0"/>
              <a:t> </a:t>
            </a:r>
            <a:r>
              <a:rPr lang="en-US" dirty="0" err="1"/>
              <a:t>olarak</a:t>
            </a:r>
            <a:r>
              <a:rPr lang="en-US" dirty="0"/>
              <a:t> </a:t>
            </a:r>
            <a:r>
              <a:rPr lang="en-US" dirty="0" err="1"/>
              <a:t>eşleştirmekte</a:t>
            </a:r>
            <a:r>
              <a:rPr lang="en-US" dirty="0"/>
              <a:t> </a:t>
            </a:r>
            <a:r>
              <a:rPr lang="en-US" dirty="0" err="1"/>
              <a:t>ve</a:t>
            </a:r>
            <a:r>
              <a:rPr lang="en-US" dirty="0"/>
              <a:t> </a:t>
            </a:r>
            <a:r>
              <a:rPr lang="en-US" dirty="0" err="1"/>
              <a:t>kendilerinin</a:t>
            </a:r>
            <a:r>
              <a:rPr lang="en-US" dirty="0"/>
              <a:t> </a:t>
            </a:r>
            <a:r>
              <a:rPr lang="en-US" dirty="0" err="1"/>
              <a:t>ait</a:t>
            </a:r>
            <a:r>
              <a:rPr lang="en-US" dirty="0"/>
              <a:t> </a:t>
            </a:r>
            <a:r>
              <a:rPr lang="en-US" dirty="0" err="1"/>
              <a:t>olmadığını</a:t>
            </a:r>
            <a:r>
              <a:rPr lang="en-US" dirty="0"/>
              <a:t> </a:t>
            </a:r>
            <a:r>
              <a:rPr lang="en-US" dirty="0" err="1"/>
              <a:t>hissettikleri</a:t>
            </a:r>
            <a:r>
              <a:rPr lang="en-US" dirty="0"/>
              <a:t> </a:t>
            </a:r>
            <a:r>
              <a:rPr lang="en-US" dirty="0" err="1"/>
              <a:t>mağazalardan</a:t>
            </a:r>
            <a:r>
              <a:rPr lang="en-US" dirty="0"/>
              <a:t> </a:t>
            </a:r>
            <a:r>
              <a:rPr lang="en-US" dirty="0" err="1"/>
              <a:t>alış-veriş</a:t>
            </a:r>
            <a:r>
              <a:rPr lang="en-US" dirty="0"/>
              <a:t> </a:t>
            </a:r>
            <a:r>
              <a:rPr lang="en-US" dirty="0" err="1"/>
              <a:t>yapmamaktadır</a:t>
            </a:r>
            <a:r>
              <a:rPr lang="en-US" dirty="0"/>
              <a:t>. </a:t>
            </a:r>
            <a:endParaRPr lang="tr-TR" dirty="0"/>
          </a:p>
          <a:p>
            <a:pPr algn="just"/>
            <a:endParaRPr lang="tr-TR" dirty="0"/>
          </a:p>
          <a:p>
            <a:pPr algn="just"/>
            <a:endParaRPr lang="tr-TR" dirty="0"/>
          </a:p>
        </p:txBody>
      </p:sp>
    </p:spTree>
    <p:extLst>
      <p:ext uri="{BB962C8B-B14F-4D97-AF65-F5344CB8AC3E}">
        <p14:creationId xmlns:p14="http://schemas.microsoft.com/office/powerpoint/2010/main" val="2642833128"/>
      </p:ext>
    </p:extLst>
  </p:cSld>
  <p:clrMapOvr>
    <a:masterClrMapping/>
  </p:clrMapOvr>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fontScale="90000"/>
          </a:bodyPr>
          <a:lstStyle/>
          <a:p>
            <a:r>
              <a:rPr lang="tr-TR" b="1" i="1" dirty="0"/>
              <a:t>Toplumsal sınıfların tüketici davranışının oluşumu üzerine etkisi</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b="1" dirty="0" err="1"/>
              <a:t>Tutundurmaya</a:t>
            </a:r>
            <a:r>
              <a:rPr lang="en-US" b="1" dirty="0"/>
              <a:t> </a:t>
            </a:r>
            <a:r>
              <a:rPr lang="en-US" b="1" dirty="0" err="1"/>
              <a:t>karşı</a:t>
            </a:r>
            <a:r>
              <a:rPr lang="en-US" b="1" dirty="0"/>
              <a:t> </a:t>
            </a:r>
            <a:r>
              <a:rPr lang="en-US" b="1" dirty="0" err="1"/>
              <a:t>tutum</a:t>
            </a:r>
            <a:r>
              <a:rPr lang="en-US" b="1" dirty="0"/>
              <a:t>: </a:t>
            </a:r>
            <a:r>
              <a:rPr lang="en-US" dirty="0" err="1"/>
              <a:t>Toplumsal</a:t>
            </a:r>
            <a:r>
              <a:rPr lang="en-US" dirty="0"/>
              <a:t> </a:t>
            </a:r>
            <a:r>
              <a:rPr lang="en-US" dirty="0" err="1"/>
              <a:t>sınıflar</a:t>
            </a:r>
            <a:r>
              <a:rPr lang="en-US" dirty="0"/>
              <a:t>, </a:t>
            </a:r>
            <a:r>
              <a:rPr lang="en-US" dirty="0" err="1"/>
              <a:t>farklı</a:t>
            </a:r>
            <a:r>
              <a:rPr lang="en-US" dirty="0"/>
              <a:t> </a:t>
            </a:r>
            <a:r>
              <a:rPr lang="en-US" dirty="0" err="1"/>
              <a:t>medya</a:t>
            </a:r>
            <a:r>
              <a:rPr lang="en-US" dirty="0"/>
              <a:t> </a:t>
            </a:r>
            <a:r>
              <a:rPr lang="en-US" dirty="0" err="1"/>
              <a:t>araçlarını</a:t>
            </a:r>
            <a:r>
              <a:rPr lang="en-US" dirty="0"/>
              <a:t> </a:t>
            </a:r>
            <a:r>
              <a:rPr lang="en-US" dirty="0" err="1"/>
              <a:t>tercih</a:t>
            </a:r>
            <a:r>
              <a:rPr lang="en-US" dirty="0"/>
              <a:t> </a:t>
            </a:r>
            <a:r>
              <a:rPr lang="en-US" dirty="0" err="1"/>
              <a:t>etmekte</a:t>
            </a:r>
            <a:r>
              <a:rPr lang="en-US" dirty="0"/>
              <a:t> </a:t>
            </a:r>
            <a:r>
              <a:rPr lang="en-US" dirty="0" err="1"/>
              <a:t>ve</a:t>
            </a:r>
            <a:r>
              <a:rPr lang="en-US" dirty="0"/>
              <a:t> </a:t>
            </a:r>
            <a:r>
              <a:rPr lang="en-US" dirty="0" err="1"/>
              <a:t>kullanmaktadır</a:t>
            </a:r>
            <a:r>
              <a:rPr lang="en-US" dirty="0"/>
              <a:t>. </a:t>
            </a:r>
            <a:endParaRPr lang="tr-TR" dirty="0"/>
          </a:p>
          <a:p>
            <a:pPr algn="just"/>
            <a:r>
              <a:rPr lang="en-US" dirty="0" err="1"/>
              <a:t>Örneğin</a:t>
            </a:r>
            <a:r>
              <a:rPr lang="en-US" dirty="0"/>
              <a:t> </a:t>
            </a:r>
            <a:r>
              <a:rPr lang="en-US" dirty="0" err="1"/>
              <a:t>bazı</a:t>
            </a:r>
            <a:r>
              <a:rPr lang="en-US" dirty="0"/>
              <a:t> </a:t>
            </a:r>
            <a:r>
              <a:rPr lang="en-US" dirty="0" err="1"/>
              <a:t>gazete</a:t>
            </a:r>
            <a:r>
              <a:rPr lang="en-US" dirty="0"/>
              <a:t> </a:t>
            </a:r>
            <a:r>
              <a:rPr lang="en-US" dirty="0" err="1"/>
              <a:t>ve</a:t>
            </a:r>
            <a:r>
              <a:rPr lang="en-US" dirty="0"/>
              <a:t> </a:t>
            </a:r>
            <a:r>
              <a:rPr lang="en-US" dirty="0" err="1"/>
              <a:t>dergileri</a:t>
            </a:r>
            <a:r>
              <a:rPr lang="en-US" dirty="0"/>
              <a:t>, </a:t>
            </a:r>
            <a:r>
              <a:rPr lang="en-US" dirty="0" err="1"/>
              <a:t>üst</a:t>
            </a:r>
            <a:r>
              <a:rPr lang="en-US" dirty="0"/>
              <a:t> </a:t>
            </a:r>
            <a:r>
              <a:rPr lang="en-US" dirty="0" err="1"/>
              <a:t>düzey</a:t>
            </a:r>
            <a:r>
              <a:rPr lang="en-US" dirty="0"/>
              <a:t> </a:t>
            </a:r>
            <a:r>
              <a:rPr lang="en-US" dirty="0" err="1"/>
              <a:t>toplumsal</a:t>
            </a:r>
            <a:r>
              <a:rPr lang="en-US" dirty="0"/>
              <a:t> </a:t>
            </a:r>
            <a:r>
              <a:rPr lang="en-US" dirty="0" err="1"/>
              <a:t>sınıfta</a:t>
            </a:r>
            <a:r>
              <a:rPr lang="en-US" dirty="0"/>
              <a:t> </a:t>
            </a:r>
            <a:r>
              <a:rPr lang="en-US" dirty="0" err="1"/>
              <a:t>yer</a:t>
            </a:r>
            <a:r>
              <a:rPr lang="en-US" dirty="0"/>
              <a:t> </a:t>
            </a:r>
            <a:r>
              <a:rPr lang="en-US" dirty="0" err="1"/>
              <a:t>alan</a:t>
            </a:r>
            <a:r>
              <a:rPr lang="en-US" dirty="0"/>
              <a:t> </a:t>
            </a:r>
            <a:r>
              <a:rPr lang="en-US" dirty="0" err="1"/>
              <a:t>tüketiciler</a:t>
            </a:r>
            <a:r>
              <a:rPr lang="en-US" dirty="0"/>
              <a:t>, </a:t>
            </a:r>
            <a:r>
              <a:rPr lang="en-US" dirty="0" err="1"/>
              <a:t>bazılarını</a:t>
            </a:r>
            <a:r>
              <a:rPr lang="en-US" dirty="0"/>
              <a:t> </a:t>
            </a:r>
            <a:r>
              <a:rPr lang="en-US" dirty="0" err="1"/>
              <a:t>ise</a:t>
            </a:r>
            <a:r>
              <a:rPr lang="en-US" dirty="0"/>
              <a:t> </a:t>
            </a:r>
            <a:r>
              <a:rPr lang="en-US" dirty="0" err="1"/>
              <a:t>onlara</a:t>
            </a:r>
            <a:r>
              <a:rPr lang="en-US" dirty="0"/>
              <a:t> </a:t>
            </a:r>
            <a:r>
              <a:rPr lang="en-US" dirty="0" err="1"/>
              <a:t>oranla</a:t>
            </a:r>
            <a:r>
              <a:rPr lang="en-US" dirty="0"/>
              <a:t> </a:t>
            </a:r>
            <a:r>
              <a:rPr lang="en-US" dirty="0" err="1"/>
              <a:t>daha</a:t>
            </a:r>
            <a:r>
              <a:rPr lang="en-US" dirty="0"/>
              <a:t> alt </a:t>
            </a:r>
            <a:r>
              <a:rPr lang="en-US" dirty="0" err="1"/>
              <a:t>sosyal</a:t>
            </a:r>
            <a:r>
              <a:rPr lang="en-US" dirty="0"/>
              <a:t> </a:t>
            </a:r>
            <a:r>
              <a:rPr lang="en-US" dirty="0" err="1"/>
              <a:t>sınıfta</a:t>
            </a:r>
            <a:r>
              <a:rPr lang="en-US" dirty="0"/>
              <a:t> </a:t>
            </a:r>
            <a:r>
              <a:rPr lang="en-US" dirty="0" err="1"/>
              <a:t>yer</a:t>
            </a:r>
            <a:r>
              <a:rPr lang="en-US" dirty="0"/>
              <a:t> </a:t>
            </a:r>
            <a:r>
              <a:rPr lang="en-US" dirty="0" err="1"/>
              <a:t>alan</a:t>
            </a:r>
            <a:r>
              <a:rPr lang="en-US" dirty="0"/>
              <a:t> </a:t>
            </a:r>
            <a:r>
              <a:rPr lang="en-US" dirty="0" err="1"/>
              <a:t>tüketiciler</a:t>
            </a:r>
            <a:r>
              <a:rPr lang="en-US" dirty="0"/>
              <a:t> </a:t>
            </a:r>
            <a:r>
              <a:rPr lang="en-US" dirty="0" err="1"/>
              <a:t>takip</a:t>
            </a:r>
            <a:r>
              <a:rPr lang="en-US" dirty="0"/>
              <a:t> </a:t>
            </a:r>
            <a:r>
              <a:rPr lang="en-US" dirty="0" err="1"/>
              <a:t>etmektedir</a:t>
            </a:r>
            <a:r>
              <a:rPr lang="en-US" dirty="0"/>
              <a:t>. </a:t>
            </a:r>
            <a:endParaRPr lang="tr-TR" dirty="0"/>
          </a:p>
          <a:p>
            <a:pPr algn="just"/>
            <a:r>
              <a:rPr lang="en-US" dirty="0" err="1"/>
              <a:t>Ayrıca</a:t>
            </a:r>
            <a:r>
              <a:rPr lang="en-US" dirty="0"/>
              <a:t> </a:t>
            </a:r>
            <a:r>
              <a:rPr lang="en-US" dirty="0" err="1"/>
              <a:t>toplumsal</a:t>
            </a:r>
            <a:r>
              <a:rPr lang="en-US" dirty="0"/>
              <a:t> </a:t>
            </a:r>
            <a:r>
              <a:rPr lang="en-US" dirty="0" err="1"/>
              <a:t>sınıflar</a:t>
            </a:r>
            <a:r>
              <a:rPr lang="en-US" dirty="0"/>
              <a:t>, </a:t>
            </a:r>
            <a:r>
              <a:rPr lang="en-US" dirty="0" err="1"/>
              <a:t>reklâm</a:t>
            </a:r>
            <a:r>
              <a:rPr lang="en-US" dirty="0"/>
              <a:t> </a:t>
            </a:r>
            <a:r>
              <a:rPr lang="en-US" dirty="0" err="1"/>
              <a:t>ve</a:t>
            </a:r>
            <a:r>
              <a:rPr lang="en-US" dirty="0"/>
              <a:t> </a:t>
            </a:r>
            <a:r>
              <a:rPr lang="en-US" dirty="0" err="1"/>
              <a:t>diğer</a:t>
            </a:r>
            <a:r>
              <a:rPr lang="en-US" dirty="0"/>
              <a:t> </a:t>
            </a:r>
            <a:r>
              <a:rPr lang="en-US" dirty="0" err="1"/>
              <a:t>tutundurma</a:t>
            </a:r>
            <a:r>
              <a:rPr lang="en-US" dirty="0"/>
              <a:t> </a:t>
            </a:r>
            <a:r>
              <a:rPr lang="en-US" dirty="0" err="1"/>
              <a:t>araçlarını</a:t>
            </a:r>
            <a:r>
              <a:rPr lang="en-US" dirty="0"/>
              <a:t> </a:t>
            </a:r>
            <a:r>
              <a:rPr lang="en-US" dirty="0" err="1"/>
              <a:t>farklı</a:t>
            </a:r>
            <a:r>
              <a:rPr lang="en-US" dirty="0"/>
              <a:t> </a:t>
            </a:r>
            <a:r>
              <a:rPr lang="en-US" dirty="0" err="1"/>
              <a:t>algılayabilmekte</a:t>
            </a:r>
            <a:r>
              <a:rPr lang="en-US" dirty="0"/>
              <a:t> </a:t>
            </a:r>
            <a:r>
              <a:rPr lang="en-US" dirty="0" err="1"/>
              <a:t>ve</a:t>
            </a:r>
            <a:r>
              <a:rPr lang="en-US" dirty="0"/>
              <a:t> </a:t>
            </a:r>
            <a:r>
              <a:rPr lang="en-US" dirty="0" err="1"/>
              <a:t>farklı</a:t>
            </a:r>
            <a:r>
              <a:rPr lang="en-US" dirty="0"/>
              <a:t> </a:t>
            </a:r>
            <a:r>
              <a:rPr lang="en-US" dirty="0" err="1"/>
              <a:t>tepkiler</a:t>
            </a:r>
            <a:r>
              <a:rPr lang="en-US" dirty="0"/>
              <a:t> </a:t>
            </a:r>
            <a:r>
              <a:rPr lang="en-US" dirty="0" err="1"/>
              <a:t>göstermektedir</a:t>
            </a:r>
            <a:r>
              <a:rPr lang="en-US" dirty="0"/>
              <a:t>. </a:t>
            </a:r>
            <a:endParaRPr lang="tr-TR" dirty="0"/>
          </a:p>
          <a:p>
            <a:pPr algn="just"/>
            <a:endParaRPr lang="tr-TR" dirty="0"/>
          </a:p>
          <a:p>
            <a:pPr algn="just"/>
            <a:endParaRPr lang="tr-TR" dirty="0"/>
          </a:p>
        </p:txBody>
      </p:sp>
    </p:spTree>
    <p:extLst>
      <p:ext uri="{BB962C8B-B14F-4D97-AF65-F5344CB8AC3E}">
        <p14:creationId xmlns:p14="http://schemas.microsoft.com/office/powerpoint/2010/main" val="2960140119"/>
      </p:ext>
    </p:extLst>
  </p:cSld>
  <p:clrMapOvr>
    <a:masterClrMapping/>
  </p:clrMapOvr>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fontScale="90000"/>
          </a:bodyPr>
          <a:lstStyle/>
          <a:p>
            <a:r>
              <a:rPr lang="tr-TR" b="1" i="1" dirty="0"/>
              <a:t>Toplumsal sınıfların tüketici davranışının oluşumu üzerine etkisi</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Toplumsal sınıflar ile tüketici davranışının oluşumu üzerindeki etkinin yorumlanması oldukça güçtür. </a:t>
            </a:r>
          </a:p>
          <a:p>
            <a:pPr algn="just"/>
            <a:r>
              <a:rPr lang="tr-TR" dirty="0"/>
              <a:t>Örneğin, üst düzey toplumsal sınıfta yer alan birey, satın alma kararı verirken </a:t>
            </a:r>
            <a:r>
              <a:rPr lang="tr-TR" dirty="0" err="1"/>
              <a:t>hibrit</a:t>
            </a:r>
            <a:r>
              <a:rPr lang="tr-TR" dirty="0"/>
              <a:t> (elektrikli ve </a:t>
            </a:r>
            <a:r>
              <a:rPr lang="tr-TR"/>
              <a:t>benzinli melez) </a:t>
            </a:r>
            <a:r>
              <a:rPr lang="tr-TR" dirty="0"/>
              <a:t>otomobiller gibi çevreye duyarlı ürünleri tercih edebilir. </a:t>
            </a:r>
          </a:p>
          <a:p>
            <a:pPr algn="just"/>
            <a:r>
              <a:rPr lang="tr-TR" dirty="0"/>
              <a:t>Bunun aksine gelirin çok yüksek olmasından dolayı aşırı harcamalarda da bulunabilir. </a:t>
            </a:r>
          </a:p>
          <a:p>
            <a:pPr algn="just"/>
            <a:r>
              <a:rPr lang="tr-TR" dirty="0"/>
              <a:t>Aslında alt düzey toplumsal sınıfta yer alan bir tüketici, gelirinin kısıtlı olmasından dolayı fayda/maliyet dengesini çok daha iyi bir şekilde ayarlayabilir.</a:t>
            </a:r>
          </a:p>
          <a:p>
            <a:pPr algn="just"/>
            <a:endParaRPr lang="tr-TR" dirty="0"/>
          </a:p>
          <a:p>
            <a:pPr algn="just"/>
            <a:endParaRPr lang="tr-TR" dirty="0"/>
          </a:p>
        </p:txBody>
      </p:sp>
    </p:spTree>
    <p:extLst>
      <p:ext uri="{BB962C8B-B14F-4D97-AF65-F5344CB8AC3E}">
        <p14:creationId xmlns:p14="http://schemas.microsoft.com/office/powerpoint/2010/main" val="19885853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C45AD9C-F21B-4046-AF68-07A2469479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5F5BD6E-AB48-4A2D-AA03-D787D54FAF0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p:spPr>
      </p:pic>
      <p:pic>
        <p:nvPicPr>
          <p:cNvPr id="14" name="Picture 13">
            <a:extLst>
              <a:ext uri="{FF2B5EF4-FFF2-40B4-BE49-F238E27FC236}">
                <a16:creationId xmlns:a16="http://schemas.microsoft.com/office/drawing/2014/main" id="{3221115A-B66A-4D35-9D9F-97A91D887F0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1963704"/>
            <a:ext cx="7828359" cy="321164"/>
          </a:xfrm>
          <a:prstGeom prst="rect">
            <a:avLst/>
          </a:prstGeom>
        </p:spPr>
      </p:pic>
      <p:sp>
        <p:nvSpPr>
          <p:cNvPr id="16" name="Rectangle 15">
            <a:extLst>
              <a:ext uri="{FF2B5EF4-FFF2-40B4-BE49-F238E27FC236}">
                <a16:creationId xmlns:a16="http://schemas.microsoft.com/office/drawing/2014/main" id="{ABC72B1C-D4EE-45CF-A99C-0AD017C416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609600"/>
            <a:ext cx="7828359"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Unvan 3"/>
          <p:cNvSpPr>
            <a:spLocks noGrp="1"/>
          </p:cNvSpPr>
          <p:nvPr>
            <p:ph type="title"/>
          </p:nvPr>
        </p:nvSpPr>
        <p:spPr>
          <a:xfrm>
            <a:off x="510240" y="753228"/>
            <a:ext cx="7210396" cy="1080938"/>
          </a:xfrm>
        </p:spPr>
        <p:txBody>
          <a:bodyPr>
            <a:normAutofit/>
          </a:bodyPr>
          <a:lstStyle/>
          <a:p>
            <a:r>
              <a:rPr lang="tr-TR">
                <a:solidFill>
                  <a:srgbClr val="FFFFFF"/>
                </a:solidFill>
              </a:rPr>
              <a:t>1-Pazar Potansiyeli ve Büyümesi</a:t>
            </a:r>
          </a:p>
        </p:txBody>
      </p:sp>
      <p:pic>
        <p:nvPicPr>
          <p:cNvPr id="18" name="Picture 17">
            <a:extLst>
              <a:ext uri="{FF2B5EF4-FFF2-40B4-BE49-F238E27FC236}">
                <a16:creationId xmlns:a16="http://schemas.microsoft.com/office/drawing/2014/main" id="{38AB44AF-E52F-46C5-8C2C-8487AC8B1B6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7939369" y="1971234"/>
            <a:ext cx="1202248" cy="144270"/>
          </a:xfrm>
          <a:prstGeom prst="rect">
            <a:avLst/>
          </a:prstGeom>
        </p:spPr>
      </p:pic>
      <p:sp>
        <p:nvSpPr>
          <p:cNvPr id="20" name="Rectangle 19">
            <a:extLst>
              <a:ext uri="{FF2B5EF4-FFF2-40B4-BE49-F238E27FC236}">
                <a16:creationId xmlns:a16="http://schemas.microsoft.com/office/drawing/2014/main" id="{A5B2FDF3-1FF8-4FBF-842A-4EA5719F34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41752" y="609600"/>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2" name="Picture 21">
            <a:extLst>
              <a:ext uri="{FF2B5EF4-FFF2-40B4-BE49-F238E27FC236}">
                <a16:creationId xmlns:a16="http://schemas.microsoft.com/office/drawing/2014/main" id="{6389DEC8-49B8-4778-BB47-FF48E8C5B6C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5885714"/>
            <a:ext cx="7828359" cy="321164"/>
          </a:xfrm>
          <a:prstGeom prst="rect">
            <a:avLst/>
          </a:prstGeom>
        </p:spPr>
      </p:pic>
      <p:sp>
        <p:nvSpPr>
          <p:cNvPr id="24" name="Rectangle 23">
            <a:extLst>
              <a:ext uri="{FF2B5EF4-FFF2-40B4-BE49-F238E27FC236}">
                <a16:creationId xmlns:a16="http://schemas.microsoft.com/office/drawing/2014/main" id="{DF550B33-5759-49FD-90FC-11EA4ED58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2116667"/>
            <a:ext cx="7829550" cy="3793206"/>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İçerik Yer Tutucusu 4"/>
          <p:cNvSpPr>
            <a:spLocks noGrp="1"/>
          </p:cNvSpPr>
          <p:nvPr>
            <p:ph idx="1"/>
          </p:nvPr>
        </p:nvSpPr>
        <p:spPr>
          <a:xfrm>
            <a:off x="510241" y="2437831"/>
            <a:ext cx="6835517" cy="3150308"/>
          </a:xfrm>
        </p:spPr>
        <p:txBody>
          <a:bodyPr>
            <a:normAutofit/>
          </a:bodyPr>
          <a:lstStyle/>
          <a:p>
            <a:r>
              <a:rPr lang="tr-TR" sz="1400">
                <a:solidFill>
                  <a:srgbClr val="FFFFFF"/>
                </a:solidFill>
              </a:rPr>
              <a:t>Ürününüz tekrar satın alınan bir ürün mü yoksa yalnızca bir defalık satış mı? Yukarıdaki örneklerde Sabun ve şampuan tekrar satın alınan bir üründür. Ancak bir kez bir buzdolabı satın aldığınızda, önümüzdeki 10 yıl boyunca başka bir buzdolabına ihtiyacınız olacağından şüpheliyim. Yani tüm hayatın boyunca en fazla 8-10 adet buzdolabı alacaksın. Ancak bir yıl içinde tek tek 40-50 sabun almanız muhtemeldir. Bu, geçim kaynağında kişi başına 300-400 sabun demektir. Bunu bir milyarla çarpın ve sabun endüstrisinin pazar potansiyelini anlayabilirsiniz.</a:t>
            </a:r>
          </a:p>
          <a:p>
            <a:r>
              <a:rPr lang="tr-TR" sz="1400">
                <a:solidFill>
                  <a:srgbClr val="FFFFFF"/>
                </a:solidFill>
              </a:rPr>
              <a:t>Ürününüz piyasada tamamen yeni mi? Müşterinin aynı şeyi kabul etmesi ve benimsemesi ne kadar olasıdır ve ürünün benimsenmesinde karşılaşılacak engeller nelerdir? Onları şu anda tahmin edebilir misiniz? Çünkü bu, pazar potansiyelinin belirlenmesine yardımcı olacaktır.</a:t>
            </a:r>
          </a:p>
        </p:txBody>
      </p:sp>
    </p:spTree>
    <p:extLst>
      <p:ext uri="{BB962C8B-B14F-4D97-AF65-F5344CB8AC3E}">
        <p14:creationId xmlns:p14="http://schemas.microsoft.com/office/powerpoint/2010/main" val="2240156807"/>
      </p:ext>
    </p:extLst>
  </p:cSld>
  <p:clrMapOvr>
    <a:masterClrMapping/>
  </p:clrMapOvr>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fontScale="90000"/>
          </a:bodyPr>
          <a:lstStyle/>
          <a:p>
            <a:r>
              <a:rPr lang="tr-TR" b="1" cap="all" dirty="0"/>
              <a:t>TÜKETİCİ DAVRANIŞININ OLUŞUMUNU ETKİLEYEN BİREYSEL FAKTÖRLER</a:t>
            </a:r>
          </a:p>
        </p:txBody>
      </p:sp>
      <p:sp>
        <p:nvSpPr>
          <p:cNvPr id="3" name="İçerik Yer Tutucusu 2"/>
          <p:cNvSpPr>
            <a:spLocks noGrp="1"/>
          </p:cNvSpPr>
          <p:nvPr>
            <p:ph idx="1"/>
          </p:nvPr>
        </p:nvSpPr>
        <p:spPr>
          <a:xfrm>
            <a:off x="107504" y="2060848"/>
            <a:ext cx="8928992" cy="4752527"/>
          </a:xfrm>
        </p:spPr>
        <p:txBody>
          <a:bodyPr/>
          <a:lstStyle/>
          <a:p>
            <a:pPr algn="just"/>
            <a:r>
              <a:rPr lang="en-US" dirty="0" err="1"/>
              <a:t>Tüketici</a:t>
            </a:r>
            <a:r>
              <a:rPr lang="en-US" dirty="0"/>
              <a:t> </a:t>
            </a:r>
            <a:r>
              <a:rPr lang="tr-TR"/>
              <a:t>davranışının</a:t>
            </a:r>
            <a:r>
              <a:rPr lang="en-US"/>
              <a:t> </a:t>
            </a:r>
            <a:r>
              <a:rPr lang="en-US" dirty="0" err="1"/>
              <a:t>oluşumu</a:t>
            </a:r>
            <a:r>
              <a:rPr lang="en-US" dirty="0"/>
              <a:t> </a:t>
            </a:r>
            <a:r>
              <a:rPr lang="en-US" dirty="0" err="1"/>
              <a:t>ve</a:t>
            </a:r>
            <a:r>
              <a:rPr lang="en-US" dirty="0"/>
              <a:t> </a:t>
            </a:r>
            <a:r>
              <a:rPr lang="en-US" dirty="0" err="1"/>
              <a:t>gelişimi</a:t>
            </a:r>
            <a:r>
              <a:rPr lang="en-US" dirty="0"/>
              <a:t> </a:t>
            </a:r>
            <a:r>
              <a:rPr lang="en-US" dirty="0" err="1"/>
              <a:t>üzerinde</a:t>
            </a:r>
            <a:r>
              <a:rPr lang="en-US" dirty="0"/>
              <a:t> </a:t>
            </a:r>
            <a:r>
              <a:rPr lang="en-US" dirty="0" err="1"/>
              <a:t>kültür</a:t>
            </a:r>
            <a:r>
              <a:rPr lang="en-US" dirty="0"/>
              <a:t>, </a:t>
            </a:r>
            <a:r>
              <a:rPr lang="en-US" dirty="0" err="1"/>
              <a:t>grup</a:t>
            </a:r>
            <a:r>
              <a:rPr lang="en-US" dirty="0"/>
              <a:t>, </a:t>
            </a:r>
            <a:r>
              <a:rPr lang="en-US" dirty="0" err="1"/>
              <a:t>aile</a:t>
            </a:r>
            <a:r>
              <a:rPr lang="en-US" dirty="0"/>
              <a:t>, </a:t>
            </a:r>
            <a:r>
              <a:rPr lang="en-US" dirty="0" err="1"/>
              <a:t>toplumsal</a:t>
            </a:r>
            <a:r>
              <a:rPr lang="en-US" dirty="0"/>
              <a:t> </a:t>
            </a:r>
            <a:r>
              <a:rPr lang="en-US" dirty="0" err="1"/>
              <a:t>sınıflar</a:t>
            </a:r>
            <a:r>
              <a:rPr lang="en-US" dirty="0"/>
              <a:t> </a:t>
            </a:r>
            <a:r>
              <a:rPr lang="en-US" dirty="0" err="1"/>
              <a:t>gibi</a:t>
            </a:r>
            <a:r>
              <a:rPr lang="en-US" dirty="0"/>
              <a:t> </a:t>
            </a:r>
            <a:r>
              <a:rPr lang="en-US" dirty="0" err="1"/>
              <a:t>çevre</a:t>
            </a:r>
            <a:r>
              <a:rPr lang="en-US" dirty="0"/>
              <a:t> </a:t>
            </a:r>
            <a:r>
              <a:rPr lang="en-US" dirty="0" err="1"/>
              <a:t>faktörlerinin</a:t>
            </a:r>
            <a:r>
              <a:rPr lang="en-US" dirty="0"/>
              <a:t> </a:t>
            </a:r>
            <a:r>
              <a:rPr lang="en-US" dirty="0" err="1"/>
              <a:t>etkisinin</a:t>
            </a:r>
            <a:r>
              <a:rPr lang="en-US" dirty="0"/>
              <a:t> </a:t>
            </a:r>
            <a:r>
              <a:rPr lang="en-US" dirty="0" err="1"/>
              <a:t>yanı</a:t>
            </a:r>
            <a:r>
              <a:rPr lang="en-US" dirty="0"/>
              <a:t> </a:t>
            </a:r>
            <a:r>
              <a:rPr lang="en-US" dirty="0" err="1"/>
              <a:t>sıra</a:t>
            </a:r>
            <a:r>
              <a:rPr lang="en-US" dirty="0"/>
              <a:t> </a:t>
            </a:r>
            <a:r>
              <a:rPr lang="en-US" dirty="0" err="1"/>
              <a:t>bireysel</a:t>
            </a:r>
            <a:r>
              <a:rPr lang="en-US" dirty="0"/>
              <a:t> </a:t>
            </a:r>
            <a:r>
              <a:rPr lang="en-US" dirty="0" err="1"/>
              <a:t>faktörlerin</a:t>
            </a:r>
            <a:r>
              <a:rPr lang="en-US" dirty="0"/>
              <a:t> de </a:t>
            </a:r>
            <a:r>
              <a:rPr lang="en-US" dirty="0" err="1"/>
              <a:t>önemi</a:t>
            </a:r>
            <a:r>
              <a:rPr lang="en-US" dirty="0"/>
              <a:t> </a:t>
            </a:r>
            <a:r>
              <a:rPr lang="en-US" dirty="0" err="1"/>
              <a:t>oldukça</a:t>
            </a:r>
            <a:r>
              <a:rPr lang="en-US" dirty="0"/>
              <a:t> </a:t>
            </a:r>
            <a:r>
              <a:rPr lang="en-US" dirty="0" err="1"/>
              <a:t>fazladır</a:t>
            </a:r>
            <a:r>
              <a:rPr lang="en-US" dirty="0"/>
              <a:t>. </a:t>
            </a:r>
            <a:endParaRPr lang="tr-TR" dirty="0"/>
          </a:p>
          <a:p>
            <a:pPr algn="just"/>
            <a:r>
              <a:rPr lang="en-US" dirty="0" err="1"/>
              <a:t>Örneğin</a:t>
            </a:r>
            <a:r>
              <a:rPr lang="en-US" dirty="0"/>
              <a:t> </a:t>
            </a:r>
            <a:r>
              <a:rPr lang="en-US" dirty="0" err="1"/>
              <a:t>günümüzde</a:t>
            </a:r>
            <a:r>
              <a:rPr lang="en-US" dirty="0"/>
              <a:t>, </a:t>
            </a:r>
            <a:r>
              <a:rPr lang="en-US" dirty="0" err="1"/>
              <a:t>özellikle</a:t>
            </a:r>
            <a:r>
              <a:rPr lang="en-US" dirty="0"/>
              <a:t> </a:t>
            </a:r>
            <a:r>
              <a:rPr lang="en-US" dirty="0" err="1"/>
              <a:t>maliyetlerden</a:t>
            </a:r>
            <a:r>
              <a:rPr lang="en-US" dirty="0"/>
              <a:t> </a:t>
            </a:r>
            <a:r>
              <a:rPr lang="en-US" dirty="0" err="1"/>
              <a:t>kaçınma</a:t>
            </a:r>
            <a:r>
              <a:rPr lang="en-US" dirty="0"/>
              <a:t> </a:t>
            </a:r>
            <a:r>
              <a:rPr lang="en-US" dirty="0" err="1"/>
              <a:t>amacıyla</a:t>
            </a:r>
            <a:r>
              <a:rPr lang="en-US" dirty="0"/>
              <a:t> </a:t>
            </a:r>
            <a:r>
              <a:rPr lang="en-US" dirty="0" err="1"/>
              <a:t>işletmeler</a:t>
            </a:r>
            <a:r>
              <a:rPr lang="en-US" dirty="0"/>
              <a:t> </a:t>
            </a:r>
            <a:r>
              <a:rPr lang="en-US" dirty="0" err="1"/>
              <a:t>tarafından</a:t>
            </a:r>
            <a:r>
              <a:rPr lang="en-US" dirty="0"/>
              <a:t> </a:t>
            </a:r>
            <a:r>
              <a:rPr lang="en-US" dirty="0" err="1"/>
              <a:t>tercih</a:t>
            </a:r>
            <a:r>
              <a:rPr lang="en-US" dirty="0"/>
              <a:t> </a:t>
            </a:r>
            <a:r>
              <a:rPr lang="en-US" dirty="0" err="1"/>
              <a:t>edilen</a:t>
            </a:r>
            <a:r>
              <a:rPr lang="en-US" dirty="0"/>
              <a:t> </a:t>
            </a:r>
            <a:r>
              <a:rPr lang="en-US" dirty="0" err="1"/>
              <a:t>bazı</a:t>
            </a:r>
            <a:r>
              <a:rPr lang="en-US" dirty="0"/>
              <a:t> </a:t>
            </a:r>
            <a:r>
              <a:rPr lang="en-US" dirty="0" err="1"/>
              <a:t>uygulamalar</a:t>
            </a:r>
            <a:r>
              <a:rPr lang="en-US" dirty="0"/>
              <a:t> </a:t>
            </a:r>
            <a:r>
              <a:rPr lang="en-US" dirty="0" err="1"/>
              <a:t>tüketicilerin</a:t>
            </a:r>
            <a:r>
              <a:rPr lang="en-US" dirty="0"/>
              <a:t> </a:t>
            </a:r>
            <a:r>
              <a:rPr lang="en-US" dirty="0" err="1"/>
              <a:t>bireysel</a:t>
            </a:r>
            <a:r>
              <a:rPr lang="en-US" dirty="0"/>
              <a:t> </a:t>
            </a:r>
            <a:r>
              <a:rPr lang="en-US" dirty="0" err="1"/>
              <a:t>tercihlerini</a:t>
            </a:r>
            <a:r>
              <a:rPr lang="en-US" dirty="0"/>
              <a:t> de </a:t>
            </a:r>
            <a:r>
              <a:rPr lang="en-US" dirty="0" err="1"/>
              <a:t>doğrudan</a:t>
            </a:r>
            <a:r>
              <a:rPr lang="en-US" dirty="0"/>
              <a:t> </a:t>
            </a:r>
            <a:r>
              <a:rPr lang="en-US" dirty="0" err="1"/>
              <a:t>ve</a:t>
            </a:r>
            <a:r>
              <a:rPr lang="en-US" dirty="0"/>
              <a:t> </a:t>
            </a:r>
            <a:r>
              <a:rPr lang="en-US" dirty="0" err="1"/>
              <a:t>dolaylı</a:t>
            </a:r>
            <a:r>
              <a:rPr lang="en-US" dirty="0"/>
              <a:t> </a:t>
            </a:r>
            <a:r>
              <a:rPr lang="en-US" dirty="0" err="1"/>
              <a:t>etkileme</a:t>
            </a:r>
            <a:r>
              <a:rPr lang="en-US" dirty="0"/>
              <a:t> </a:t>
            </a:r>
            <a:r>
              <a:rPr lang="en-US" dirty="0" err="1"/>
              <a:t>özelliğine</a:t>
            </a:r>
            <a:r>
              <a:rPr lang="en-US" dirty="0"/>
              <a:t> </a:t>
            </a:r>
            <a:r>
              <a:rPr lang="en-US" dirty="0" err="1"/>
              <a:t>sahiptir</a:t>
            </a:r>
            <a:r>
              <a:rPr lang="en-US" dirty="0"/>
              <a:t>. </a:t>
            </a:r>
            <a:endParaRPr lang="tr-TR" dirty="0"/>
          </a:p>
        </p:txBody>
      </p:sp>
    </p:spTree>
    <p:extLst>
      <p:ext uri="{BB962C8B-B14F-4D97-AF65-F5344CB8AC3E}">
        <p14:creationId xmlns:p14="http://schemas.microsoft.com/office/powerpoint/2010/main" val="343070695"/>
      </p:ext>
    </p:extLst>
  </p:cSld>
  <p:clrMapOvr>
    <a:masterClrMapping/>
  </p:clrMapOvr>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dirty="0"/>
              <a:t>Kişilik ve Yaşam Biçimi</a:t>
            </a:r>
          </a:p>
        </p:txBody>
      </p:sp>
      <p:sp>
        <p:nvSpPr>
          <p:cNvPr id="3" name="İçerik Yer Tutucusu 2"/>
          <p:cNvSpPr>
            <a:spLocks noGrp="1"/>
          </p:cNvSpPr>
          <p:nvPr>
            <p:ph idx="1"/>
          </p:nvPr>
        </p:nvSpPr>
        <p:spPr>
          <a:xfrm>
            <a:off x="107504" y="2060848"/>
            <a:ext cx="8928992" cy="4752527"/>
          </a:xfrm>
        </p:spPr>
        <p:txBody>
          <a:bodyPr/>
          <a:lstStyle/>
          <a:p>
            <a:pPr algn="just"/>
            <a:r>
              <a:rPr lang="tr-TR" dirty="0"/>
              <a:t>Bireyin tüketim davranışı göstermesinde kişiliğin etkisi oldukça önemlidir. İnsan kişiliği oldukça karmaşık bir konudur. </a:t>
            </a:r>
          </a:p>
          <a:p>
            <a:pPr algn="just"/>
            <a:r>
              <a:rPr lang="tr-TR" dirty="0"/>
              <a:t>Tüm insanlar kişilik yapısı olarak birbirlerinden farklı olsalar da tüketicilerin nasıl düşündükleri ve nasıl davrandıklarının anlaşılması, insan kişiliğinin temel boyutlarının değerlendirilmesini gerektirir (</a:t>
            </a:r>
            <a:r>
              <a:rPr lang="tr-TR" dirty="0" err="1"/>
              <a:t>Walters</a:t>
            </a:r>
            <a:r>
              <a:rPr lang="tr-TR" dirty="0"/>
              <a:t> ve </a:t>
            </a:r>
            <a:r>
              <a:rPr lang="tr-TR" dirty="0" err="1"/>
              <a:t>Bergiel</a:t>
            </a:r>
            <a:r>
              <a:rPr lang="tr-TR" dirty="0"/>
              <a:t>, 1989: 398). </a:t>
            </a:r>
          </a:p>
          <a:p>
            <a:pPr algn="just"/>
            <a:r>
              <a:rPr lang="tr-TR" dirty="0"/>
              <a:t>Kişiliğin belirlenmesinde temel amaç; tüketicinin temel odağının, marka ve mağaza seçiminin, kullandığı iletişim araçlarının daha iyi şekilde anlaşılabilmesi yönünde pazarlamacılara olanak sağlamasıdır (</a:t>
            </a:r>
            <a:r>
              <a:rPr lang="tr-TR" dirty="0" err="1"/>
              <a:t>Loudon</a:t>
            </a:r>
            <a:r>
              <a:rPr lang="tr-TR" dirty="0"/>
              <a:t> ve </a:t>
            </a:r>
            <a:r>
              <a:rPr lang="tr-TR" dirty="0" err="1"/>
              <a:t>Bitta</a:t>
            </a:r>
            <a:r>
              <a:rPr lang="tr-TR" dirty="0"/>
              <a:t>, 1998: 476). </a:t>
            </a:r>
          </a:p>
        </p:txBody>
      </p:sp>
    </p:spTree>
    <p:extLst>
      <p:ext uri="{BB962C8B-B14F-4D97-AF65-F5344CB8AC3E}">
        <p14:creationId xmlns:p14="http://schemas.microsoft.com/office/powerpoint/2010/main" val="1230799219"/>
      </p:ext>
    </p:extLst>
  </p:cSld>
  <p:clrMapOvr>
    <a:masterClrMapping/>
  </p:clrMapOvr>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Kişilik nedir? </a:t>
            </a:r>
          </a:p>
        </p:txBody>
      </p:sp>
      <p:sp>
        <p:nvSpPr>
          <p:cNvPr id="3" name="İçerik Yer Tutucusu 2"/>
          <p:cNvSpPr>
            <a:spLocks noGrp="1"/>
          </p:cNvSpPr>
          <p:nvPr>
            <p:ph idx="1"/>
          </p:nvPr>
        </p:nvSpPr>
        <p:spPr>
          <a:xfrm>
            <a:off x="107504" y="2060848"/>
            <a:ext cx="8928992" cy="4752527"/>
          </a:xfrm>
        </p:spPr>
        <p:txBody>
          <a:bodyPr/>
          <a:lstStyle/>
          <a:p>
            <a:pPr algn="just"/>
            <a:r>
              <a:rPr lang="en-US" dirty="0" err="1"/>
              <a:t>Kişilik</a:t>
            </a:r>
            <a:r>
              <a:rPr lang="en-US" dirty="0"/>
              <a:t>; </a:t>
            </a:r>
            <a:r>
              <a:rPr lang="en-US" dirty="0" err="1"/>
              <a:t>bireyi</a:t>
            </a:r>
            <a:r>
              <a:rPr lang="en-US" dirty="0"/>
              <a:t> </a:t>
            </a:r>
            <a:r>
              <a:rPr lang="en-US" dirty="0" err="1"/>
              <a:t>diğer</a:t>
            </a:r>
            <a:r>
              <a:rPr lang="en-US" dirty="0"/>
              <a:t> </a:t>
            </a:r>
            <a:r>
              <a:rPr lang="en-US" dirty="0" err="1"/>
              <a:t>insanlardan</a:t>
            </a:r>
            <a:r>
              <a:rPr lang="en-US" dirty="0"/>
              <a:t> </a:t>
            </a:r>
            <a:r>
              <a:rPr lang="en-US" dirty="0" err="1"/>
              <a:t>farklılaştıran</a:t>
            </a:r>
            <a:r>
              <a:rPr lang="en-US" dirty="0"/>
              <a:t> </a:t>
            </a:r>
            <a:r>
              <a:rPr lang="en-US" dirty="0" err="1"/>
              <a:t>özellikler</a:t>
            </a:r>
            <a:r>
              <a:rPr lang="en-US" dirty="0"/>
              <a:t> </a:t>
            </a:r>
            <a:r>
              <a:rPr lang="en-US" dirty="0" err="1"/>
              <a:t>bütünüdür</a:t>
            </a:r>
            <a:r>
              <a:rPr lang="en-US" dirty="0"/>
              <a:t>. </a:t>
            </a:r>
            <a:r>
              <a:rPr lang="en-US" dirty="0" err="1"/>
              <a:t>Kişilik</a:t>
            </a:r>
            <a:r>
              <a:rPr lang="en-US" dirty="0"/>
              <a:t> </a:t>
            </a:r>
            <a:r>
              <a:rPr lang="en-US" dirty="0" err="1"/>
              <a:t>genellikle</a:t>
            </a:r>
            <a:r>
              <a:rPr lang="en-US" dirty="0"/>
              <a:t>, durum </a:t>
            </a:r>
            <a:r>
              <a:rPr lang="en-US" dirty="0" err="1"/>
              <a:t>ve</a:t>
            </a:r>
            <a:r>
              <a:rPr lang="en-US" dirty="0"/>
              <a:t> </a:t>
            </a:r>
            <a:r>
              <a:rPr lang="en-US" dirty="0" err="1"/>
              <a:t>koşullara</a:t>
            </a:r>
            <a:r>
              <a:rPr lang="en-US" dirty="0"/>
              <a:t> </a:t>
            </a:r>
            <a:r>
              <a:rPr lang="en-US" dirty="0" err="1"/>
              <a:t>göre</a:t>
            </a:r>
            <a:r>
              <a:rPr lang="en-US" dirty="0"/>
              <a:t> </a:t>
            </a:r>
            <a:r>
              <a:rPr lang="en-US" dirty="0" err="1"/>
              <a:t>farklılık</a:t>
            </a:r>
            <a:r>
              <a:rPr lang="en-US" dirty="0"/>
              <a:t> </a:t>
            </a:r>
            <a:r>
              <a:rPr lang="en-US" dirty="0" err="1"/>
              <a:t>göstermez</a:t>
            </a:r>
            <a:r>
              <a:rPr lang="en-US" dirty="0"/>
              <a:t>. </a:t>
            </a:r>
            <a:endParaRPr lang="tr-TR" dirty="0"/>
          </a:p>
          <a:p>
            <a:pPr algn="just"/>
            <a:r>
              <a:rPr lang="en-US" dirty="0" err="1"/>
              <a:t>İnsanın</a:t>
            </a:r>
            <a:r>
              <a:rPr lang="en-US" dirty="0"/>
              <a:t> </a:t>
            </a:r>
            <a:r>
              <a:rPr lang="en-US" dirty="0" err="1"/>
              <a:t>tüm</a:t>
            </a:r>
            <a:r>
              <a:rPr lang="en-US" dirty="0"/>
              <a:t> </a:t>
            </a:r>
            <a:r>
              <a:rPr lang="en-US" dirty="0" err="1"/>
              <a:t>ömrünü</a:t>
            </a:r>
            <a:r>
              <a:rPr lang="en-US" dirty="0"/>
              <a:t> </a:t>
            </a:r>
            <a:r>
              <a:rPr lang="en-US" dirty="0" err="1"/>
              <a:t>kapsayacak</a:t>
            </a:r>
            <a:r>
              <a:rPr lang="en-US" dirty="0"/>
              <a:t> </a:t>
            </a:r>
            <a:r>
              <a:rPr lang="en-US" dirty="0" err="1"/>
              <a:t>bir</a:t>
            </a:r>
            <a:r>
              <a:rPr lang="en-US" dirty="0"/>
              <a:t> </a:t>
            </a:r>
            <a:r>
              <a:rPr lang="en-US" dirty="0" err="1"/>
              <a:t>biçimde</a:t>
            </a:r>
            <a:r>
              <a:rPr lang="en-US" dirty="0"/>
              <a:t> </a:t>
            </a:r>
            <a:r>
              <a:rPr lang="en-US" dirty="0" err="1"/>
              <a:t>uzun</a:t>
            </a:r>
            <a:r>
              <a:rPr lang="en-US" dirty="0"/>
              <a:t> </a:t>
            </a:r>
            <a:r>
              <a:rPr lang="en-US" dirty="0" err="1"/>
              <a:t>sürelidir</a:t>
            </a:r>
            <a:r>
              <a:rPr lang="en-US" dirty="0"/>
              <a:t> (Walters </a:t>
            </a:r>
            <a:r>
              <a:rPr lang="en-US" dirty="0" err="1"/>
              <a:t>ve</a:t>
            </a:r>
            <a:r>
              <a:rPr lang="en-US" dirty="0"/>
              <a:t> </a:t>
            </a:r>
            <a:r>
              <a:rPr lang="en-US" dirty="0" err="1"/>
              <a:t>Bergiel</a:t>
            </a:r>
            <a:r>
              <a:rPr lang="en-US" dirty="0"/>
              <a:t>, 1989: 399). </a:t>
            </a:r>
            <a:endParaRPr lang="tr-TR" dirty="0"/>
          </a:p>
          <a:p>
            <a:pPr algn="just"/>
            <a:r>
              <a:rPr lang="en-US" dirty="0" err="1"/>
              <a:t>Genel</a:t>
            </a:r>
            <a:r>
              <a:rPr lang="en-US" dirty="0"/>
              <a:t> </a:t>
            </a:r>
            <a:r>
              <a:rPr lang="en-US" dirty="0" err="1"/>
              <a:t>olarak</a:t>
            </a:r>
            <a:r>
              <a:rPr lang="en-US" dirty="0"/>
              <a:t> </a:t>
            </a:r>
            <a:r>
              <a:rPr lang="en-US" dirty="0" err="1"/>
              <a:t>kişilik</a:t>
            </a:r>
            <a:r>
              <a:rPr lang="en-US" dirty="0"/>
              <a:t>; </a:t>
            </a:r>
            <a:r>
              <a:rPr lang="en-US" dirty="0" err="1"/>
              <a:t>bireyin</a:t>
            </a:r>
            <a:r>
              <a:rPr lang="en-US" dirty="0"/>
              <a:t> </a:t>
            </a:r>
            <a:r>
              <a:rPr lang="en-US" dirty="0" err="1"/>
              <a:t>ürün</a:t>
            </a:r>
            <a:r>
              <a:rPr lang="en-US" dirty="0"/>
              <a:t> </a:t>
            </a:r>
            <a:r>
              <a:rPr lang="en-US" dirty="0" err="1"/>
              <a:t>ve</a:t>
            </a:r>
            <a:r>
              <a:rPr lang="en-US" dirty="0"/>
              <a:t> </a:t>
            </a:r>
            <a:r>
              <a:rPr lang="en-US" dirty="0" err="1"/>
              <a:t>marka</a:t>
            </a:r>
            <a:r>
              <a:rPr lang="en-US" dirty="0"/>
              <a:t> </a:t>
            </a:r>
            <a:r>
              <a:rPr lang="en-US" dirty="0" err="1"/>
              <a:t>seçimlerini</a:t>
            </a:r>
            <a:r>
              <a:rPr lang="en-US" dirty="0"/>
              <a:t> </a:t>
            </a:r>
            <a:r>
              <a:rPr lang="en-US" dirty="0" err="1"/>
              <a:t>doğrudan</a:t>
            </a:r>
            <a:r>
              <a:rPr lang="en-US" dirty="0"/>
              <a:t> </a:t>
            </a:r>
            <a:r>
              <a:rPr lang="en-US" dirty="0" err="1"/>
              <a:t>etkileyen</a:t>
            </a:r>
            <a:r>
              <a:rPr lang="en-US" dirty="0"/>
              <a:t>, </a:t>
            </a:r>
            <a:r>
              <a:rPr lang="en-US" dirty="0" err="1"/>
              <a:t>çevresine</a:t>
            </a:r>
            <a:r>
              <a:rPr lang="en-US" dirty="0"/>
              <a:t> </a:t>
            </a:r>
            <a:r>
              <a:rPr lang="en-US" dirty="0" err="1"/>
              <a:t>verdiği</a:t>
            </a:r>
            <a:r>
              <a:rPr lang="en-US" dirty="0"/>
              <a:t> </a:t>
            </a:r>
            <a:r>
              <a:rPr lang="en-US" dirty="0" err="1"/>
              <a:t>tepkiyi</a:t>
            </a:r>
            <a:r>
              <a:rPr lang="en-US" dirty="0"/>
              <a:t> </a:t>
            </a:r>
            <a:r>
              <a:rPr lang="en-US" dirty="0" err="1"/>
              <a:t>belirleyen</a:t>
            </a:r>
            <a:r>
              <a:rPr lang="en-US" dirty="0"/>
              <a:t> </a:t>
            </a:r>
            <a:r>
              <a:rPr lang="en-US" dirty="0" err="1"/>
              <a:t>içsel</a:t>
            </a:r>
            <a:r>
              <a:rPr lang="en-US" dirty="0"/>
              <a:t> </a:t>
            </a:r>
            <a:r>
              <a:rPr lang="en-US" dirty="0" err="1"/>
              <a:t>psikolojik</a:t>
            </a:r>
            <a:r>
              <a:rPr lang="en-US" dirty="0"/>
              <a:t> </a:t>
            </a:r>
            <a:r>
              <a:rPr lang="en-US" dirty="0" err="1"/>
              <a:t>özelliklerdir</a:t>
            </a:r>
            <a:r>
              <a:rPr lang="en-US" dirty="0"/>
              <a:t> (</a:t>
            </a:r>
            <a:r>
              <a:rPr lang="en-US" dirty="0" err="1"/>
              <a:t>Schiffman</a:t>
            </a:r>
            <a:r>
              <a:rPr lang="en-US" dirty="0"/>
              <a:t> </a:t>
            </a:r>
            <a:r>
              <a:rPr lang="en-US" dirty="0" err="1"/>
              <a:t>ve</a:t>
            </a:r>
            <a:r>
              <a:rPr lang="en-US" dirty="0"/>
              <a:t> </a:t>
            </a:r>
            <a:r>
              <a:rPr lang="en-US" dirty="0" err="1"/>
              <a:t>Kanuk</a:t>
            </a:r>
            <a:r>
              <a:rPr lang="en-US" dirty="0"/>
              <a:t>, 2004: 109; Khan, 2006: 94).</a:t>
            </a:r>
            <a:endParaRPr lang="tr-TR" dirty="0"/>
          </a:p>
        </p:txBody>
      </p:sp>
    </p:spTree>
    <p:extLst>
      <p:ext uri="{BB962C8B-B14F-4D97-AF65-F5344CB8AC3E}">
        <p14:creationId xmlns:p14="http://schemas.microsoft.com/office/powerpoint/2010/main" val="2025913821"/>
      </p:ext>
    </p:extLst>
  </p:cSld>
  <p:clrMapOvr>
    <a:masterClrMapping/>
  </p:clrMapOvr>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Kişiliğin oluşumu</a:t>
            </a:r>
          </a:p>
        </p:txBody>
      </p:sp>
      <p:sp>
        <p:nvSpPr>
          <p:cNvPr id="3" name="İçerik Yer Tutucusu 2"/>
          <p:cNvSpPr>
            <a:spLocks noGrp="1"/>
          </p:cNvSpPr>
          <p:nvPr>
            <p:ph idx="1"/>
          </p:nvPr>
        </p:nvSpPr>
        <p:spPr>
          <a:xfrm>
            <a:off x="107504" y="2060848"/>
            <a:ext cx="8928992" cy="4752527"/>
          </a:xfrm>
        </p:spPr>
        <p:txBody>
          <a:bodyPr/>
          <a:lstStyle/>
          <a:p>
            <a:pPr algn="just"/>
            <a:r>
              <a:rPr lang="en-US" dirty="0" err="1"/>
              <a:t>Geleneksel</a:t>
            </a:r>
            <a:r>
              <a:rPr lang="en-US" dirty="0"/>
              <a:t> </a:t>
            </a:r>
            <a:r>
              <a:rPr lang="en-US" dirty="0" err="1"/>
              <a:t>olarak</a:t>
            </a:r>
            <a:r>
              <a:rPr lang="en-US" dirty="0"/>
              <a:t> </a:t>
            </a:r>
            <a:r>
              <a:rPr lang="en-US" dirty="0" err="1"/>
              <a:t>kişiliği</a:t>
            </a:r>
            <a:r>
              <a:rPr lang="en-US" dirty="0"/>
              <a:t>, </a:t>
            </a:r>
            <a:r>
              <a:rPr lang="en-US" dirty="0" err="1"/>
              <a:t>doğuştan</a:t>
            </a:r>
            <a:r>
              <a:rPr lang="en-US" dirty="0"/>
              <a:t> </a:t>
            </a:r>
            <a:r>
              <a:rPr lang="en-US" dirty="0" err="1"/>
              <a:t>gelen</a:t>
            </a:r>
            <a:r>
              <a:rPr lang="en-US" dirty="0"/>
              <a:t> </a:t>
            </a:r>
            <a:r>
              <a:rPr lang="en-US" dirty="0" err="1"/>
              <a:t>ve</a:t>
            </a:r>
            <a:r>
              <a:rPr lang="en-US" dirty="0"/>
              <a:t> </a:t>
            </a:r>
            <a:r>
              <a:rPr lang="en-US" dirty="0" err="1"/>
              <a:t>asla</a:t>
            </a:r>
            <a:r>
              <a:rPr lang="en-US" dirty="0"/>
              <a:t> </a:t>
            </a:r>
            <a:r>
              <a:rPr lang="en-US" dirty="0" err="1"/>
              <a:t>değişmeyen</a:t>
            </a:r>
            <a:r>
              <a:rPr lang="en-US" dirty="0"/>
              <a:t>, </a:t>
            </a:r>
            <a:r>
              <a:rPr lang="en-US" dirty="0" err="1"/>
              <a:t>genetik</a:t>
            </a:r>
            <a:r>
              <a:rPr lang="en-US" dirty="0"/>
              <a:t> </a:t>
            </a:r>
            <a:r>
              <a:rPr lang="en-US" dirty="0" err="1"/>
              <a:t>bir</a:t>
            </a:r>
            <a:r>
              <a:rPr lang="en-US" dirty="0"/>
              <a:t> </a:t>
            </a:r>
            <a:r>
              <a:rPr lang="en-US" dirty="0" err="1"/>
              <a:t>özellik</a:t>
            </a:r>
            <a:r>
              <a:rPr lang="en-US" dirty="0"/>
              <a:t> </a:t>
            </a:r>
            <a:r>
              <a:rPr lang="en-US" dirty="0" err="1"/>
              <a:t>olarak</a:t>
            </a:r>
            <a:r>
              <a:rPr lang="en-US" dirty="0"/>
              <a:t> </a:t>
            </a:r>
            <a:r>
              <a:rPr lang="en-US" dirty="0" err="1"/>
              <a:t>ortaya</a:t>
            </a:r>
            <a:r>
              <a:rPr lang="en-US" dirty="0"/>
              <a:t> </a:t>
            </a:r>
            <a:r>
              <a:rPr lang="en-US" dirty="0" err="1"/>
              <a:t>koyan</a:t>
            </a:r>
            <a:r>
              <a:rPr lang="en-US" dirty="0"/>
              <a:t> </a:t>
            </a:r>
            <a:r>
              <a:rPr lang="en-US" dirty="0" err="1"/>
              <a:t>bilim</a:t>
            </a:r>
            <a:r>
              <a:rPr lang="en-US" dirty="0"/>
              <a:t> </a:t>
            </a:r>
            <a:r>
              <a:rPr lang="en-US" dirty="0" err="1"/>
              <a:t>insanları</a:t>
            </a:r>
            <a:r>
              <a:rPr lang="en-US" dirty="0"/>
              <a:t> </a:t>
            </a:r>
            <a:r>
              <a:rPr lang="en-US" dirty="0" err="1"/>
              <a:t>olsa</a:t>
            </a:r>
            <a:r>
              <a:rPr lang="en-US" dirty="0"/>
              <a:t> da </a:t>
            </a:r>
            <a:r>
              <a:rPr lang="en-US" dirty="0" err="1"/>
              <a:t>bu</a:t>
            </a:r>
            <a:r>
              <a:rPr lang="en-US" dirty="0"/>
              <a:t> </a:t>
            </a:r>
            <a:r>
              <a:rPr lang="en-US" dirty="0" err="1"/>
              <a:t>görüş</a:t>
            </a:r>
            <a:r>
              <a:rPr lang="en-US" dirty="0"/>
              <a:t>, </a:t>
            </a:r>
            <a:r>
              <a:rPr lang="en-US" dirty="0" err="1"/>
              <a:t>tartışmalıdır</a:t>
            </a:r>
            <a:r>
              <a:rPr lang="en-US" dirty="0"/>
              <a:t>. </a:t>
            </a:r>
            <a:endParaRPr lang="tr-TR" dirty="0"/>
          </a:p>
          <a:p>
            <a:pPr algn="just"/>
            <a:r>
              <a:rPr lang="en-US" dirty="0" err="1"/>
              <a:t>Çünkü</a:t>
            </a:r>
            <a:r>
              <a:rPr lang="en-US" dirty="0"/>
              <a:t> </a:t>
            </a:r>
            <a:r>
              <a:rPr lang="en-US" dirty="0" err="1"/>
              <a:t>kişilik</a:t>
            </a:r>
            <a:r>
              <a:rPr lang="en-US" dirty="0"/>
              <a:t>, </a:t>
            </a:r>
            <a:r>
              <a:rPr lang="en-US" dirty="0" err="1"/>
              <a:t>bireyin</a:t>
            </a:r>
            <a:r>
              <a:rPr lang="en-US" dirty="0"/>
              <a:t> </a:t>
            </a:r>
            <a:r>
              <a:rPr lang="en-US" dirty="0" err="1"/>
              <a:t>hisleri</a:t>
            </a:r>
            <a:r>
              <a:rPr lang="en-US" dirty="0"/>
              <a:t>, </a:t>
            </a:r>
            <a:r>
              <a:rPr lang="en-US" dirty="0" err="1"/>
              <a:t>düşünceleri</a:t>
            </a:r>
            <a:r>
              <a:rPr lang="en-US" dirty="0"/>
              <a:t>, </a:t>
            </a:r>
            <a:r>
              <a:rPr lang="en-US" dirty="0" err="1"/>
              <a:t>eylemleri</a:t>
            </a:r>
            <a:r>
              <a:rPr lang="en-US" dirty="0"/>
              <a:t>, </a:t>
            </a:r>
            <a:r>
              <a:rPr lang="en-US" dirty="0" err="1"/>
              <a:t>konuşmaları</a:t>
            </a:r>
            <a:r>
              <a:rPr lang="en-US" dirty="0"/>
              <a:t>, </a:t>
            </a:r>
            <a:r>
              <a:rPr lang="en-US" dirty="0" err="1"/>
              <a:t>rüyaları</a:t>
            </a:r>
            <a:r>
              <a:rPr lang="en-US" dirty="0"/>
              <a:t>; </a:t>
            </a:r>
            <a:r>
              <a:rPr lang="en-US" dirty="0" err="1"/>
              <a:t>hayatı</a:t>
            </a:r>
            <a:r>
              <a:rPr lang="en-US" dirty="0"/>
              <a:t> </a:t>
            </a:r>
            <a:r>
              <a:rPr lang="en-US" dirty="0" err="1"/>
              <a:t>boyunca</a:t>
            </a:r>
            <a:r>
              <a:rPr lang="en-US" dirty="0"/>
              <a:t> </a:t>
            </a:r>
            <a:r>
              <a:rPr lang="en-US" dirty="0" err="1"/>
              <a:t>diğer</a:t>
            </a:r>
            <a:r>
              <a:rPr lang="en-US" dirty="0"/>
              <a:t> </a:t>
            </a:r>
            <a:r>
              <a:rPr lang="en-US" dirty="0" err="1"/>
              <a:t>insanlar</a:t>
            </a:r>
            <a:r>
              <a:rPr lang="en-US" dirty="0"/>
              <a:t>, </a:t>
            </a:r>
            <a:r>
              <a:rPr lang="en-US" dirty="0" err="1"/>
              <a:t>olaylar</a:t>
            </a:r>
            <a:r>
              <a:rPr lang="en-US" dirty="0"/>
              <a:t> </a:t>
            </a:r>
            <a:r>
              <a:rPr lang="en-US" dirty="0" err="1"/>
              <a:t>ve</a:t>
            </a:r>
            <a:r>
              <a:rPr lang="en-US" dirty="0"/>
              <a:t> </a:t>
            </a:r>
            <a:r>
              <a:rPr lang="en-US" dirty="0" err="1"/>
              <a:t>objeler</a:t>
            </a:r>
            <a:r>
              <a:rPr lang="en-US" dirty="0"/>
              <a:t> </a:t>
            </a:r>
            <a:r>
              <a:rPr lang="en-US" dirty="0" err="1"/>
              <a:t>ile</a:t>
            </a:r>
            <a:r>
              <a:rPr lang="en-US" dirty="0"/>
              <a:t> </a:t>
            </a:r>
            <a:r>
              <a:rPr lang="en-US" dirty="0" err="1"/>
              <a:t>tecrübelerinin</a:t>
            </a:r>
            <a:r>
              <a:rPr lang="en-US" dirty="0"/>
              <a:t> </a:t>
            </a:r>
            <a:r>
              <a:rPr lang="en-US" dirty="0" err="1"/>
              <a:t>sonucunda</a:t>
            </a:r>
            <a:r>
              <a:rPr lang="en-US" dirty="0"/>
              <a:t> </a:t>
            </a:r>
            <a:r>
              <a:rPr lang="en-US" dirty="0" err="1"/>
              <a:t>şekillenmektedir</a:t>
            </a:r>
            <a:r>
              <a:rPr lang="en-US" dirty="0"/>
              <a:t>. (Walters </a:t>
            </a:r>
            <a:r>
              <a:rPr lang="en-US" dirty="0" err="1"/>
              <a:t>ve</a:t>
            </a:r>
            <a:r>
              <a:rPr lang="en-US" dirty="0"/>
              <a:t> </a:t>
            </a:r>
            <a:r>
              <a:rPr lang="en-US" dirty="0" err="1"/>
              <a:t>Bergiel</a:t>
            </a:r>
            <a:r>
              <a:rPr lang="en-US" dirty="0"/>
              <a:t>, 1989: 400). </a:t>
            </a:r>
            <a:endParaRPr lang="tr-TR" dirty="0"/>
          </a:p>
          <a:p>
            <a:pPr algn="just"/>
            <a:r>
              <a:rPr lang="en-US" dirty="0"/>
              <a:t>Bu durum </a:t>
            </a:r>
            <a:r>
              <a:rPr lang="en-US" dirty="0" err="1"/>
              <a:t>kişiliğin</a:t>
            </a:r>
            <a:r>
              <a:rPr lang="en-US" dirty="0"/>
              <a:t>, hem </a:t>
            </a:r>
            <a:r>
              <a:rPr lang="en-US" dirty="0" err="1"/>
              <a:t>genetik</a:t>
            </a:r>
            <a:r>
              <a:rPr lang="en-US" dirty="0"/>
              <a:t> </a:t>
            </a:r>
            <a:r>
              <a:rPr lang="en-US" dirty="0" err="1"/>
              <a:t>özellikleri</a:t>
            </a:r>
            <a:r>
              <a:rPr lang="en-US" dirty="0"/>
              <a:t> hem de </a:t>
            </a:r>
            <a:r>
              <a:rPr lang="en-US" dirty="0" err="1"/>
              <a:t>sosyal</a:t>
            </a:r>
            <a:r>
              <a:rPr lang="en-US" dirty="0"/>
              <a:t> </a:t>
            </a:r>
            <a:r>
              <a:rPr lang="en-US" dirty="0" err="1"/>
              <a:t>faktörlere</a:t>
            </a:r>
            <a:r>
              <a:rPr lang="en-US" dirty="0"/>
              <a:t> </a:t>
            </a:r>
            <a:r>
              <a:rPr lang="en-US" dirty="0" err="1"/>
              <a:t>göre</a:t>
            </a:r>
            <a:r>
              <a:rPr lang="en-US" dirty="0"/>
              <a:t> </a:t>
            </a:r>
            <a:r>
              <a:rPr lang="en-US" dirty="0" err="1"/>
              <a:t>şekillendiğini</a:t>
            </a:r>
            <a:r>
              <a:rPr lang="en-US" dirty="0"/>
              <a:t> </a:t>
            </a:r>
            <a:r>
              <a:rPr lang="en-US" dirty="0" err="1"/>
              <a:t>ortaya</a:t>
            </a:r>
            <a:r>
              <a:rPr lang="en-US" dirty="0"/>
              <a:t> </a:t>
            </a:r>
            <a:r>
              <a:rPr lang="en-US" dirty="0" err="1"/>
              <a:t>koymaktadır</a:t>
            </a:r>
            <a:r>
              <a:rPr lang="en-US" dirty="0"/>
              <a:t>. </a:t>
            </a:r>
            <a:endParaRPr lang="tr-TR" dirty="0"/>
          </a:p>
        </p:txBody>
      </p:sp>
    </p:spTree>
    <p:extLst>
      <p:ext uri="{BB962C8B-B14F-4D97-AF65-F5344CB8AC3E}">
        <p14:creationId xmlns:p14="http://schemas.microsoft.com/office/powerpoint/2010/main" val="1456634458"/>
      </p:ext>
    </p:extLst>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Kişilik özellikleri</a:t>
            </a:r>
          </a:p>
        </p:txBody>
      </p:sp>
      <p:sp>
        <p:nvSpPr>
          <p:cNvPr id="3" name="İçerik Yer Tutucusu 2"/>
          <p:cNvSpPr>
            <a:spLocks noGrp="1"/>
          </p:cNvSpPr>
          <p:nvPr>
            <p:ph idx="1"/>
          </p:nvPr>
        </p:nvSpPr>
        <p:spPr>
          <a:xfrm>
            <a:off x="107504" y="2060848"/>
            <a:ext cx="8928992" cy="4752527"/>
          </a:xfrm>
        </p:spPr>
        <p:txBody>
          <a:bodyPr/>
          <a:lstStyle/>
          <a:p>
            <a:pPr marL="0" indent="0" algn="just">
              <a:buNone/>
            </a:pPr>
            <a:r>
              <a:rPr lang="en-US" dirty="0" err="1"/>
              <a:t>Kişiliği</a:t>
            </a:r>
            <a:r>
              <a:rPr lang="en-US" dirty="0"/>
              <a:t> </a:t>
            </a:r>
            <a:r>
              <a:rPr lang="en-US" dirty="0" err="1"/>
              <a:t>oluşturan</a:t>
            </a:r>
            <a:r>
              <a:rPr lang="en-US" dirty="0"/>
              <a:t> </a:t>
            </a:r>
            <a:r>
              <a:rPr lang="en-US" dirty="0" err="1"/>
              <a:t>üç</a:t>
            </a:r>
            <a:r>
              <a:rPr lang="en-US" dirty="0"/>
              <a:t> </a:t>
            </a:r>
            <a:r>
              <a:rPr lang="en-US" dirty="0" err="1"/>
              <a:t>özellik</a:t>
            </a:r>
            <a:r>
              <a:rPr lang="en-US" dirty="0"/>
              <a:t> </a:t>
            </a:r>
            <a:r>
              <a:rPr lang="en-US" dirty="0" err="1"/>
              <a:t>vardır</a:t>
            </a:r>
            <a:r>
              <a:rPr lang="en-US" dirty="0"/>
              <a:t>. </a:t>
            </a:r>
            <a:r>
              <a:rPr lang="en-US" dirty="0" err="1"/>
              <a:t>Bunlar</a:t>
            </a:r>
            <a:r>
              <a:rPr lang="en-US" dirty="0"/>
              <a:t> (</a:t>
            </a:r>
            <a:r>
              <a:rPr lang="en-US" dirty="0" err="1"/>
              <a:t>Schiffman</a:t>
            </a:r>
            <a:r>
              <a:rPr lang="en-US" dirty="0"/>
              <a:t> </a:t>
            </a:r>
            <a:r>
              <a:rPr lang="en-US" dirty="0" err="1"/>
              <a:t>ve</a:t>
            </a:r>
            <a:r>
              <a:rPr lang="en-US" dirty="0"/>
              <a:t> </a:t>
            </a:r>
            <a:r>
              <a:rPr lang="en-US" dirty="0" err="1"/>
              <a:t>Kanuk</a:t>
            </a:r>
            <a:r>
              <a:rPr lang="en-US" dirty="0"/>
              <a:t>, 2004: 109-110);</a:t>
            </a:r>
            <a:endParaRPr lang="tr-TR" dirty="0"/>
          </a:p>
          <a:p>
            <a:pPr lvl="0" algn="just"/>
            <a:r>
              <a:rPr lang="en-US" dirty="0" err="1"/>
              <a:t>Kişilik</a:t>
            </a:r>
            <a:r>
              <a:rPr lang="en-US" dirty="0"/>
              <a:t> </a:t>
            </a:r>
            <a:r>
              <a:rPr lang="en-US" dirty="0" err="1"/>
              <a:t>bireysel</a:t>
            </a:r>
            <a:r>
              <a:rPr lang="en-US" dirty="0"/>
              <a:t> </a:t>
            </a:r>
            <a:r>
              <a:rPr lang="en-US" dirty="0" err="1"/>
              <a:t>farklılıkları</a:t>
            </a:r>
            <a:r>
              <a:rPr lang="en-US" dirty="0"/>
              <a:t> </a:t>
            </a:r>
            <a:r>
              <a:rPr lang="en-US" dirty="0" err="1"/>
              <a:t>yansıtır</a:t>
            </a:r>
            <a:r>
              <a:rPr lang="en-US" dirty="0"/>
              <a:t>. </a:t>
            </a:r>
            <a:r>
              <a:rPr lang="en-US" dirty="0" err="1"/>
              <a:t>Kişiliğin</a:t>
            </a:r>
            <a:r>
              <a:rPr lang="en-US" dirty="0"/>
              <a:t> </a:t>
            </a:r>
            <a:r>
              <a:rPr lang="en-US" dirty="0" err="1"/>
              <a:t>içsel</a:t>
            </a:r>
            <a:r>
              <a:rPr lang="en-US" dirty="0"/>
              <a:t> </a:t>
            </a:r>
            <a:r>
              <a:rPr lang="en-US" dirty="0" err="1"/>
              <a:t>özelliklerin</a:t>
            </a:r>
            <a:r>
              <a:rPr lang="en-US" dirty="0"/>
              <a:t> </a:t>
            </a:r>
            <a:r>
              <a:rPr lang="en-US" dirty="0" err="1"/>
              <a:t>bütününü</a:t>
            </a:r>
            <a:r>
              <a:rPr lang="en-US" dirty="0"/>
              <a:t> </a:t>
            </a:r>
            <a:r>
              <a:rPr lang="en-US" dirty="0" err="1"/>
              <a:t>yansıtmasının</a:t>
            </a:r>
            <a:r>
              <a:rPr lang="en-US" dirty="0"/>
              <a:t> </a:t>
            </a:r>
            <a:r>
              <a:rPr lang="en-US" dirty="0" err="1"/>
              <a:t>sonucu</a:t>
            </a:r>
            <a:r>
              <a:rPr lang="en-US" dirty="0"/>
              <a:t> </a:t>
            </a:r>
            <a:r>
              <a:rPr lang="en-US" dirty="0" err="1"/>
              <a:t>olarak</a:t>
            </a:r>
            <a:r>
              <a:rPr lang="en-US" dirty="0"/>
              <a:t>, </a:t>
            </a:r>
            <a:r>
              <a:rPr lang="en-US" dirty="0" err="1"/>
              <a:t>hiç</a:t>
            </a:r>
            <a:r>
              <a:rPr lang="en-US" dirty="0"/>
              <a:t> </a:t>
            </a:r>
            <a:r>
              <a:rPr lang="en-US" dirty="0" err="1"/>
              <a:t>kimsenin</a:t>
            </a:r>
            <a:r>
              <a:rPr lang="en-US" dirty="0"/>
              <a:t> </a:t>
            </a:r>
            <a:r>
              <a:rPr lang="en-US" dirty="0" err="1"/>
              <a:t>kişilikleri</a:t>
            </a:r>
            <a:r>
              <a:rPr lang="en-US" dirty="0"/>
              <a:t> </a:t>
            </a:r>
            <a:r>
              <a:rPr lang="en-US" dirty="0" err="1"/>
              <a:t>birbirinin</a:t>
            </a:r>
            <a:r>
              <a:rPr lang="en-US" dirty="0"/>
              <a:t> </a:t>
            </a:r>
            <a:r>
              <a:rPr lang="en-US" dirty="0" err="1"/>
              <a:t>aynısı</a:t>
            </a:r>
            <a:r>
              <a:rPr lang="en-US" dirty="0"/>
              <a:t> </a:t>
            </a:r>
            <a:r>
              <a:rPr lang="en-US" dirty="0" err="1"/>
              <a:t>olamaz</a:t>
            </a:r>
            <a:r>
              <a:rPr lang="en-US" dirty="0"/>
              <a:t>. </a:t>
            </a:r>
            <a:r>
              <a:rPr lang="en-US" dirty="0" err="1"/>
              <a:t>Bununla</a:t>
            </a:r>
            <a:r>
              <a:rPr lang="en-US" dirty="0"/>
              <a:t> </a:t>
            </a:r>
            <a:r>
              <a:rPr lang="en-US" dirty="0" err="1"/>
              <a:t>birlikte</a:t>
            </a:r>
            <a:r>
              <a:rPr lang="en-US" dirty="0"/>
              <a:t> </a:t>
            </a:r>
            <a:r>
              <a:rPr lang="en-US" dirty="0" err="1"/>
              <a:t>bazı</a:t>
            </a:r>
            <a:r>
              <a:rPr lang="en-US" dirty="0"/>
              <a:t> </a:t>
            </a:r>
            <a:r>
              <a:rPr lang="en-US" dirty="0" err="1"/>
              <a:t>bireyler</a:t>
            </a:r>
            <a:r>
              <a:rPr lang="en-US" dirty="0"/>
              <a:t>, </a:t>
            </a:r>
            <a:r>
              <a:rPr lang="en-US" dirty="0" err="1"/>
              <a:t>benzer</a:t>
            </a:r>
            <a:r>
              <a:rPr lang="en-US" dirty="0"/>
              <a:t> </a:t>
            </a:r>
            <a:r>
              <a:rPr lang="en-US" dirty="0" err="1"/>
              <a:t>kişilik</a:t>
            </a:r>
            <a:r>
              <a:rPr lang="en-US" dirty="0"/>
              <a:t> </a:t>
            </a:r>
            <a:r>
              <a:rPr lang="en-US" dirty="0" err="1"/>
              <a:t>özelliklerine</a:t>
            </a:r>
            <a:r>
              <a:rPr lang="en-US" dirty="0"/>
              <a:t> </a:t>
            </a:r>
            <a:r>
              <a:rPr lang="en-US" dirty="0" err="1"/>
              <a:t>sahip</a:t>
            </a:r>
            <a:r>
              <a:rPr lang="en-US" dirty="0"/>
              <a:t> </a:t>
            </a:r>
            <a:r>
              <a:rPr lang="en-US" dirty="0" err="1"/>
              <a:t>olabilir</a:t>
            </a:r>
            <a:r>
              <a:rPr lang="en-US" dirty="0"/>
              <a:t>. Bu </a:t>
            </a:r>
            <a:r>
              <a:rPr lang="en-US" dirty="0" err="1"/>
              <a:t>çerçevede</a:t>
            </a:r>
            <a:r>
              <a:rPr lang="en-US" dirty="0"/>
              <a:t> </a:t>
            </a:r>
            <a:r>
              <a:rPr lang="en-US" dirty="0" err="1"/>
              <a:t>kişilik</a:t>
            </a:r>
            <a:r>
              <a:rPr lang="en-US" dirty="0"/>
              <a:t>, </a:t>
            </a:r>
            <a:r>
              <a:rPr lang="en-US" dirty="0" err="1"/>
              <a:t>bireyleri</a:t>
            </a:r>
            <a:r>
              <a:rPr lang="en-US" dirty="0"/>
              <a:t> </a:t>
            </a:r>
            <a:r>
              <a:rPr lang="en-US" dirty="0" err="1"/>
              <a:t>bir</a:t>
            </a:r>
            <a:r>
              <a:rPr lang="en-US" dirty="0"/>
              <a:t> </a:t>
            </a:r>
            <a:r>
              <a:rPr lang="en-US" dirty="0" err="1"/>
              <a:t>veya</a:t>
            </a:r>
            <a:r>
              <a:rPr lang="en-US" dirty="0"/>
              <a:t> </a:t>
            </a:r>
            <a:r>
              <a:rPr lang="en-US" dirty="0" err="1"/>
              <a:t>birkaç</a:t>
            </a:r>
            <a:r>
              <a:rPr lang="en-US" dirty="0"/>
              <a:t> </a:t>
            </a:r>
            <a:r>
              <a:rPr lang="en-US" dirty="0" err="1"/>
              <a:t>temel</a:t>
            </a:r>
            <a:r>
              <a:rPr lang="en-US" dirty="0"/>
              <a:t> </a:t>
            </a:r>
            <a:r>
              <a:rPr lang="en-US" dirty="0" err="1"/>
              <a:t>özelliğe</a:t>
            </a:r>
            <a:r>
              <a:rPr lang="en-US" dirty="0"/>
              <a:t> </a:t>
            </a:r>
            <a:r>
              <a:rPr lang="en-US" dirty="0" err="1"/>
              <a:t>göre</a:t>
            </a:r>
            <a:r>
              <a:rPr lang="en-US" dirty="0"/>
              <a:t> </a:t>
            </a:r>
            <a:r>
              <a:rPr lang="en-US" dirty="0" err="1"/>
              <a:t>sınıflandırabilme</a:t>
            </a:r>
            <a:r>
              <a:rPr lang="en-US" dirty="0"/>
              <a:t> </a:t>
            </a:r>
            <a:r>
              <a:rPr lang="en-US" dirty="0" err="1"/>
              <a:t>olanağı</a:t>
            </a:r>
            <a:r>
              <a:rPr lang="en-US" dirty="0"/>
              <a:t> </a:t>
            </a:r>
            <a:r>
              <a:rPr lang="en-US" dirty="0" err="1"/>
              <a:t>vermesinden</a:t>
            </a:r>
            <a:r>
              <a:rPr lang="en-US" dirty="0"/>
              <a:t> </a:t>
            </a:r>
            <a:r>
              <a:rPr lang="en-US" dirty="0" err="1"/>
              <a:t>dolayı</a:t>
            </a:r>
            <a:r>
              <a:rPr lang="en-US" dirty="0"/>
              <a:t> </a:t>
            </a:r>
            <a:r>
              <a:rPr lang="en-US" dirty="0" err="1"/>
              <a:t>tüketici</a:t>
            </a:r>
            <a:r>
              <a:rPr lang="en-US" dirty="0"/>
              <a:t> </a:t>
            </a:r>
            <a:r>
              <a:rPr lang="en-US" dirty="0" err="1"/>
              <a:t>davranışı</a:t>
            </a:r>
            <a:r>
              <a:rPr lang="en-US" dirty="0"/>
              <a:t> </a:t>
            </a:r>
            <a:r>
              <a:rPr lang="en-US" dirty="0" err="1"/>
              <a:t>açısından</a:t>
            </a:r>
            <a:r>
              <a:rPr lang="en-US" dirty="0"/>
              <a:t> </a:t>
            </a:r>
            <a:r>
              <a:rPr lang="en-US" dirty="0" err="1"/>
              <a:t>oldukça</a:t>
            </a:r>
            <a:r>
              <a:rPr lang="en-US" dirty="0"/>
              <a:t> </a:t>
            </a:r>
            <a:r>
              <a:rPr lang="en-US" dirty="0" err="1"/>
              <a:t>kullanışlıdır</a:t>
            </a:r>
            <a:r>
              <a:rPr lang="en-US" dirty="0"/>
              <a:t>.  </a:t>
            </a:r>
            <a:endParaRPr lang="tr-TR" dirty="0"/>
          </a:p>
        </p:txBody>
      </p:sp>
    </p:spTree>
    <p:extLst>
      <p:ext uri="{BB962C8B-B14F-4D97-AF65-F5344CB8AC3E}">
        <p14:creationId xmlns:p14="http://schemas.microsoft.com/office/powerpoint/2010/main" val="253935256"/>
      </p:ext>
    </p:extLst>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Kişilik özellikleri</a:t>
            </a:r>
          </a:p>
        </p:txBody>
      </p:sp>
      <p:sp>
        <p:nvSpPr>
          <p:cNvPr id="3" name="İçerik Yer Tutucusu 2"/>
          <p:cNvSpPr>
            <a:spLocks noGrp="1"/>
          </p:cNvSpPr>
          <p:nvPr>
            <p:ph idx="1"/>
          </p:nvPr>
        </p:nvSpPr>
        <p:spPr>
          <a:xfrm>
            <a:off x="107504" y="2060848"/>
            <a:ext cx="8928992" cy="4752527"/>
          </a:xfrm>
        </p:spPr>
        <p:txBody>
          <a:bodyPr/>
          <a:lstStyle/>
          <a:p>
            <a:pPr lvl="0" algn="just"/>
            <a:r>
              <a:rPr lang="en-US" dirty="0" err="1"/>
              <a:t>Kişilik</a:t>
            </a:r>
            <a:r>
              <a:rPr lang="en-US" dirty="0"/>
              <a:t> </a:t>
            </a:r>
            <a:r>
              <a:rPr lang="en-US" dirty="0" err="1"/>
              <a:t>tutarlıdır</a:t>
            </a:r>
            <a:r>
              <a:rPr lang="en-US" dirty="0"/>
              <a:t> </a:t>
            </a:r>
            <a:r>
              <a:rPr lang="en-US" dirty="0" err="1"/>
              <a:t>ve</a:t>
            </a:r>
            <a:r>
              <a:rPr lang="en-US" dirty="0"/>
              <a:t> </a:t>
            </a:r>
            <a:r>
              <a:rPr lang="en-US" dirty="0" err="1"/>
              <a:t>uzun</a:t>
            </a:r>
            <a:r>
              <a:rPr lang="en-US" dirty="0"/>
              <a:t> </a:t>
            </a:r>
            <a:r>
              <a:rPr lang="en-US" dirty="0" err="1"/>
              <a:t>sürer</a:t>
            </a:r>
            <a:r>
              <a:rPr lang="en-US" dirty="0"/>
              <a:t>. </a:t>
            </a:r>
            <a:r>
              <a:rPr lang="en-US" dirty="0" err="1"/>
              <a:t>Örneğin</a:t>
            </a:r>
            <a:r>
              <a:rPr lang="en-US" dirty="0"/>
              <a:t> </a:t>
            </a:r>
            <a:r>
              <a:rPr lang="en-US" dirty="0" err="1"/>
              <a:t>annelerin</a:t>
            </a:r>
            <a:r>
              <a:rPr lang="en-US" dirty="0"/>
              <a:t> </a:t>
            </a:r>
            <a:r>
              <a:rPr lang="en-US" dirty="0" err="1"/>
              <a:t>çocuklarına</a:t>
            </a:r>
            <a:r>
              <a:rPr lang="en-US" dirty="0"/>
              <a:t> “</a:t>
            </a:r>
            <a:r>
              <a:rPr lang="en-US" dirty="0" err="1"/>
              <a:t>doğduğundan</a:t>
            </a:r>
            <a:r>
              <a:rPr lang="en-US" dirty="0"/>
              <a:t> </a:t>
            </a:r>
            <a:r>
              <a:rPr lang="en-US" dirty="0" err="1"/>
              <a:t>beri</a:t>
            </a:r>
            <a:r>
              <a:rPr lang="en-US" dirty="0"/>
              <a:t> </a:t>
            </a:r>
            <a:r>
              <a:rPr lang="en-US" dirty="0" err="1"/>
              <a:t>inatçısın</a:t>
            </a:r>
            <a:r>
              <a:rPr lang="en-US" dirty="0"/>
              <a:t>” </a:t>
            </a:r>
            <a:r>
              <a:rPr lang="en-US" dirty="0" err="1"/>
              <a:t>ifadesini</a:t>
            </a:r>
            <a:r>
              <a:rPr lang="en-US" dirty="0"/>
              <a:t> </a:t>
            </a:r>
            <a:r>
              <a:rPr lang="en-US" dirty="0" err="1"/>
              <a:t>kullanması</a:t>
            </a:r>
            <a:r>
              <a:rPr lang="en-US" dirty="0"/>
              <a:t>, </a:t>
            </a:r>
            <a:r>
              <a:rPr lang="en-US" dirty="0" err="1"/>
              <a:t>kişiliğin</a:t>
            </a:r>
            <a:r>
              <a:rPr lang="en-US" dirty="0"/>
              <a:t> </a:t>
            </a:r>
            <a:r>
              <a:rPr lang="en-US" dirty="0" err="1"/>
              <a:t>çok</a:t>
            </a:r>
            <a:r>
              <a:rPr lang="en-US" dirty="0"/>
              <a:t> </a:t>
            </a:r>
            <a:r>
              <a:rPr lang="en-US" dirty="0" err="1"/>
              <a:t>az</a:t>
            </a:r>
            <a:r>
              <a:rPr lang="en-US" dirty="0"/>
              <a:t> </a:t>
            </a:r>
            <a:r>
              <a:rPr lang="en-US" dirty="0" err="1"/>
              <a:t>değiştiğinin</a:t>
            </a:r>
            <a:r>
              <a:rPr lang="en-US" dirty="0"/>
              <a:t> </a:t>
            </a:r>
            <a:r>
              <a:rPr lang="en-US" dirty="0" err="1"/>
              <a:t>sonucudur</a:t>
            </a:r>
            <a:r>
              <a:rPr lang="en-US" dirty="0"/>
              <a:t>.</a:t>
            </a:r>
            <a:endParaRPr lang="tr-TR" dirty="0"/>
          </a:p>
          <a:p>
            <a:pPr lvl="0" algn="just"/>
            <a:r>
              <a:rPr lang="en-US" dirty="0" err="1"/>
              <a:t>Kişilik</a:t>
            </a:r>
            <a:r>
              <a:rPr lang="en-US" dirty="0"/>
              <a:t> </a:t>
            </a:r>
            <a:r>
              <a:rPr lang="en-US" dirty="0" err="1"/>
              <a:t>değişebilir</a:t>
            </a:r>
            <a:r>
              <a:rPr lang="en-US" dirty="0"/>
              <a:t>. </a:t>
            </a:r>
            <a:r>
              <a:rPr lang="en-US" dirty="0" err="1"/>
              <a:t>Kişilik</a:t>
            </a:r>
            <a:r>
              <a:rPr lang="en-US" dirty="0"/>
              <a:t> </a:t>
            </a:r>
            <a:r>
              <a:rPr lang="en-US" dirty="0" err="1"/>
              <a:t>tutarlı</a:t>
            </a:r>
            <a:r>
              <a:rPr lang="en-US" dirty="0"/>
              <a:t> </a:t>
            </a:r>
            <a:r>
              <a:rPr lang="en-US" dirty="0" err="1"/>
              <a:t>ve</a:t>
            </a:r>
            <a:r>
              <a:rPr lang="en-US" dirty="0"/>
              <a:t> </a:t>
            </a:r>
            <a:r>
              <a:rPr lang="en-US" dirty="0" err="1"/>
              <a:t>uzun</a:t>
            </a:r>
            <a:r>
              <a:rPr lang="en-US" dirty="0"/>
              <a:t> </a:t>
            </a:r>
            <a:r>
              <a:rPr lang="en-US" dirty="0" err="1"/>
              <a:t>süreli</a:t>
            </a:r>
            <a:r>
              <a:rPr lang="en-US" dirty="0"/>
              <a:t> </a:t>
            </a:r>
            <a:r>
              <a:rPr lang="en-US" dirty="0" err="1"/>
              <a:t>olmasına</a:t>
            </a:r>
            <a:r>
              <a:rPr lang="en-US" dirty="0"/>
              <a:t> </a:t>
            </a:r>
            <a:r>
              <a:rPr lang="en-US" dirty="0" err="1"/>
              <a:t>karşın</a:t>
            </a:r>
            <a:r>
              <a:rPr lang="en-US" dirty="0"/>
              <a:t> </a:t>
            </a:r>
            <a:r>
              <a:rPr lang="en-US" dirty="0" err="1"/>
              <a:t>belirli</a:t>
            </a:r>
            <a:r>
              <a:rPr lang="en-US" dirty="0"/>
              <a:t> </a:t>
            </a:r>
            <a:r>
              <a:rPr lang="en-US" dirty="0" err="1"/>
              <a:t>bazı</a:t>
            </a:r>
            <a:r>
              <a:rPr lang="en-US" dirty="0"/>
              <a:t> </a:t>
            </a:r>
            <a:r>
              <a:rPr lang="en-US" dirty="0" err="1"/>
              <a:t>şartlar</a:t>
            </a:r>
            <a:r>
              <a:rPr lang="en-US" dirty="0"/>
              <a:t> </a:t>
            </a:r>
            <a:r>
              <a:rPr lang="en-US" dirty="0" err="1"/>
              <a:t>altında</a:t>
            </a:r>
            <a:r>
              <a:rPr lang="en-US" dirty="0"/>
              <a:t> </a:t>
            </a:r>
            <a:r>
              <a:rPr lang="en-US" dirty="0" err="1"/>
              <a:t>değişim</a:t>
            </a:r>
            <a:r>
              <a:rPr lang="en-US" dirty="0"/>
              <a:t> </a:t>
            </a:r>
            <a:r>
              <a:rPr lang="en-US" dirty="0" err="1"/>
              <a:t>gösterebilir</a:t>
            </a:r>
            <a:r>
              <a:rPr lang="en-US" dirty="0"/>
              <a:t>. </a:t>
            </a:r>
            <a:r>
              <a:rPr lang="en-US" dirty="0" err="1"/>
              <a:t>Örneğin</a:t>
            </a:r>
            <a:r>
              <a:rPr lang="en-US" dirty="0"/>
              <a:t>, </a:t>
            </a:r>
            <a:r>
              <a:rPr lang="en-US" dirty="0" err="1"/>
              <a:t>kişinin</a:t>
            </a:r>
            <a:r>
              <a:rPr lang="en-US" dirty="0"/>
              <a:t> </a:t>
            </a:r>
            <a:r>
              <a:rPr lang="en-US" dirty="0" err="1"/>
              <a:t>çocuk</a:t>
            </a:r>
            <a:r>
              <a:rPr lang="en-US" dirty="0"/>
              <a:t> </a:t>
            </a:r>
            <a:r>
              <a:rPr lang="en-US" dirty="0" err="1"/>
              <a:t>sahibi</a:t>
            </a:r>
            <a:r>
              <a:rPr lang="en-US" dirty="0"/>
              <a:t> </a:t>
            </a:r>
            <a:r>
              <a:rPr lang="en-US" dirty="0" err="1"/>
              <a:t>olması</a:t>
            </a:r>
            <a:r>
              <a:rPr lang="en-US" dirty="0"/>
              <a:t>, </a:t>
            </a:r>
            <a:r>
              <a:rPr lang="en-US" dirty="0" err="1"/>
              <a:t>sevilen</a:t>
            </a:r>
            <a:r>
              <a:rPr lang="en-US" dirty="0"/>
              <a:t> </a:t>
            </a:r>
            <a:r>
              <a:rPr lang="en-US" dirty="0" err="1"/>
              <a:t>bir</a:t>
            </a:r>
            <a:r>
              <a:rPr lang="en-US" dirty="0"/>
              <a:t> </a:t>
            </a:r>
            <a:r>
              <a:rPr lang="en-US" dirty="0" err="1"/>
              <a:t>kişinin</a:t>
            </a:r>
            <a:r>
              <a:rPr lang="en-US" dirty="0"/>
              <a:t> </a:t>
            </a:r>
            <a:r>
              <a:rPr lang="en-US" dirty="0" err="1"/>
              <a:t>kaybı</a:t>
            </a:r>
            <a:r>
              <a:rPr lang="en-US" dirty="0"/>
              <a:t> </a:t>
            </a:r>
            <a:r>
              <a:rPr lang="en-US" dirty="0" err="1"/>
              <a:t>ya</a:t>
            </a:r>
            <a:r>
              <a:rPr lang="en-US" dirty="0"/>
              <a:t> da </a:t>
            </a:r>
            <a:r>
              <a:rPr lang="en-US" dirty="0" err="1"/>
              <a:t>büyük</a:t>
            </a:r>
            <a:r>
              <a:rPr lang="en-US" dirty="0"/>
              <a:t> </a:t>
            </a:r>
            <a:r>
              <a:rPr lang="en-US" dirty="0" err="1"/>
              <a:t>bir</a:t>
            </a:r>
            <a:r>
              <a:rPr lang="en-US" dirty="0"/>
              <a:t> </a:t>
            </a:r>
            <a:r>
              <a:rPr lang="en-US" dirty="0" err="1"/>
              <a:t>kariyer</a:t>
            </a:r>
            <a:r>
              <a:rPr lang="en-US" dirty="0"/>
              <a:t> </a:t>
            </a:r>
            <a:r>
              <a:rPr lang="en-US" dirty="0" err="1"/>
              <a:t>değişikliği</a:t>
            </a:r>
            <a:r>
              <a:rPr lang="en-US" dirty="0"/>
              <a:t> </a:t>
            </a:r>
            <a:r>
              <a:rPr lang="en-US" dirty="0" err="1"/>
              <a:t>gibi</a:t>
            </a:r>
            <a:r>
              <a:rPr lang="en-US" dirty="0"/>
              <a:t>. </a:t>
            </a:r>
            <a:endParaRPr lang="tr-TR" dirty="0"/>
          </a:p>
          <a:p>
            <a:pPr marL="0" indent="0" algn="just">
              <a:buNone/>
            </a:pPr>
            <a:r>
              <a:rPr lang="tr-TR" dirty="0"/>
              <a:t>Bireyin kişiliği, farklı durumlarda, amaçları başarabilmek adına seçilen davranışları doğrudan etkilemektedir. Örneğin, sinirli, çok inatçı, rekabetçi, dışa dönük olma gibi durumlar, bireylere kendi kişiliklerini veya arkadaşlarının kişiliğini kolaylıkla tanımlayabilme olanağı verir (</a:t>
            </a:r>
            <a:r>
              <a:rPr lang="tr-TR" dirty="0" err="1"/>
              <a:t>Hawkins</a:t>
            </a:r>
            <a:r>
              <a:rPr lang="tr-TR" dirty="0"/>
              <a:t>, Best ve </a:t>
            </a:r>
            <a:r>
              <a:rPr lang="tr-TR" dirty="0" err="1"/>
              <a:t>Coney</a:t>
            </a:r>
            <a:r>
              <a:rPr lang="tr-TR" dirty="0"/>
              <a:t>, 1995: 394).</a:t>
            </a:r>
          </a:p>
        </p:txBody>
      </p:sp>
    </p:spTree>
    <p:extLst>
      <p:ext uri="{BB962C8B-B14F-4D97-AF65-F5344CB8AC3E}">
        <p14:creationId xmlns:p14="http://schemas.microsoft.com/office/powerpoint/2010/main" val="28288759"/>
      </p:ext>
    </p:extLst>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dirty="0"/>
              <a:t>Tutumlar</a:t>
            </a:r>
          </a:p>
        </p:txBody>
      </p:sp>
      <p:sp>
        <p:nvSpPr>
          <p:cNvPr id="3" name="İçerik Yer Tutucusu 2"/>
          <p:cNvSpPr>
            <a:spLocks noGrp="1"/>
          </p:cNvSpPr>
          <p:nvPr>
            <p:ph idx="1"/>
          </p:nvPr>
        </p:nvSpPr>
        <p:spPr>
          <a:xfrm>
            <a:off x="107504" y="2060848"/>
            <a:ext cx="8928992" cy="4752527"/>
          </a:xfrm>
        </p:spPr>
        <p:txBody>
          <a:bodyPr>
            <a:normAutofit fontScale="92500" lnSpcReduction="10000"/>
          </a:bodyPr>
          <a:lstStyle/>
          <a:p>
            <a:pPr algn="just"/>
            <a:r>
              <a:rPr lang="tr-TR" dirty="0"/>
              <a:t>Bireylerin tutumları, tüketim davranışının oluşumunda ve gelişimde oldukça önemlidir. </a:t>
            </a:r>
          </a:p>
          <a:p>
            <a:pPr algn="just"/>
            <a:r>
              <a:rPr lang="tr-TR" dirty="0"/>
              <a:t>Tüketicilerin kendileri, çevreleri ve toplum için zararlı olabilecek ürünlere yönelik olumlu ya olumsuz tutumları, onların bilinçli tüketici olmalarını şekillendiren önemli bir etkendir. Bugünlerde televizyonlarda ve gazetelerde sıklıkla karşılaştığımız sigaranın zararlarına yönelik reklâmları bu konuya iyi bir örnek oluşturur. </a:t>
            </a:r>
          </a:p>
          <a:p>
            <a:pPr algn="just"/>
            <a:r>
              <a:rPr lang="tr-TR" dirty="0"/>
              <a:t>Bu reklâmların amacı, sigaraya yönelik tutumları etkilemektir. Çünkü bu reklâmlar pek çok genç için sigaraya başlamayı engelleyen önemli bir faktör olurken, sigara kullananlar için de sigarayı bırakmada yine önemli rol oynamaktadır (</a:t>
            </a:r>
            <a:r>
              <a:rPr lang="tr-TR" dirty="0" err="1"/>
              <a:t>Hawkins</a:t>
            </a:r>
            <a:r>
              <a:rPr lang="tr-TR" dirty="0"/>
              <a:t>, Best ve </a:t>
            </a:r>
            <a:r>
              <a:rPr lang="tr-TR" dirty="0" err="1"/>
              <a:t>Coney</a:t>
            </a:r>
            <a:r>
              <a:rPr lang="tr-TR" dirty="0"/>
              <a:t>, 1995: 454). </a:t>
            </a:r>
          </a:p>
          <a:p>
            <a:pPr algn="just"/>
            <a:r>
              <a:rPr lang="tr-TR" dirty="0"/>
              <a:t>Tutumlar bu yönü ile tüketici bilincinin oluşumunda, kendileri ve çevreleri üzerinde yararlı ya da zararlı olabilecek olan ürünlere yönelik gelişen ve değişen bir etkiye sahiptir.</a:t>
            </a:r>
          </a:p>
        </p:txBody>
      </p:sp>
    </p:spTree>
    <p:extLst>
      <p:ext uri="{BB962C8B-B14F-4D97-AF65-F5344CB8AC3E}">
        <p14:creationId xmlns:p14="http://schemas.microsoft.com/office/powerpoint/2010/main" val="3148539870"/>
      </p:ext>
    </p:extLst>
  </p:cSld>
  <p:clrMapOvr>
    <a:masterClrMapping/>
  </p:clrMapOvr>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Tutum nedir?</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dirty="0" err="1"/>
              <a:t>Tutum</a:t>
            </a:r>
            <a:r>
              <a:rPr lang="en-US" dirty="0"/>
              <a:t> </a:t>
            </a:r>
            <a:r>
              <a:rPr lang="en-US" dirty="0" err="1"/>
              <a:t>çevresel</a:t>
            </a:r>
            <a:r>
              <a:rPr lang="en-US" dirty="0"/>
              <a:t> </a:t>
            </a:r>
            <a:r>
              <a:rPr lang="en-US" dirty="0" err="1"/>
              <a:t>boyut</a:t>
            </a:r>
            <a:r>
              <a:rPr lang="en-US" dirty="0"/>
              <a:t> </a:t>
            </a:r>
            <a:r>
              <a:rPr lang="en-US" dirty="0" err="1"/>
              <a:t>açısından</a:t>
            </a:r>
            <a:r>
              <a:rPr lang="en-US" dirty="0"/>
              <a:t>; </a:t>
            </a:r>
            <a:endParaRPr lang="tr-TR" dirty="0"/>
          </a:p>
          <a:p>
            <a:pPr algn="just"/>
            <a:r>
              <a:rPr lang="en-US" dirty="0" err="1"/>
              <a:t>güdülenmiş</a:t>
            </a:r>
            <a:r>
              <a:rPr lang="en-US" dirty="0"/>
              <a:t>, </a:t>
            </a:r>
            <a:endParaRPr lang="tr-TR" dirty="0"/>
          </a:p>
          <a:p>
            <a:pPr algn="just"/>
            <a:r>
              <a:rPr lang="en-US" dirty="0" err="1"/>
              <a:t>duygusal</a:t>
            </a:r>
            <a:r>
              <a:rPr lang="en-US" dirty="0"/>
              <a:t>, </a:t>
            </a:r>
            <a:endParaRPr lang="tr-TR" dirty="0"/>
          </a:p>
          <a:p>
            <a:pPr algn="just"/>
            <a:r>
              <a:rPr lang="en-US" dirty="0" err="1"/>
              <a:t>algısal</a:t>
            </a:r>
            <a:r>
              <a:rPr lang="en-US" dirty="0"/>
              <a:t> </a:t>
            </a:r>
            <a:r>
              <a:rPr lang="en-US" dirty="0" err="1"/>
              <a:t>ve</a:t>
            </a:r>
            <a:r>
              <a:rPr lang="en-US" dirty="0"/>
              <a:t> </a:t>
            </a:r>
            <a:endParaRPr lang="tr-TR" dirty="0"/>
          </a:p>
          <a:p>
            <a:pPr algn="just"/>
            <a:r>
              <a:rPr lang="en-US" dirty="0" err="1"/>
              <a:t>zihinsel</a:t>
            </a:r>
            <a:r>
              <a:rPr lang="en-US" dirty="0"/>
              <a:t> </a:t>
            </a:r>
            <a:r>
              <a:rPr lang="en-US" dirty="0" err="1"/>
              <a:t>süreçlerin</a:t>
            </a:r>
            <a:r>
              <a:rPr lang="en-US" dirty="0"/>
              <a:t> </a:t>
            </a:r>
            <a:r>
              <a:rPr lang="en-US" dirty="0" err="1"/>
              <a:t>şekillenmesidir</a:t>
            </a:r>
            <a:r>
              <a:rPr lang="en-US" dirty="0"/>
              <a:t>. </a:t>
            </a:r>
            <a:endParaRPr lang="tr-TR" dirty="0"/>
          </a:p>
          <a:p>
            <a:pPr algn="just"/>
            <a:r>
              <a:rPr lang="en-US" dirty="0" err="1"/>
              <a:t>Yani</a:t>
            </a:r>
            <a:r>
              <a:rPr lang="en-US" dirty="0"/>
              <a:t> </a:t>
            </a:r>
            <a:r>
              <a:rPr lang="en-US" dirty="0" err="1"/>
              <a:t>bir</a:t>
            </a:r>
            <a:r>
              <a:rPr lang="en-US" dirty="0"/>
              <a:t> </a:t>
            </a:r>
            <a:r>
              <a:rPr lang="en-US" dirty="0" err="1"/>
              <a:t>başka</a:t>
            </a:r>
            <a:r>
              <a:rPr lang="en-US" dirty="0"/>
              <a:t> </a:t>
            </a:r>
            <a:r>
              <a:rPr lang="en-US" dirty="0" err="1"/>
              <a:t>deyişle</a:t>
            </a:r>
            <a:r>
              <a:rPr lang="en-US" dirty="0"/>
              <a:t> </a:t>
            </a:r>
            <a:r>
              <a:rPr lang="en-US" dirty="0" err="1"/>
              <a:t>tutum</a:t>
            </a:r>
            <a:r>
              <a:rPr lang="en-US" dirty="0"/>
              <a:t>; </a:t>
            </a:r>
            <a:r>
              <a:rPr lang="en-US" dirty="0" err="1"/>
              <a:t>tüketicinin</a:t>
            </a:r>
            <a:r>
              <a:rPr lang="en-US" dirty="0"/>
              <a:t> </a:t>
            </a:r>
            <a:r>
              <a:rPr lang="en-US" dirty="0" err="1"/>
              <a:t>bir</a:t>
            </a:r>
            <a:r>
              <a:rPr lang="en-US" dirty="0"/>
              <a:t> </a:t>
            </a:r>
            <a:r>
              <a:rPr lang="en-US" dirty="0" err="1"/>
              <a:t>mağaza</a:t>
            </a:r>
            <a:r>
              <a:rPr lang="en-US" dirty="0"/>
              <a:t>, </a:t>
            </a:r>
            <a:r>
              <a:rPr lang="en-US" dirty="0" err="1"/>
              <a:t>televizyon</a:t>
            </a:r>
            <a:r>
              <a:rPr lang="en-US" dirty="0"/>
              <a:t> </a:t>
            </a:r>
            <a:r>
              <a:rPr lang="en-US" dirty="0" err="1"/>
              <a:t>programı</a:t>
            </a:r>
            <a:r>
              <a:rPr lang="en-US" dirty="0"/>
              <a:t>, </a:t>
            </a:r>
            <a:r>
              <a:rPr lang="en-US" dirty="0" err="1"/>
              <a:t>sigara</a:t>
            </a:r>
            <a:r>
              <a:rPr lang="en-US" dirty="0"/>
              <a:t> </a:t>
            </a:r>
            <a:r>
              <a:rPr lang="en-US" dirty="0" err="1"/>
              <a:t>gibi</a:t>
            </a:r>
            <a:r>
              <a:rPr lang="en-US" dirty="0"/>
              <a:t> </a:t>
            </a:r>
            <a:r>
              <a:rPr lang="en-US" dirty="0" err="1"/>
              <a:t>çevresine</a:t>
            </a:r>
            <a:r>
              <a:rPr lang="en-US" dirty="0"/>
              <a:t> </a:t>
            </a:r>
            <a:r>
              <a:rPr lang="en-US" dirty="0" err="1"/>
              <a:t>karşı</a:t>
            </a:r>
            <a:r>
              <a:rPr lang="en-US" dirty="0"/>
              <a:t> </a:t>
            </a:r>
            <a:r>
              <a:rPr lang="en-US" dirty="0" err="1"/>
              <a:t>hislerini</a:t>
            </a:r>
            <a:r>
              <a:rPr lang="en-US" dirty="0"/>
              <a:t>, </a:t>
            </a:r>
            <a:r>
              <a:rPr lang="en-US" dirty="0" err="1"/>
              <a:t>düşüncelerini</a:t>
            </a:r>
            <a:r>
              <a:rPr lang="en-US" dirty="0"/>
              <a:t> </a:t>
            </a:r>
            <a:r>
              <a:rPr lang="en-US" dirty="0" err="1"/>
              <a:t>ve</a:t>
            </a:r>
            <a:r>
              <a:rPr lang="en-US" dirty="0"/>
              <a:t> </a:t>
            </a:r>
            <a:r>
              <a:rPr lang="en-US" dirty="0" err="1"/>
              <a:t>eylemlerini</a:t>
            </a:r>
            <a:r>
              <a:rPr lang="en-US" dirty="0"/>
              <a:t> </a:t>
            </a:r>
            <a:r>
              <a:rPr lang="en-US" dirty="0" err="1"/>
              <a:t>ifade</a:t>
            </a:r>
            <a:r>
              <a:rPr lang="en-US" dirty="0"/>
              <a:t> </a:t>
            </a:r>
            <a:r>
              <a:rPr lang="en-US" dirty="0" err="1"/>
              <a:t>eder</a:t>
            </a:r>
            <a:r>
              <a:rPr lang="en-US" dirty="0"/>
              <a:t> (Hawkins, Best </a:t>
            </a:r>
            <a:r>
              <a:rPr lang="en-US" dirty="0" err="1"/>
              <a:t>ve</a:t>
            </a:r>
            <a:r>
              <a:rPr lang="en-US" dirty="0"/>
              <a:t> Coney, 1995: 455). </a:t>
            </a:r>
            <a:endParaRPr lang="tr-TR" dirty="0"/>
          </a:p>
        </p:txBody>
      </p:sp>
    </p:spTree>
    <p:extLst>
      <p:ext uri="{BB962C8B-B14F-4D97-AF65-F5344CB8AC3E}">
        <p14:creationId xmlns:p14="http://schemas.microsoft.com/office/powerpoint/2010/main" val="1017820524"/>
      </p:ext>
    </p:extLst>
  </p:cSld>
  <p:clrMapOvr>
    <a:masterClrMapping/>
  </p:clrMapOvr>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Tutumun bileşenleri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dirty="0" err="1"/>
              <a:t>Tutumların</a:t>
            </a:r>
            <a:r>
              <a:rPr lang="en-US" dirty="0"/>
              <a:t> </a:t>
            </a:r>
            <a:r>
              <a:rPr lang="en-US" dirty="0" err="1"/>
              <a:t>oluşumunda</a:t>
            </a:r>
            <a:r>
              <a:rPr lang="en-US" dirty="0"/>
              <a:t> </a:t>
            </a:r>
            <a:r>
              <a:rPr lang="en-US" dirty="0" err="1"/>
              <a:t>bilişsel</a:t>
            </a:r>
            <a:r>
              <a:rPr lang="en-US" dirty="0"/>
              <a:t>, </a:t>
            </a:r>
            <a:r>
              <a:rPr lang="en-US" dirty="0" err="1"/>
              <a:t>duygusal</a:t>
            </a:r>
            <a:r>
              <a:rPr lang="en-US" dirty="0"/>
              <a:t> </a:t>
            </a:r>
            <a:r>
              <a:rPr lang="en-US" dirty="0" err="1"/>
              <a:t>ve</a:t>
            </a:r>
            <a:r>
              <a:rPr lang="en-US" dirty="0"/>
              <a:t> </a:t>
            </a:r>
            <a:r>
              <a:rPr lang="en-US" dirty="0" err="1"/>
              <a:t>davranışsal</a:t>
            </a:r>
            <a:r>
              <a:rPr lang="en-US" dirty="0"/>
              <a:t> </a:t>
            </a:r>
            <a:r>
              <a:rPr lang="en-US" dirty="0" err="1"/>
              <a:t>olmak</a:t>
            </a:r>
            <a:r>
              <a:rPr lang="en-US" dirty="0"/>
              <a:t> </a:t>
            </a:r>
            <a:r>
              <a:rPr lang="en-US" dirty="0" err="1"/>
              <a:t>üzere</a:t>
            </a:r>
            <a:r>
              <a:rPr lang="en-US" dirty="0"/>
              <a:t> </a:t>
            </a:r>
            <a:r>
              <a:rPr lang="en-US" dirty="0" err="1"/>
              <a:t>üç</a:t>
            </a:r>
            <a:r>
              <a:rPr lang="en-US" dirty="0"/>
              <a:t> </a:t>
            </a:r>
            <a:r>
              <a:rPr lang="en-US" dirty="0" err="1"/>
              <a:t>bileşen</a:t>
            </a:r>
            <a:r>
              <a:rPr lang="en-US" dirty="0"/>
              <a:t> </a:t>
            </a:r>
            <a:r>
              <a:rPr lang="en-US" dirty="0" err="1"/>
              <a:t>vardır</a:t>
            </a:r>
            <a:r>
              <a:rPr lang="en-US" dirty="0"/>
              <a:t> (Hawkins, Best </a:t>
            </a:r>
            <a:r>
              <a:rPr lang="en-US" dirty="0" err="1"/>
              <a:t>ve</a:t>
            </a:r>
            <a:r>
              <a:rPr lang="en-US" dirty="0"/>
              <a:t> Coney, 1995: 455-457);</a:t>
            </a:r>
            <a:endParaRPr lang="tr-TR" dirty="0"/>
          </a:p>
          <a:p>
            <a:pPr algn="just"/>
            <a:r>
              <a:rPr lang="en-US" b="1" dirty="0" err="1"/>
              <a:t>Bilişsel</a:t>
            </a:r>
            <a:r>
              <a:rPr lang="en-US" b="1" dirty="0"/>
              <a:t> </a:t>
            </a:r>
            <a:r>
              <a:rPr lang="en-US" b="1" dirty="0" err="1"/>
              <a:t>Bileşen</a:t>
            </a:r>
            <a:r>
              <a:rPr lang="en-US" b="1" dirty="0"/>
              <a:t>: </a:t>
            </a:r>
            <a:r>
              <a:rPr lang="en-US" dirty="0" err="1"/>
              <a:t>Bilişsel</a:t>
            </a:r>
            <a:r>
              <a:rPr lang="en-US" dirty="0"/>
              <a:t> </a:t>
            </a:r>
            <a:r>
              <a:rPr lang="en-US" dirty="0" err="1"/>
              <a:t>bileşen</a:t>
            </a:r>
            <a:r>
              <a:rPr lang="en-US" dirty="0"/>
              <a:t>, </a:t>
            </a:r>
            <a:r>
              <a:rPr lang="en-US" dirty="0" err="1"/>
              <a:t>tüketicinin</a:t>
            </a:r>
            <a:r>
              <a:rPr lang="en-US" dirty="0"/>
              <a:t> </a:t>
            </a:r>
            <a:r>
              <a:rPr lang="en-US" dirty="0" err="1"/>
              <a:t>bir</a:t>
            </a:r>
            <a:r>
              <a:rPr lang="en-US" dirty="0"/>
              <a:t> </a:t>
            </a:r>
            <a:r>
              <a:rPr lang="en-US" dirty="0" err="1"/>
              <a:t>objenin</a:t>
            </a:r>
            <a:r>
              <a:rPr lang="en-US" dirty="0"/>
              <a:t> </a:t>
            </a:r>
            <a:r>
              <a:rPr lang="en-US" dirty="0" err="1"/>
              <a:t>yararına</a:t>
            </a:r>
            <a:r>
              <a:rPr lang="en-US" dirty="0"/>
              <a:t> </a:t>
            </a:r>
            <a:r>
              <a:rPr lang="en-US" dirty="0" err="1"/>
              <a:t>karşı</a:t>
            </a:r>
            <a:r>
              <a:rPr lang="en-US" dirty="0"/>
              <a:t> </a:t>
            </a:r>
            <a:r>
              <a:rPr lang="en-US" dirty="0" err="1"/>
              <a:t>inanç</a:t>
            </a:r>
            <a:r>
              <a:rPr lang="en-US" dirty="0"/>
              <a:t> </a:t>
            </a:r>
            <a:r>
              <a:rPr lang="en-US" dirty="0" err="1"/>
              <a:t>ve</a:t>
            </a:r>
            <a:r>
              <a:rPr lang="en-US" dirty="0"/>
              <a:t> </a:t>
            </a:r>
            <a:r>
              <a:rPr lang="en-US" dirty="0" err="1"/>
              <a:t>bilgisinden</a:t>
            </a:r>
            <a:r>
              <a:rPr lang="en-US" dirty="0"/>
              <a:t> </a:t>
            </a:r>
            <a:r>
              <a:rPr lang="en-US" dirty="0" err="1"/>
              <a:t>oluşmaktadır</a:t>
            </a:r>
            <a:r>
              <a:rPr lang="en-US" dirty="0"/>
              <a:t>. </a:t>
            </a:r>
            <a:r>
              <a:rPr lang="en-US" dirty="0" err="1"/>
              <a:t>Örneğin</a:t>
            </a:r>
            <a:r>
              <a:rPr lang="en-US" dirty="0"/>
              <a:t> Diet Cola </a:t>
            </a:r>
            <a:r>
              <a:rPr lang="en-US" dirty="0" err="1"/>
              <a:t>denildiğindeki</a:t>
            </a:r>
            <a:r>
              <a:rPr lang="en-US" dirty="0"/>
              <a:t> </a:t>
            </a:r>
            <a:r>
              <a:rPr lang="en-US" dirty="0" err="1"/>
              <a:t>inanç</a:t>
            </a:r>
            <a:r>
              <a:rPr lang="en-US" dirty="0"/>
              <a:t> </a:t>
            </a:r>
            <a:r>
              <a:rPr lang="en-US" dirty="0" err="1"/>
              <a:t>ve</a:t>
            </a:r>
            <a:r>
              <a:rPr lang="en-US" dirty="0"/>
              <a:t> </a:t>
            </a:r>
            <a:r>
              <a:rPr lang="en-US" dirty="0" err="1"/>
              <a:t>bilgiler</a:t>
            </a:r>
            <a:r>
              <a:rPr lang="en-US" dirty="0"/>
              <a:t> </a:t>
            </a:r>
            <a:r>
              <a:rPr lang="en-US" dirty="0" err="1"/>
              <a:t>genellikle</a:t>
            </a:r>
            <a:r>
              <a:rPr lang="en-US" dirty="0"/>
              <a:t> “0” </a:t>
            </a:r>
            <a:r>
              <a:rPr lang="en-US" dirty="0" err="1"/>
              <a:t>kalorili</a:t>
            </a:r>
            <a:r>
              <a:rPr lang="en-US" dirty="0"/>
              <a:t>,  </a:t>
            </a:r>
            <a:r>
              <a:rPr lang="en-US" dirty="0" err="1"/>
              <a:t>kafein</a:t>
            </a:r>
            <a:r>
              <a:rPr lang="en-US" dirty="0"/>
              <a:t> </a:t>
            </a:r>
            <a:r>
              <a:rPr lang="en-US" dirty="0" err="1"/>
              <a:t>içeren</a:t>
            </a:r>
            <a:r>
              <a:rPr lang="en-US" dirty="0"/>
              <a:t> </a:t>
            </a:r>
            <a:r>
              <a:rPr lang="en-US" dirty="0" err="1"/>
              <a:t>bir</a:t>
            </a:r>
            <a:r>
              <a:rPr lang="en-US" dirty="0"/>
              <a:t> </a:t>
            </a:r>
            <a:r>
              <a:rPr lang="en-US" dirty="0" err="1"/>
              <a:t>içecek</a:t>
            </a:r>
            <a:r>
              <a:rPr lang="en-US" dirty="0"/>
              <a:t> </a:t>
            </a:r>
            <a:r>
              <a:rPr lang="en-US" dirty="0" err="1"/>
              <a:t>ortaya</a:t>
            </a:r>
            <a:r>
              <a:rPr lang="en-US" dirty="0"/>
              <a:t> </a:t>
            </a:r>
            <a:r>
              <a:rPr lang="en-US" dirty="0" err="1"/>
              <a:t>çıkmaktadır</a:t>
            </a:r>
            <a:r>
              <a:rPr lang="en-US" dirty="0"/>
              <a:t>. </a:t>
            </a:r>
            <a:r>
              <a:rPr lang="en-US" dirty="0" err="1"/>
              <a:t>Bütün</a:t>
            </a:r>
            <a:r>
              <a:rPr lang="en-US" dirty="0"/>
              <a:t> </a:t>
            </a:r>
            <a:r>
              <a:rPr lang="en-US" dirty="0" err="1"/>
              <a:t>bunlar</a:t>
            </a:r>
            <a:r>
              <a:rPr lang="en-US" dirty="0"/>
              <a:t>, </a:t>
            </a:r>
            <a:r>
              <a:rPr lang="en-US" dirty="0" err="1"/>
              <a:t>tüketicinin</a:t>
            </a:r>
            <a:r>
              <a:rPr lang="en-US" dirty="0"/>
              <a:t> Diet </a:t>
            </a:r>
            <a:r>
              <a:rPr lang="en-US" dirty="0" err="1"/>
              <a:t>Cola’ya</a:t>
            </a:r>
            <a:r>
              <a:rPr lang="en-US" dirty="0"/>
              <a:t> </a:t>
            </a:r>
            <a:r>
              <a:rPr lang="en-US" dirty="0" err="1"/>
              <a:t>yönelik</a:t>
            </a:r>
            <a:r>
              <a:rPr lang="en-US" dirty="0"/>
              <a:t> </a:t>
            </a:r>
            <a:r>
              <a:rPr lang="en-US" dirty="0" err="1"/>
              <a:t>bilişsel</a:t>
            </a:r>
            <a:r>
              <a:rPr lang="en-US" dirty="0"/>
              <a:t> </a:t>
            </a:r>
            <a:r>
              <a:rPr lang="en-US" dirty="0" err="1"/>
              <a:t>tutumlarını</a:t>
            </a:r>
            <a:r>
              <a:rPr lang="en-US" dirty="0"/>
              <a:t> </a:t>
            </a:r>
            <a:r>
              <a:rPr lang="en-US" dirty="0" err="1"/>
              <a:t>oluşturur</a:t>
            </a:r>
            <a:r>
              <a:rPr lang="en-US" dirty="0"/>
              <a:t>. </a:t>
            </a:r>
            <a:endParaRPr lang="tr-TR" dirty="0"/>
          </a:p>
        </p:txBody>
      </p:sp>
    </p:spTree>
    <p:extLst>
      <p:ext uri="{BB962C8B-B14F-4D97-AF65-F5344CB8AC3E}">
        <p14:creationId xmlns:p14="http://schemas.microsoft.com/office/powerpoint/2010/main" val="2275768808"/>
      </p:ext>
    </p:extLst>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Tutumun bileşenleri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b="1" dirty="0" err="1"/>
              <a:t>Duygusal</a:t>
            </a:r>
            <a:r>
              <a:rPr lang="en-US" b="1" dirty="0"/>
              <a:t> </a:t>
            </a:r>
            <a:r>
              <a:rPr lang="en-US" b="1" dirty="0" err="1"/>
              <a:t>Bileşen</a:t>
            </a:r>
            <a:r>
              <a:rPr lang="en-US" b="1" dirty="0"/>
              <a:t>: </a:t>
            </a:r>
            <a:r>
              <a:rPr lang="en-US" dirty="0" err="1"/>
              <a:t>Bir</a:t>
            </a:r>
            <a:r>
              <a:rPr lang="en-US" dirty="0"/>
              <a:t> </a:t>
            </a:r>
            <a:r>
              <a:rPr lang="en-US" dirty="0" err="1"/>
              <a:t>objeye</a:t>
            </a:r>
            <a:r>
              <a:rPr lang="en-US" dirty="0"/>
              <a:t> </a:t>
            </a:r>
            <a:r>
              <a:rPr lang="en-US" dirty="0" err="1"/>
              <a:t>yönelik</a:t>
            </a:r>
            <a:r>
              <a:rPr lang="en-US" dirty="0"/>
              <a:t>, </a:t>
            </a:r>
            <a:r>
              <a:rPr lang="en-US" dirty="0" err="1"/>
              <a:t>hisleri</a:t>
            </a:r>
            <a:r>
              <a:rPr lang="en-US" dirty="0"/>
              <a:t> </a:t>
            </a:r>
            <a:r>
              <a:rPr lang="en-US" dirty="0" err="1"/>
              <a:t>ve</a:t>
            </a:r>
            <a:r>
              <a:rPr lang="en-US" dirty="0"/>
              <a:t> </a:t>
            </a:r>
            <a:r>
              <a:rPr lang="en-US" dirty="0" err="1"/>
              <a:t>duygusal</a:t>
            </a:r>
            <a:r>
              <a:rPr lang="en-US" dirty="0"/>
              <a:t> </a:t>
            </a:r>
            <a:r>
              <a:rPr lang="en-US" dirty="0" err="1"/>
              <a:t>tepkileri</a:t>
            </a:r>
            <a:r>
              <a:rPr lang="en-US" dirty="0"/>
              <a:t> </a:t>
            </a:r>
            <a:r>
              <a:rPr lang="en-US" dirty="0" err="1"/>
              <a:t>ifade</a:t>
            </a:r>
            <a:r>
              <a:rPr lang="en-US" dirty="0"/>
              <a:t> </a:t>
            </a:r>
            <a:r>
              <a:rPr lang="en-US" dirty="0" err="1"/>
              <a:t>eder</a:t>
            </a:r>
            <a:r>
              <a:rPr lang="en-US" dirty="0"/>
              <a:t>. Diet Cola </a:t>
            </a:r>
            <a:r>
              <a:rPr lang="en-US" dirty="0" err="1"/>
              <a:t>denildiğinde</a:t>
            </a:r>
            <a:r>
              <a:rPr lang="en-US" dirty="0"/>
              <a:t>; “Diet </a:t>
            </a:r>
            <a:r>
              <a:rPr lang="en-US" dirty="0" err="1"/>
              <a:t>Cola’yı</a:t>
            </a:r>
            <a:r>
              <a:rPr lang="en-US" dirty="0"/>
              <a:t> </a:t>
            </a:r>
            <a:r>
              <a:rPr lang="en-US" dirty="0" err="1"/>
              <a:t>severim</a:t>
            </a:r>
            <a:r>
              <a:rPr lang="en-US" dirty="0"/>
              <a:t>” </a:t>
            </a:r>
            <a:r>
              <a:rPr lang="en-US" dirty="0" err="1"/>
              <a:t>ya</a:t>
            </a:r>
            <a:r>
              <a:rPr lang="en-US" dirty="0"/>
              <a:t> da “</a:t>
            </a:r>
            <a:r>
              <a:rPr lang="en-US" dirty="0" err="1"/>
              <a:t>çok</a:t>
            </a:r>
            <a:r>
              <a:rPr lang="en-US" dirty="0"/>
              <a:t> </a:t>
            </a:r>
            <a:r>
              <a:rPr lang="en-US" dirty="0" err="1"/>
              <a:t>kötü</a:t>
            </a:r>
            <a:r>
              <a:rPr lang="en-US" dirty="0"/>
              <a:t> </a:t>
            </a:r>
            <a:r>
              <a:rPr lang="en-US" dirty="0" err="1"/>
              <a:t>bir</a:t>
            </a:r>
            <a:r>
              <a:rPr lang="en-US" dirty="0"/>
              <a:t> </a:t>
            </a:r>
            <a:r>
              <a:rPr lang="en-US" dirty="0" err="1"/>
              <a:t>içecek</a:t>
            </a:r>
            <a:r>
              <a:rPr lang="en-US" dirty="0"/>
              <a:t>” </a:t>
            </a:r>
            <a:r>
              <a:rPr lang="en-US" dirty="0" err="1"/>
              <a:t>gibi</a:t>
            </a:r>
            <a:r>
              <a:rPr lang="en-US" dirty="0"/>
              <a:t> </a:t>
            </a:r>
            <a:r>
              <a:rPr lang="en-US" dirty="0" err="1"/>
              <a:t>ifadeler</a:t>
            </a:r>
            <a:r>
              <a:rPr lang="en-US" dirty="0"/>
              <a:t>, </a:t>
            </a:r>
            <a:r>
              <a:rPr lang="en-US" dirty="0" err="1"/>
              <a:t>ürüne</a:t>
            </a:r>
            <a:r>
              <a:rPr lang="en-US" dirty="0"/>
              <a:t> </a:t>
            </a:r>
            <a:r>
              <a:rPr lang="en-US" dirty="0" err="1"/>
              <a:t>yönelik</a:t>
            </a:r>
            <a:r>
              <a:rPr lang="en-US" dirty="0"/>
              <a:t> </a:t>
            </a:r>
            <a:r>
              <a:rPr lang="en-US" dirty="0" err="1"/>
              <a:t>olan</a:t>
            </a:r>
            <a:r>
              <a:rPr lang="en-US" dirty="0"/>
              <a:t> </a:t>
            </a:r>
            <a:r>
              <a:rPr lang="en-US" dirty="0" err="1"/>
              <a:t>duygusal</a:t>
            </a:r>
            <a:r>
              <a:rPr lang="en-US" dirty="0"/>
              <a:t> </a:t>
            </a:r>
            <a:r>
              <a:rPr lang="en-US" dirty="0" err="1"/>
              <a:t>değerlendirmelerin</a:t>
            </a:r>
            <a:r>
              <a:rPr lang="en-US" dirty="0"/>
              <a:t> </a:t>
            </a:r>
            <a:r>
              <a:rPr lang="en-US" dirty="0" err="1"/>
              <a:t>sonucudur</a:t>
            </a:r>
            <a:r>
              <a:rPr lang="en-US" dirty="0"/>
              <a:t>. </a:t>
            </a:r>
            <a:endParaRPr lang="tr-TR" dirty="0"/>
          </a:p>
          <a:p>
            <a:pPr algn="just"/>
            <a:r>
              <a:rPr lang="en-US" b="1" dirty="0" err="1"/>
              <a:t>Davranışsal</a:t>
            </a:r>
            <a:r>
              <a:rPr lang="en-US" b="1" dirty="0"/>
              <a:t> </a:t>
            </a:r>
            <a:r>
              <a:rPr lang="en-US" b="1" dirty="0" err="1"/>
              <a:t>Bileşen</a:t>
            </a:r>
            <a:r>
              <a:rPr lang="en-US" b="1" dirty="0"/>
              <a:t>: </a:t>
            </a:r>
            <a:r>
              <a:rPr lang="en-US" dirty="0" err="1"/>
              <a:t>Bir</a:t>
            </a:r>
            <a:r>
              <a:rPr lang="en-US" dirty="0"/>
              <a:t> </a:t>
            </a:r>
            <a:r>
              <a:rPr lang="en-US" dirty="0" err="1"/>
              <a:t>objeye</a:t>
            </a:r>
            <a:r>
              <a:rPr lang="en-US" dirty="0"/>
              <a:t> </a:t>
            </a:r>
            <a:r>
              <a:rPr lang="en-US" dirty="0" err="1"/>
              <a:t>karşı</a:t>
            </a:r>
            <a:r>
              <a:rPr lang="en-US" dirty="0"/>
              <a:t> </a:t>
            </a:r>
            <a:r>
              <a:rPr lang="en-US" dirty="0" err="1"/>
              <a:t>ortaya</a:t>
            </a:r>
            <a:r>
              <a:rPr lang="en-US" dirty="0"/>
              <a:t> </a:t>
            </a:r>
            <a:r>
              <a:rPr lang="en-US" dirty="0" err="1"/>
              <a:t>çıkan</a:t>
            </a:r>
            <a:r>
              <a:rPr lang="en-US" dirty="0"/>
              <a:t> </a:t>
            </a:r>
            <a:r>
              <a:rPr lang="en-US" dirty="0" err="1"/>
              <a:t>eylem</a:t>
            </a:r>
            <a:r>
              <a:rPr lang="en-US" dirty="0"/>
              <a:t> </a:t>
            </a:r>
            <a:r>
              <a:rPr lang="en-US" dirty="0" err="1"/>
              <a:t>boyutudur</a:t>
            </a:r>
            <a:r>
              <a:rPr lang="en-US" dirty="0"/>
              <a:t>. Diet </a:t>
            </a:r>
            <a:r>
              <a:rPr lang="en-US" dirty="0" err="1"/>
              <a:t>Cola’yı</a:t>
            </a:r>
            <a:r>
              <a:rPr lang="en-US" dirty="0"/>
              <a:t> satın alma </a:t>
            </a:r>
            <a:r>
              <a:rPr lang="en-US" dirty="0" err="1"/>
              <a:t>ya</a:t>
            </a:r>
            <a:r>
              <a:rPr lang="en-US" dirty="0"/>
              <a:t> da </a:t>
            </a:r>
            <a:r>
              <a:rPr lang="en-US" dirty="0" err="1"/>
              <a:t>almama</a:t>
            </a:r>
            <a:r>
              <a:rPr lang="en-US" dirty="0"/>
              <a:t>, </a:t>
            </a:r>
            <a:r>
              <a:rPr lang="en-US" dirty="0" err="1"/>
              <a:t>bu</a:t>
            </a:r>
            <a:r>
              <a:rPr lang="en-US" dirty="0"/>
              <a:t> </a:t>
            </a:r>
            <a:r>
              <a:rPr lang="en-US" dirty="0" err="1"/>
              <a:t>markayı</a:t>
            </a:r>
            <a:r>
              <a:rPr lang="en-US" dirty="0"/>
              <a:t> </a:t>
            </a:r>
            <a:r>
              <a:rPr lang="en-US" dirty="0" err="1"/>
              <a:t>ya</a:t>
            </a:r>
            <a:r>
              <a:rPr lang="en-US" dirty="0"/>
              <a:t> da </a:t>
            </a:r>
            <a:r>
              <a:rPr lang="en-US" dirty="0" err="1"/>
              <a:t>diğer</a:t>
            </a:r>
            <a:r>
              <a:rPr lang="en-US" dirty="0"/>
              <a:t> </a:t>
            </a:r>
            <a:r>
              <a:rPr lang="en-US" dirty="0" err="1"/>
              <a:t>markaları</a:t>
            </a:r>
            <a:r>
              <a:rPr lang="en-US" dirty="0"/>
              <a:t> </a:t>
            </a:r>
            <a:r>
              <a:rPr lang="en-US" dirty="0" err="1"/>
              <a:t>arkadaşlara</a:t>
            </a:r>
            <a:r>
              <a:rPr lang="en-US" dirty="0"/>
              <a:t> </a:t>
            </a:r>
            <a:r>
              <a:rPr lang="en-US" dirty="0" err="1"/>
              <a:t>tavsiye</a:t>
            </a:r>
            <a:r>
              <a:rPr lang="en-US" dirty="0"/>
              <a:t> </a:t>
            </a:r>
            <a:r>
              <a:rPr lang="en-US" dirty="0" err="1"/>
              <a:t>etme</a:t>
            </a:r>
            <a:r>
              <a:rPr lang="en-US" dirty="0"/>
              <a:t>, </a:t>
            </a:r>
            <a:r>
              <a:rPr lang="en-US" dirty="0" err="1"/>
              <a:t>tutumun</a:t>
            </a:r>
            <a:r>
              <a:rPr lang="en-US" dirty="0"/>
              <a:t> </a:t>
            </a:r>
            <a:r>
              <a:rPr lang="en-US" dirty="0" err="1"/>
              <a:t>davranışsal</a:t>
            </a:r>
            <a:r>
              <a:rPr lang="en-US" dirty="0"/>
              <a:t> </a:t>
            </a:r>
            <a:r>
              <a:rPr lang="en-US" dirty="0" err="1"/>
              <a:t>parçasını</a:t>
            </a:r>
            <a:r>
              <a:rPr lang="en-US" dirty="0"/>
              <a:t> </a:t>
            </a:r>
            <a:r>
              <a:rPr lang="en-US" dirty="0" err="1"/>
              <a:t>yansıtmaktadır</a:t>
            </a:r>
            <a:r>
              <a:rPr lang="en-US" dirty="0"/>
              <a:t>.</a:t>
            </a:r>
            <a:endParaRPr lang="tr-TR" dirty="0"/>
          </a:p>
        </p:txBody>
      </p:sp>
    </p:spTree>
    <p:extLst>
      <p:ext uri="{BB962C8B-B14F-4D97-AF65-F5344CB8AC3E}">
        <p14:creationId xmlns:p14="http://schemas.microsoft.com/office/powerpoint/2010/main" val="378401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510240" y="753228"/>
            <a:ext cx="7210396" cy="1080938"/>
          </a:xfrm>
        </p:spPr>
        <p:txBody>
          <a:bodyPr>
            <a:normAutofit/>
          </a:bodyPr>
          <a:lstStyle/>
          <a:p>
            <a:r>
              <a:rPr lang="tr-TR" dirty="0" err="1"/>
              <a:t>Uluslararasılaşma</a:t>
            </a:r>
            <a:endParaRPr lang="tr-TR" dirty="0"/>
          </a:p>
        </p:txBody>
      </p:sp>
      <p:graphicFrame>
        <p:nvGraphicFramePr>
          <p:cNvPr id="5" name="İçerik Yer Tutucusu 2">
            <a:extLst>
              <a:ext uri="{FF2B5EF4-FFF2-40B4-BE49-F238E27FC236}">
                <a16:creationId xmlns:a16="http://schemas.microsoft.com/office/drawing/2014/main" id="{5ED7D75F-8E33-2C8E-6AB6-8C87B56AB0D5}"/>
              </a:ext>
            </a:extLst>
          </p:cNvPr>
          <p:cNvGraphicFramePr>
            <a:graphicFrameLocks noGrp="1"/>
          </p:cNvGraphicFramePr>
          <p:nvPr>
            <p:ph idx="1"/>
            <p:extLst>
              <p:ext uri="{D42A27DB-BD31-4B8C-83A1-F6EECF244321}">
                <p14:modId xmlns:p14="http://schemas.microsoft.com/office/powerpoint/2010/main" val="701709799"/>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423603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 name="Rectangle 14">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9" name="Rectangle 18">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Unvan 3"/>
          <p:cNvSpPr>
            <a:spLocks noGrp="1"/>
          </p:cNvSpPr>
          <p:nvPr>
            <p:ph type="title"/>
          </p:nvPr>
        </p:nvSpPr>
        <p:spPr>
          <a:xfrm>
            <a:off x="510240" y="2063262"/>
            <a:ext cx="2804460" cy="2661052"/>
          </a:xfrm>
        </p:spPr>
        <p:txBody>
          <a:bodyPr>
            <a:normAutofit/>
          </a:bodyPr>
          <a:lstStyle/>
          <a:p>
            <a:pPr algn="r"/>
            <a:r>
              <a:rPr lang="tr-TR" sz="3200"/>
              <a:t>2-Rekabet Durumu ve Rekabet Stratejisinin Oluşturulması</a:t>
            </a:r>
          </a:p>
        </p:txBody>
      </p:sp>
      <p:graphicFrame>
        <p:nvGraphicFramePr>
          <p:cNvPr id="7" name="İçerik Yer Tutucusu 4">
            <a:extLst>
              <a:ext uri="{FF2B5EF4-FFF2-40B4-BE49-F238E27FC236}">
                <a16:creationId xmlns:a16="http://schemas.microsoft.com/office/drawing/2014/main" id="{04FEFD76-5EF4-5896-AE5C-D861A5722773}"/>
              </a:ext>
            </a:extLst>
          </p:cNvPr>
          <p:cNvGraphicFramePr>
            <a:graphicFrameLocks noGrp="1"/>
          </p:cNvGraphicFramePr>
          <p:nvPr>
            <p:ph idx="1"/>
            <p:extLst>
              <p:ext uri="{D42A27DB-BD31-4B8C-83A1-F6EECF244321}">
                <p14:modId xmlns:p14="http://schemas.microsoft.com/office/powerpoint/2010/main" val="2866495320"/>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684732613"/>
      </p:ext>
    </p:extLst>
  </p:cSld>
  <p:clrMapOvr>
    <a:masterClrMapping/>
  </p:clrMapOvr>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Tutumların oluşumunu etkileyen faktörler</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dirty="0" err="1"/>
              <a:t>Tüketicilerin</a:t>
            </a:r>
            <a:r>
              <a:rPr lang="en-US" dirty="0"/>
              <a:t> </a:t>
            </a:r>
            <a:r>
              <a:rPr lang="en-US" dirty="0" err="1"/>
              <a:t>tutumlarının</a:t>
            </a:r>
            <a:r>
              <a:rPr lang="en-US" dirty="0"/>
              <a:t> </a:t>
            </a:r>
            <a:r>
              <a:rPr lang="en-US" dirty="0" err="1"/>
              <a:t>oluşumunu</a:t>
            </a:r>
            <a:r>
              <a:rPr lang="en-US" dirty="0"/>
              <a:t> </a:t>
            </a:r>
            <a:r>
              <a:rPr lang="en-US" dirty="0" err="1"/>
              <a:t>etkileyen</a:t>
            </a:r>
            <a:r>
              <a:rPr lang="en-US" dirty="0"/>
              <a:t> </a:t>
            </a:r>
            <a:r>
              <a:rPr lang="en-US" dirty="0" err="1"/>
              <a:t>üç</a:t>
            </a:r>
            <a:r>
              <a:rPr lang="en-US" dirty="0"/>
              <a:t> </a:t>
            </a:r>
            <a:r>
              <a:rPr lang="en-US" dirty="0" err="1"/>
              <a:t>temel</a:t>
            </a:r>
            <a:r>
              <a:rPr lang="en-US" dirty="0"/>
              <a:t> </a:t>
            </a:r>
            <a:r>
              <a:rPr lang="en-US" dirty="0" err="1"/>
              <a:t>faktör</a:t>
            </a:r>
            <a:r>
              <a:rPr lang="en-US" dirty="0"/>
              <a:t> </a:t>
            </a:r>
            <a:r>
              <a:rPr lang="en-US" dirty="0" err="1"/>
              <a:t>vardır</a:t>
            </a:r>
            <a:r>
              <a:rPr lang="en-US" dirty="0"/>
              <a:t>. </a:t>
            </a:r>
            <a:r>
              <a:rPr lang="en-US" dirty="0" err="1"/>
              <a:t>Bunlar</a:t>
            </a:r>
            <a:r>
              <a:rPr lang="en-US" dirty="0"/>
              <a:t>; </a:t>
            </a:r>
            <a:r>
              <a:rPr lang="en-US" dirty="0" err="1"/>
              <a:t>deneyim</a:t>
            </a:r>
            <a:r>
              <a:rPr lang="en-US" dirty="0"/>
              <a:t>, </a:t>
            </a:r>
            <a:r>
              <a:rPr lang="en-US" dirty="0" err="1"/>
              <a:t>kişisel</a:t>
            </a:r>
            <a:r>
              <a:rPr lang="en-US" dirty="0"/>
              <a:t> </a:t>
            </a:r>
            <a:r>
              <a:rPr lang="en-US" dirty="0" err="1"/>
              <a:t>etki</a:t>
            </a:r>
            <a:r>
              <a:rPr lang="en-US" dirty="0"/>
              <a:t> </a:t>
            </a:r>
            <a:r>
              <a:rPr lang="en-US" dirty="0" err="1"/>
              <a:t>ve</a:t>
            </a:r>
            <a:r>
              <a:rPr lang="en-US" dirty="0"/>
              <a:t> </a:t>
            </a:r>
            <a:r>
              <a:rPr lang="en-US" dirty="0" err="1"/>
              <a:t>kitle</a:t>
            </a:r>
            <a:r>
              <a:rPr lang="en-US" dirty="0"/>
              <a:t> </a:t>
            </a:r>
            <a:r>
              <a:rPr lang="en-US" dirty="0" err="1"/>
              <a:t>iletişim</a:t>
            </a:r>
            <a:r>
              <a:rPr lang="en-US" dirty="0"/>
              <a:t> </a:t>
            </a:r>
            <a:r>
              <a:rPr lang="en-US" dirty="0" err="1"/>
              <a:t>araçlarıdır</a:t>
            </a:r>
            <a:r>
              <a:rPr lang="en-US" dirty="0"/>
              <a:t> (</a:t>
            </a:r>
            <a:r>
              <a:rPr lang="en-US" dirty="0" err="1"/>
              <a:t>Schiffman</a:t>
            </a:r>
            <a:r>
              <a:rPr lang="en-US" dirty="0"/>
              <a:t> </a:t>
            </a:r>
            <a:r>
              <a:rPr lang="en-US" dirty="0" err="1"/>
              <a:t>ve</a:t>
            </a:r>
            <a:r>
              <a:rPr lang="en-US" dirty="0"/>
              <a:t> </a:t>
            </a:r>
            <a:r>
              <a:rPr lang="en-US" dirty="0" err="1"/>
              <a:t>Kanuk</a:t>
            </a:r>
            <a:r>
              <a:rPr lang="en-US" dirty="0"/>
              <a:t>, 2004: 293-294).</a:t>
            </a:r>
            <a:endParaRPr lang="tr-TR" dirty="0"/>
          </a:p>
          <a:p>
            <a:pPr algn="just"/>
            <a:r>
              <a:rPr lang="en-US" b="1" dirty="0" err="1"/>
              <a:t>Doğrudan</a:t>
            </a:r>
            <a:r>
              <a:rPr lang="en-US" b="1" dirty="0"/>
              <a:t> </a:t>
            </a:r>
            <a:r>
              <a:rPr lang="en-US" b="1" dirty="0" err="1"/>
              <a:t>ve</a:t>
            </a:r>
            <a:r>
              <a:rPr lang="en-US" b="1" dirty="0"/>
              <a:t> </a:t>
            </a:r>
            <a:r>
              <a:rPr lang="en-US" b="1" dirty="0" err="1"/>
              <a:t>geçmiş</a:t>
            </a:r>
            <a:r>
              <a:rPr lang="en-US" b="1" dirty="0"/>
              <a:t> </a:t>
            </a:r>
            <a:r>
              <a:rPr lang="en-US" b="1" dirty="0" err="1"/>
              <a:t>deneyimler</a:t>
            </a:r>
            <a:r>
              <a:rPr lang="en-US" b="1" dirty="0"/>
              <a:t>: </a:t>
            </a:r>
            <a:r>
              <a:rPr lang="en-US" dirty="0"/>
              <a:t>Mal </a:t>
            </a:r>
            <a:r>
              <a:rPr lang="en-US" dirty="0" err="1"/>
              <a:t>ve</a:t>
            </a:r>
            <a:r>
              <a:rPr lang="en-US" dirty="0"/>
              <a:t> </a:t>
            </a:r>
            <a:r>
              <a:rPr lang="en-US" dirty="0" err="1"/>
              <a:t>hizmetlere</a:t>
            </a:r>
            <a:r>
              <a:rPr lang="en-US" dirty="0"/>
              <a:t> </a:t>
            </a:r>
            <a:r>
              <a:rPr lang="en-US" dirty="0" err="1"/>
              <a:t>yönelik</a:t>
            </a:r>
            <a:r>
              <a:rPr lang="en-US" dirty="0"/>
              <a:t> </a:t>
            </a:r>
            <a:r>
              <a:rPr lang="en-US" dirty="0" err="1"/>
              <a:t>tüketici</a:t>
            </a:r>
            <a:r>
              <a:rPr lang="en-US" dirty="0"/>
              <a:t> </a:t>
            </a:r>
            <a:r>
              <a:rPr lang="en-US" dirty="0" err="1"/>
              <a:t>tutumlarını</a:t>
            </a:r>
            <a:r>
              <a:rPr lang="en-US" dirty="0"/>
              <a:t> </a:t>
            </a:r>
            <a:r>
              <a:rPr lang="en-US" dirty="0" err="1"/>
              <a:t>etkileyen</a:t>
            </a:r>
            <a:r>
              <a:rPr lang="en-US" dirty="0"/>
              <a:t> </a:t>
            </a:r>
            <a:r>
              <a:rPr lang="en-US" dirty="0" err="1"/>
              <a:t>temel</a:t>
            </a:r>
            <a:r>
              <a:rPr lang="en-US" dirty="0"/>
              <a:t> </a:t>
            </a:r>
            <a:r>
              <a:rPr lang="en-US" dirty="0" err="1"/>
              <a:t>değişken</a:t>
            </a:r>
            <a:r>
              <a:rPr lang="en-US" dirty="0"/>
              <a:t>, </a:t>
            </a:r>
            <a:r>
              <a:rPr lang="en-US" dirty="0" err="1"/>
              <a:t>onları</a:t>
            </a:r>
            <a:r>
              <a:rPr lang="en-US" dirty="0"/>
              <a:t> </a:t>
            </a:r>
            <a:r>
              <a:rPr lang="en-US" dirty="0" err="1"/>
              <a:t>denemeleri</a:t>
            </a:r>
            <a:r>
              <a:rPr lang="en-US" dirty="0"/>
              <a:t> </a:t>
            </a:r>
            <a:r>
              <a:rPr lang="en-US" dirty="0" err="1"/>
              <a:t>sonucunda</a:t>
            </a:r>
            <a:r>
              <a:rPr lang="en-US" dirty="0"/>
              <a:t> </a:t>
            </a:r>
            <a:r>
              <a:rPr lang="en-US" dirty="0" err="1"/>
              <a:t>doğrudan</a:t>
            </a:r>
            <a:r>
              <a:rPr lang="en-US" dirty="0"/>
              <a:t> </a:t>
            </a:r>
            <a:r>
              <a:rPr lang="en-US" dirty="0" err="1"/>
              <a:t>oluşan</a:t>
            </a:r>
            <a:r>
              <a:rPr lang="en-US" dirty="0"/>
              <a:t> </a:t>
            </a:r>
            <a:r>
              <a:rPr lang="en-US" dirty="0" err="1"/>
              <a:t>deneyimlerdir</a:t>
            </a:r>
            <a:r>
              <a:rPr lang="en-US" dirty="0"/>
              <a:t>. </a:t>
            </a:r>
            <a:endParaRPr lang="tr-TR" dirty="0"/>
          </a:p>
          <a:p>
            <a:pPr algn="just"/>
            <a:r>
              <a:rPr lang="en-US" dirty="0" err="1"/>
              <a:t>Deneyimlerin</a:t>
            </a:r>
            <a:r>
              <a:rPr lang="en-US" dirty="0"/>
              <a:t> </a:t>
            </a:r>
            <a:r>
              <a:rPr lang="en-US" dirty="0" err="1"/>
              <a:t>öneminin</a:t>
            </a:r>
            <a:r>
              <a:rPr lang="en-US" dirty="0"/>
              <a:t>, </a:t>
            </a:r>
            <a:r>
              <a:rPr lang="en-US" dirty="0" err="1"/>
              <a:t>pazarlamacılar</a:t>
            </a:r>
            <a:r>
              <a:rPr lang="en-US" dirty="0"/>
              <a:t> </a:t>
            </a:r>
            <a:r>
              <a:rPr lang="en-US" dirty="0" err="1"/>
              <a:t>tarafından</a:t>
            </a:r>
            <a:r>
              <a:rPr lang="en-US" dirty="0"/>
              <a:t> </a:t>
            </a:r>
            <a:r>
              <a:rPr lang="en-US" dirty="0" err="1"/>
              <a:t>anlaşılması</a:t>
            </a:r>
            <a:r>
              <a:rPr lang="en-US" dirty="0"/>
              <a:t> </a:t>
            </a:r>
            <a:r>
              <a:rPr lang="en-US" dirty="0" err="1"/>
              <a:t>sonucunda</a:t>
            </a:r>
            <a:r>
              <a:rPr lang="en-US" dirty="0"/>
              <a:t>, </a:t>
            </a:r>
            <a:r>
              <a:rPr lang="en-US" dirty="0" err="1"/>
              <a:t>ürünlerin</a:t>
            </a:r>
            <a:r>
              <a:rPr lang="en-US" dirty="0"/>
              <a:t> </a:t>
            </a:r>
            <a:r>
              <a:rPr lang="en-US" dirty="0" err="1"/>
              <a:t>denenmesini</a:t>
            </a:r>
            <a:r>
              <a:rPr lang="en-US" dirty="0"/>
              <a:t> </a:t>
            </a:r>
            <a:r>
              <a:rPr lang="en-US" dirty="0" err="1"/>
              <a:t>sağlayabilmek</a:t>
            </a:r>
            <a:r>
              <a:rPr lang="en-US" dirty="0"/>
              <a:t> </a:t>
            </a:r>
            <a:r>
              <a:rPr lang="en-US" dirty="0" err="1"/>
              <a:t>için</a:t>
            </a:r>
            <a:r>
              <a:rPr lang="en-US" dirty="0"/>
              <a:t> </a:t>
            </a:r>
            <a:r>
              <a:rPr lang="en-US" dirty="0" err="1"/>
              <a:t>sıklıkla</a:t>
            </a:r>
            <a:r>
              <a:rPr lang="en-US" dirty="0"/>
              <a:t> </a:t>
            </a:r>
            <a:r>
              <a:rPr lang="en-US" dirty="0" err="1"/>
              <a:t>ücretsiz</a:t>
            </a:r>
            <a:r>
              <a:rPr lang="en-US" dirty="0"/>
              <a:t> </a:t>
            </a:r>
            <a:r>
              <a:rPr lang="en-US" dirty="0" err="1"/>
              <a:t>örnek</a:t>
            </a:r>
            <a:r>
              <a:rPr lang="en-US" dirty="0"/>
              <a:t> </a:t>
            </a:r>
            <a:r>
              <a:rPr lang="en-US" dirty="0" err="1"/>
              <a:t>ürünler</a:t>
            </a:r>
            <a:r>
              <a:rPr lang="en-US" dirty="0"/>
              <a:t> </a:t>
            </a:r>
            <a:r>
              <a:rPr lang="en-US" dirty="0" err="1"/>
              <a:t>ve</a:t>
            </a:r>
            <a:r>
              <a:rPr lang="en-US" dirty="0"/>
              <a:t> </a:t>
            </a:r>
            <a:r>
              <a:rPr lang="en-US" dirty="0" err="1"/>
              <a:t>kuponlar</a:t>
            </a:r>
            <a:r>
              <a:rPr lang="en-US" dirty="0"/>
              <a:t> </a:t>
            </a:r>
            <a:r>
              <a:rPr lang="en-US" dirty="0" err="1"/>
              <a:t>kullanılmaktadır</a:t>
            </a:r>
            <a:r>
              <a:rPr lang="en-US" dirty="0"/>
              <a:t>. </a:t>
            </a:r>
            <a:endParaRPr lang="tr-TR" dirty="0"/>
          </a:p>
          <a:p>
            <a:pPr algn="just"/>
            <a:r>
              <a:rPr lang="en-US" dirty="0" err="1"/>
              <a:t>Burada</a:t>
            </a:r>
            <a:r>
              <a:rPr lang="en-US" dirty="0"/>
              <a:t> </a:t>
            </a:r>
            <a:r>
              <a:rPr lang="en-US" dirty="0" err="1"/>
              <a:t>amaç</a:t>
            </a:r>
            <a:r>
              <a:rPr lang="en-US" dirty="0"/>
              <a:t>, </a:t>
            </a:r>
            <a:r>
              <a:rPr lang="en-US" dirty="0" err="1"/>
              <a:t>tüketicinin</a:t>
            </a:r>
            <a:r>
              <a:rPr lang="en-US" dirty="0"/>
              <a:t> </a:t>
            </a:r>
            <a:r>
              <a:rPr lang="en-US" dirty="0" err="1"/>
              <a:t>ürünü</a:t>
            </a:r>
            <a:r>
              <a:rPr lang="en-US" dirty="0"/>
              <a:t> </a:t>
            </a:r>
            <a:r>
              <a:rPr lang="en-US" dirty="0" err="1"/>
              <a:t>denemesi</a:t>
            </a:r>
            <a:r>
              <a:rPr lang="en-US" dirty="0"/>
              <a:t> </a:t>
            </a:r>
            <a:r>
              <a:rPr lang="en-US" dirty="0" err="1"/>
              <a:t>ve</a:t>
            </a:r>
            <a:r>
              <a:rPr lang="en-US" dirty="0"/>
              <a:t> </a:t>
            </a:r>
            <a:r>
              <a:rPr lang="en-US" dirty="0" err="1"/>
              <a:t>değerlendirmesidir</a:t>
            </a:r>
            <a:r>
              <a:rPr lang="en-US" dirty="0"/>
              <a:t>. </a:t>
            </a:r>
            <a:r>
              <a:rPr lang="en-US" dirty="0" err="1"/>
              <a:t>Eğer</a:t>
            </a:r>
            <a:r>
              <a:rPr lang="en-US" dirty="0"/>
              <a:t> </a:t>
            </a:r>
            <a:r>
              <a:rPr lang="en-US" dirty="0" err="1"/>
              <a:t>tüketici</a:t>
            </a:r>
            <a:r>
              <a:rPr lang="en-US" dirty="0"/>
              <a:t> </a:t>
            </a:r>
            <a:r>
              <a:rPr lang="en-US" dirty="0" err="1"/>
              <a:t>bu</a:t>
            </a:r>
            <a:r>
              <a:rPr lang="en-US" dirty="0"/>
              <a:t> </a:t>
            </a:r>
            <a:r>
              <a:rPr lang="en-US" dirty="0" err="1"/>
              <a:t>deneyim</a:t>
            </a:r>
            <a:r>
              <a:rPr lang="en-US" dirty="0"/>
              <a:t> </a:t>
            </a:r>
            <a:r>
              <a:rPr lang="en-US" dirty="0" err="1"/>
              <a:t>sonucu</a:t>
            </a:r>
            <a:r>
              <a:rPr lang="en-US" dirty="0"/>
              <a:t> </a:t>
            </a:r>
            <a:r>
              <a:rPr lang="en-US" dirty="0" err="1"/>
              <a:t>tatmin</a:t>
            </a:r>
            <a:r>
              <a:rPr lang="en-US" dirty="0"/>
              <a:t> </a:t>
            </a:r>
            <a:r>
              <a:rPr lang="en-US" dirty="0" err="1"/>
              <a:t>olur</a:t>
            </a:r>
            <a:r>
              <a:rPr lang="en-US" dirty="0"/>
              <a:t> </a:t>
            </a:r>
            <a:r>
              <a:rPr lang="en-US" dirty="0" err="1"/>
              <a:t>ise</a:t>
            </a:r>
            <a:r>
              <a:rPr lang="en-US" dirty="0"/>
              <a:t> </a:t>
            </a:r>
            <a:r>
              <a:rPr lang="en-US" dirty="0" err="1"/>
              <a:t>olumlu</a:t>
            </a:r>
            <a:r>
              <a:rPr lang="en-US" dirty="0"/>
              <a:t> </a:t>
            </a:r>
            <a:r>
              <a:rPr lang="en-US" dirty="0" err="1"/>
              <a:t>tutum</a:t>
            </a:r>
            <a:r>
              <a:rPr lang="en-US" dirty="0"/>
              <a:t> </a:t>
            </a:r>
            <a:r>
              <a:rPr lang="en-US" dirty="0" err="1"/>
              <a:t>göstermesi</a:t>
            </a:r>
            <a:r>
              <a:rPr lang="en-US" dirty="0"/>
              <a:t> </a:t>
            </a:r>
            <a:r>
              <a:rPr lang="en-US" dirty="0" err="1"/>
              <a:t>ve</a:t>
            </a:r>
            <a:r>
              <a:rPr lang="en-US" dirty="0"/>
              <a:t> </a:t>
            </a:r>
            <a:r>
              <a:rPr lang="en-US" dirty="0" err="1"/>
              <a:t>tekrar</a:t>
            </a:r>
            <a:r>
              <a:rPr lang="en-US" dirty="0"/>
              <a:t> </a:t>
            </a:r>
            <a:r>
              <a:rPr lang="en-US" dirty="0" err="1"/>
              <a:t>bu</a:t>
            </a:r>
            <a:r>
              <a:rPr lang="en-US" dirty="0"/>
              <a:t> </a:t>
            </a:r>
            <a:r>
              <a:rPr lang="en-US" dirty="0" err="1"/>
              <a:t>ürünü</a:t>
            </a:r>
            <a:r>
              <a:rPr lang="en-US" dirty="0"/>
              <a:t> </a:t>
            </a:r>
            <a:r>
              <a:rPr lang="en-US" dirty="0" err="1"/>
              <a:t>alması</a:t>
            </a:r>
            <a:r>
              <a:rPr lang="en-US" dirty="0"/>
              <a:t> </a:t>
            </a:r>
            <a:r>
              <a:rPr lang="en-US" dirty="0" err="1"/>
              <a:t>beklenir</a:t>
            </a:r>
            <a:r>
              <a:rPr lang="en-US" dirty="0"/>
              <a:t>.</a:t>
            </a:r>
            <a:endParaRPr lang="tr-TR" dirty="0"/>
          </a:p>
        </p:txBody>
      </p:sp>
    </p:spTree>
    <p:extLst>
      <p:ext uri="{BB962C8B-B14F-4D97-AF65-F5344CB8AC3E}">
        <p14:creationId xmlns:p14="http://schemas.microsoft.com/office/powerpoint/2010/main" val="1143447847"/>
      </p:ext>
    </p:extLst>
  </p:cSld>
  <p:clrMapOvr>
    <a:masterClrMapping/>
  </p:clrMapOvr>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Tutumların oluşumunu etkileyen faktörler</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b="1" dirty="0" err="1"/>
              <a:t>Kişisel</a:t>
            </a:r>
            <a:r>
              <a:rPr lang="en-US" b="1" dirty="0"/>
              <a:t> </a:t>
            </a:r>
            <a:r>
              <a:rPr lang="en-US" b="1" dirty="0" err="1"/>
              <a:t>etki</a:t>
            </a:r>
            <a:r>
              <a:rPr lang="en-US" b="1" dirty="0"/>
              <a:t>: </a:t>
            </a:r>
            <a:r>
              <a:rPr lang="en-US" dirty="0" err="1"/>
              <a:t>Tüketicinin</a:t>
            </a:r>
            <a:r>
              <a:rPr lang="en-US" dirty="0"/>
              <a:t> </a:t>
            </a:r>
            <a:r>
              <a:rPr lang="en-US" dirty="0" err="1"/>
              <a:t>diğerler</a:t>
            </a:r>
            <a:r>
              <a:rPr lang="en-US" dirty="0"/>
              <a:t> </a:t>
            </a:r>
            <a:r>
              <a:rPr lang="en-US" dirty="0" err="1"/>
              <a:t>kişiler</a:t>
            </a:r>
            <a:r>
              <a:rPr lang="en-US" dirty="0"/>
              <a:t>, </a:t>
            </a:r>
            <a:r>
              <a:rPr lang="en-US" dirty="0" err="1"/>
              <a:t>özellikle</a:t>
            </a:r>
            <a:r>
              <a:rPr lang="en-US" dirty="0"/>
              <a:t> de </a:t>
            </a:r>
            <a:r>
              <a:rPr lang="en-US" dirty="0" err="1"/>
              <a:t>aile</a:t>
            </a:r>
            <a:r>
              <a:rPr lang="en-US" dirty="0"/>
              <a:t>, </a:t>
            </a:r>
            <a:r>
              <a:rPr lang="en-US" dirty="0" err="1"/>
              <a:t>yakın</a:t>
            </a:r>
            <a:r>
              <a:rPr lang="en-US" dirty="0"/>
              <a:t> </a:t>
            </a:r>
            <a:r>
              <a:rPr lang="en-US" dirty="0" err="1"/>
              <a:t>arkadaşlar</a:t>
            </a:r>
            <a:r>
              <a:rPr lang="en-US" dirty="0"/>
              <a:t> </a:t>
            </a:r>
            <a:r>
              <a:rPr lang="en-US" dirty="0" err="1"/>
              <a:t>ve</a:t>
            </a:r>
            <a:r>
              <a:rPr lang="en-US" dirty="0"/>
              <a:t> </a:t>
            </a:r>
            <a:r>
              <a:rPr lang="en-US" dirty="0" err="1"/>
              <a:t>hayranlık</a:t>
            </a:r>
            <a:r>
              <a:rPr lang="en-US" dirty="0"/>
              <a:t> </a:t>
            </a:r>
            <a:r>
              <a:rPr lang="en-US" dirty="0" err="1"/>
              <a:t>duyulan</a:t>
            </a:r>
            <a:r>
              <a:rPr lang="en-US" dirty="0"/>
              <a:t> </a:t>
            </a:r>
            <a:r>
              <a:rPr lang="en-US" dirty="0" err="1"/>
              <a:t>kişiler</a:t>
            </a:r>
            <a:r>
              <a:rPr lang="en-US" dirty="0"/>
              <a:t> </a:t>
            </a:r>
            <a:r>
              <a:rPr lang="en-US" dirty="0" err="1"/>
              <a:t>ile</a:t>
            </a:r>
            <a:r>
              <a:rPr lang="en-US" dirty="0"/>
              <a:t> </a:t>
            </a:r>
            <a:r>
              <a:rPr lang="en-US" dirty="0" err="1"/>
              <a:t>iletişimi</a:t>
            </a:r>
            <a:r>
              <a:rPr lang="en-US" dirty="0"/>
              <a:t> </a:t>
            </a:r>
            <a:r>
              <a:rPr lang="en-US" dirty="0" err="1"/>
              <a:t>sonucunda</a:t>
            </a:r>
            <a:r>
              <a:rPr lang="en-US" dirty="0"/>
              <a:t>, </a:t>
            </a:r>
            <a:r>
              <a:rPr lang="en-US" dirty="0" err="1"/>
              <a:t>hayatı</a:t>
            </a:r>
            <a:r>
              <a:rPr lang="en-US" dirty="0"/>
              <a:t> </a:t>
            </a:r>
            <a:r>
              <a:rPr lang="en-US" dirty="0" err="1"/>
              <a:t>etkileyecek</a:t>
            </a:r>
            <a:r>
              <a:rPr lang="en-US" dirty="0"/>
              <a:t> </a:t>
            </a:r>
            <a:r>
              <a:rPr lang="en-US" dirty="0" err="1"/>
              <a:t>düzeyde</a:t>
            </a:r>
            <a:r>
              <a:rPr lang="en-US" dirty="0"/>
              <a:t> </a:t>
            </a:r>
            <a:r>
              <a:rPr lang="en-US" dirty="0" err="1"/>
              <a:t>tutumlar</a:t>
            </a:r>
            <a:r>
              <a:rPr lang="en-US" dirty="0"/>
              <a:t> </a:t>
            </a:r>
            <a:r>
              <a:rPr lang="en-US" dirty="0" err="1"/>
              <a:t>oluşturmasına</a:t>
            </a:r>
            <a:r>
              <a:rPr lang="en-US" dirty="0"/>
              <a:t> </a:t>
            </a:r>
            <a:r>
              <a:rPr lang="en-US" dirty="0" err="1"/>
              <a:t>dayanır</a:t>
            </a:r>
            <a:r>
              <a:rPr lang="en-US" dirty="0"/>
              <a:t>. </a:t>
            </a:r>
            <a:r>
              <a:rPr lang="en-US" dirty="0" err="1"/>
              <a:t>Aile</a:t>
            </a:r>
            <a:r>
              <a:rPr lang="en-US" dirty="0"/>
              <a:t>, </a:t>
            </a:r>
            <a:r>
              <a:rPr lang="en-US" dirty="0" err="1"/>
              <a:t>tutumların</a:t>
            </a:r>
            <a:r>
              <a:rPr lang="en-US" dirty="0"/>
              <a:t> </a:t>
            </a:r>
            <a:r>
              <a:rPr lang="en-US" dirty="0" err="1"/>
              <a:t>oluşumunda</a:t>
            </a:r>
            <a:r>
              <a:rPr lang="en-US" dirty="0"/>
              <a:t> </a:t>
            </a:r>
            <a:r>
              <a:rPr lang="en-US" dirty="0" err="1"/>
              <a:t>çok</a:t>
            </a:r>
            <a:r>
              <a:rPr lang="en-US" dirty="0"/>
              <a:t> </a:t>
            </a:r>
            <a:r>
              <a:rPr lang="en-US" dirty="0" err="1"/>
              <a:t>önemli</a:t>
            </a:r>
            <a:r>
              <a:rPr lang="en-US" dirty="0"/>
              <a:t> </a:t>
            </a:r>
            <a:r>
              <a:rPr lang="en-US" dirty="0" err="1"/>
              <a:t>bir</a:t>
            </a:r>
            <a:r>
              <a:rPr lang="en-US" dirty="0"/>
              <a:t> </a:t>
            </a:r>
            <a:r>
              <a:rPr lang="en-US" dirty="0" err="1"/>
              <a:t>etkileyicidir</a:t>
            </a:r>
            <a:r>
              <a:rPr lang="en-US" dirty="0"/>
              <a:t>. </a:t>
            </a:r>
            <a:endParaRPr lang="tr-TR" dirty="0"/>
          </a:p>
          <a:p>
            <a:pPr algn="just"/>
            <a:r>
              <a:rPr lang="en-US" b="1" dirty="0" err="1"/>
              <a:t>Kitle</a:t>
            </a:r>
            <a:r>
              <a:rPr lang="en-US" b="1" dirty="0"/>
              <a:t> </a:t>
            </a:r>
            <a:r>
              <a:rPr lang="en-US" b="1" dirty="0" err="1"/>
              <a:t>iletişim</a:t>
            </a:r>
            <a:r>
              <a:rPr lang="en-US" b="1" dirty="0"/>
              <a:t> </a:t>
            </a:r>
            <a:r>
              <a:rPr lang="en-US" b="1" dirty="0" err="1"/>
              <a:t>araçları</a:t>
            </a:r>
            <a:r>
              <a:rPr lang="en-US" b="1" dirty="0"/>
              <a:t>: </a:t>
            </a:r>
            <a:r>
              <a:rPr lang="en-US" dirty="0" err="1"/>
              <a:t>Televizyon</a:t>
            </a:r>
            <a:r>
              <a:rPr lang="en-US" dirty="0"/>
              <a:t>, </a:t>
            </a:r>
            <a:r>
              <a:rPr lang="en-US" dirty="0" err="1"/>
              <a:t>gazete</a:t>
            </a:r>
            <a:r>
              <a:rPr lang="en-US" dirty="0"/>
              <a:t>, </a:t>
            </a:r>
            <a:r>
              <a:rPr lang="en-US" dirty="0" err="1"/>
              <a:t>dergi</a:t>
            </a:r>
            <a:r>
              <a:rPr lang="en-US" dirty="0"/>
              <a:t> </a:t>
            </a:r>
            <a:r>
              <a:rPr lang="en-US" dirty="0" err="1"/>
              <a:t>gibi</a:t>
            </a:r>
            <a:r>
              <a:rPr lang="en-US" dirty="0"/>
              <a:t> </a:t>
            </a:r>
            <a:r>
              <a:rPr lang="en-US" dirty="0" err="1"/>
              <a:t>kitle</a:t>
            </a:r>
            <a:r>
              <a:rPr lang="en-US" dirty="0"/>
              <a:t> </a:t>
            </a:r>
            <a:r>
              <a:rPr lang="en-US" dirty="0" err="1"/>
              <a:t>iletişim</a:t>
            </a:r>
            <a:r>
              <a:rPr lang="en-US" dirty="0"/>
              <a:t> </a:t>
            </a:r>
            <a:r>
              <a:rPr lang="en-US" dirty="0" err="1"/>
              <a:t>araçları</a:t>
            </a:r>
            <a:r>
              <a:rPr lang="en-US" dirty="0"/>
              <a:t> </a:t>
            </a:r>
            <a:r>
              <a:rPr lang="en-US" dirty="0" err="1"/>
              <a:t>ve</a:t>
            </a:r>
            <a:r>
              <a:rPr lang="en-US" dirty="0"/>
              <a:t> </a:t>
            </a:r>
            <a:r>
              <a:rPr lang="en-US" dirty="0" err="1"/>
              <a:t>bu</a:t>
            </a:r>
            <a:r>
              <a:rPr lang="en-US" dirty="0"/>
              <a:t> </a:t>
            </a:r>
            <a:r>
              <a:rPr lang="en-US" dirty="0" err="1"/>
              <a:t>araçlarda</a:t>
            </a:r>
            <a:r>
              <a:rPr lang="en-US" dirty="0"/>
              <a:t> </a:t>
            </a:r>
            <a:r>
              <a:rPr lang="en-US" dirty="0" err="1"/>
              <a:t>yer</a:t>
            </a:r>
            <a:r>
              <a:rPr lang="en-US" dirty="0"/>
              <a:t> </a:t>
            </a:r>
            <a:r>
              <a:rPr lang="en-US" dirty="0" err="1"/>
              <a:t>alan</a:t>
            </a:r>
            <a:r>
              <a:rPr lang="en-US" dirty="0"/>
              <a:t> </a:t>
            </a:r>
            <a:r>
              <a:rPr lang="en-US" dirty="0" err="1"/>
              <a:t>haber</a:t>
            </a:r>
            <a:r>
              <a:rPr lang="en-US" dirty="0"/>
              <a:t> </a:t>
            </a:r>
            <a:r>
              <a:rPr lang="en-US" dirty="0" err="1"/>
              <a:t>ve</a:t>
            </a:r>
            <a:r>
              <a:rPr lang="en-US" dirty="0"/>
              <a:t> </a:t>
            </a:r>
            <a:r>
              <a:rPr lang="en-US" dirty="0" err="1"/>
              <a:t>bilgiler</a:t>
            </a:r>
            <a:r>
              <a:rPr lang="en-US" dirty="0"/>
              <a:t>, </a:t>
            </a:r>
            <a:r>
              <a:rPr lang="en-US" dirty="0" err="1"/>
              <a:t>tüketicilerin</a:t>
            </a:r>
            <a:r>
              <a:rPr lang="en-US" dirty="0"/>
              <a:t> </a:t>
            </a:r>
            <a:r>
              <a:rPr lang="en-US" dirty="0" err="1"/>
              <a:t>tutumları</a:t>
            </a:r>
            <a:r>
              <a:rPr lang="en-US" dirty="0"/>
              <a:t> </a:t>
            </a:r>
            <a:r>
              <a:rPr lang="en-US" dirty="0" err="1"/>
              <a:t>üzerinde</a:t>
            </a:r>
            <a:r>
              <a:rPr lang="en-US" dirty="0"/>
              <a:t> </a:t>
            </a:r>
            <a:r>
              <a:rPr lang="en-US" dirty="0" err="1"/>
              <a:t>oldukça</a:t>
            </a:r>
            <a:r>
              <a:rPr lang="en-US" dirty="0"/>
              <a:t> </a:t>
            </a:r>
            <a:r>
              <a:rPr lang="en-US" dirty="0" err="1"/>
              <a:t>önemli</a:t>
            </a:r>
            <a:r>
              <a:rPr lang="en-US" dirty="0"/>
              <a:t> </a:t>
            </a:r>
            <a:r>
              <a:rPr lang="en-US" dirty="0" err="1"/>
              <a:t>bir</a:t>
            </a:r>
            <a:r>
              <a:rPr lang="en-US" dirty="0"/>
              <a:t> </a:t>
            </a:r>
            <a:r>
              <a:rPr lang="en-US" dirty="0" err="1"/>
              <a:t>etkiye</a:t>
            </a:r>
            <a:r>
              <a:rPr lang="en-US" dirty="0"/>
              <a:t> </a:t>
            </a:r>
            <a:r>
              <a:rPr lang="en-US" dirty="0" err="1"/>
              <a:t>sahiptir</a:t>
            </a:r>
            <a:r>
              <a:rPr lang="en-US" dirty="0"/>
              <a:t>.</a:t>
            </a:r>
            <a:endParaRPr lang="tr-TR" dirty="0"/>
          </a:p>
        </p:txBody>
      </p:sp>
    </p:spTree>
    <p:extLst>
      <p:ext uri="{BB962C8B-B14F-4D97-AF65-F5344CB8AC3E}">
        <p14:creationId xmlns:p14="http://schemas.microsoft.com/office/powerpoint/2010/main" val="4199488362"/>
      </p:ext>
    </p:extLst>
  </p:cSld>
  <p:clrMapOvr>
    <a:masterClrMapping/>
  </p:clrMapOvr>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Tutumların oluşumunu etkileyen faktörler</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2515627"/>
            <a:ext cx="5438775" cy="2085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100420"/>
      </p:ext>
    </p:extLst>
  </p:cSld>
  <p:clrMapOvr>
    <a:masterClrMapping/>
  </p:clrMapOvr>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Tüketim davranışının oluşumunda tutumların rolü</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Bireyin bilinçli tüketici davranışı göstermesinde, çevresel ve aynı zamanda sosyal sorumluluğa sahip tutumların oluşumu ve gelişimi oldukça önemlidir. </a:t>
            </a:r>
          </a:p>
          <a:p>
            <a:pPr algn="just"/>
            <a:r>
              <a:rPr lang="tr-TR" dirty="0"/>
              <a:t>Örneğin sigara ve </a:t>
            </a:r>
            <a:r>
              <a:rPr lang="tr-TR" dirty="0" err="1"/>
              <a:t>obeziteye</a:t>
            </a:r>
            <a:r>
              <a:rPr lang="tr-TR" dirty="0"/>
              <a:t> (aşırı şişmanlık) karşı yürütülen tutundurma faaliyetleri, bireylerin sağlığa zararlı ürünlere yönelik tutumlarını değiştirebilmektedir. Yine benzer biçimde aile, yakın arkadaşlar ve hayranlık </a:t>
            </a:r>
          </a:p>
        </p:txBody>
      </p:sp>
    </p:spTree>
    <p:extLst>
      <p:ext uri="{BB962C8B-B14F-4D97-AF65-F5344CB8AC3E}">
        <p14:creationId xmlns:p14="http://schemas.microsoft.com/office/powerpoint/2010/main" val="135983309"/>
      </p:ext>
    </p:extLst>
  </p:cSld>
  <p:clrMapOvr>
    <a:masterClrMapping/>
  </p:clrMapOvr>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dirty="0"/>
              <a:t>Güdülenme ve Değer</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Toplum içerisinde farklı tüketiciler, farklı tüketim davranışlarında bulunur. </a:t>
            </a:r>
          </a:p>
          <a:p>
            <a:pPr algn="just"/>
            <a:r>
              <a:rPr lang="tr-TR" dirty="0"/>
              <a:t>Bunun nedeni, tüketicilerin birbirlerinden farklı olmaları ve birbirlerinden farklı ihtiyaçlara sahip olmalarıdır. </a:t>
            </a:r>
          </a:p>
          <a:p>
            <a:pPr algn="just"/>
            <a:r>
              <a:rPr lang="tr-TR" dirty="0"/>
              <a:t>Tüketici davranışlarında güdülenme, satın alma karar verme sürecinde önemli bir rol oynamaktadır. </a:t>
            </a:r>
          </a:p>
          <a:p>
            <a:pPr algn="just"/>
            <a:r>
              <a:rPr lang="tr-TR" dirty="0"/>
              <a:t>Tüketici davranışı, güdülenme ile başlar ve güdülenme tüketicileri harekete geçiren itici bir güçtür. Güdülenmenin ilk adımı karşılanmamış bir ihtiyacın giderilmesi yönündeki yoğun istektir (Karalar, 1995: 99).</a:t>
            </a:r>
          </a:p>
        </p:txBody>
      </p:sp>
    </p:spTree>
    <p:extLst>
      <p:ext uri="{BB962C8B-B14F-4D97-AF65-F5344CB8AC3E}">
        <p14:creationId xmlns:p14="http://schemas.microsoft.com/office/powerpoint/2010/main" val="622341088"/>
      </p:ext>
    </p:extLst>
  </p:cSld>
  <p:clrMapOvr>
    <a:masterClrMapping/>
  </p:clrMapOvr>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Güdülenme nedir?</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i="1" dirty="0" err="1"/>
              <a:t>Güdülenme</a:t>
            </a:r>
            <a:r>
              <a:rPr lang="en-US" i="1" dirty="0"/>
              <a:t>;</a:t>
            </a:r>
            <a:r>
              <a:rPr lang="en-US" dirty="0"/>
              <a:t> </a:t>
            </a:r>
            <a:r>
              <a:rPr lang="en-US" dirty="0" err="1"/>
              <a:t>bireyin</a:t>
            </a:r>
            <a:r>
              <a:rPr lang="en-US" dirty="0"/>
              <a:t> </a:t>
            </a:r>
            <a:r>
              <a:rPr lang="en-US" dirty="0" err="1"/>
              <a:t>ihtiyaçlarını</a:t>
            </a:r>
            <a:r>
              <a:rPr lang="en-US" dirty="0"/>
              <a:t> </a:t>
            </a:r>
            <a:r>
              <a:rPr lang="en-US" dirty="0" err="1"/>
              <a:t>karşılamak</a:t>
            </a:r>
            <a:r>
              <a:rPr lang="en-US" dirty="0"/>
              <a:t> </a:t>
            </a:r>
            <a:r>
              <a:rPr lang="en-US" dirty="0" err="1"/>
              <a:t>için</a:t>
            </a:r>
            <a:r>
              <a:rPr lang="en-US" dirty="0"/>
              <a:t> </a:t>
            </a:r>
            <a:r>
              <a:rPr lang="en-US" dirty="0" err="1"/>
              <a:t>harekete</a:t>
            </a:r>
            <a:r>
              <a:rPr lang="en-US" dirty="0"/>
              <a:t> </a:t>
            </a:r>
            <a:r>
              <a:rPr lang="en-US" dirty="0" err="1"/>
              <a:t>geçiren</a:t>
            </a:r>
            <a:r>
              <a:rPr lang="en-US" dirty="0"/>
              <a:t> </a:t>
            </a:r>
            <a:r>
              <a:rPr lang="en-US" dirty="0" err="1"/>
              <a:t>ve</a:t>
            </a:r>
            <a:r>
              <a:rPr lang="en-US" dirty="0"/>
              <a:t> </a:t>
            </a:r>
            <a:r>
              <a:rPr lang="en-US" dirty="0" err="1"/>
              <a:t>davranışa</a:t>
            </a:r>
            <a:r>
              <a:rPr lang="en-US" dirty="0"/>
              <a:t> </a:t>
            </a:r>
            <a:r>
              <a:rPr lang="en-US" dirty="0" err="1"/>
              <a:t>sevk</a:t>
            </a:r>
            <a:r>
              <a:rPr lang="en-US" dirty="0"/>
              <a:t> </a:t>
            </a:r>
            <a:r>
              <a:rPr lang="en-US" dirty="0" err="1"/>
              <a:t>eden</a:t>
            </a:r>
            <a:r>
              <a:rPr lang="en-US" dirty="0"/>
              <a:t> </a:t>
            </a:r>
            <a:r>
              <a:rPr lang="en-US" dirty="0" err="1"/>
              <a:t>iç</a:t>
            </a:r>
            <a:r>
              <a:rPr lang="en-US" dirty="0"/>
              <a:t> </a:t>
            </a:r>
            <a:r>
              <a:rPr lang="en-US" dirty="0" err="1"/>
              <a:t>güçtür</a:t>
            </a:r>
            <a:r>
              <a:rPr lang="en-US" dirty="0"/>
              <a:t>. </a:t>
            </a:r>
            <a:r>
              <a:rPr lang="en-US" dirty="0" err="1"/>
              <a:t>Birey</a:t>
            </a:r>
            <a:r>
              <a:rPr lang="en-US" dirty="0"/>
              <a:t>, her </a:t>
            </a:r>
            <a:r>
              <a:rPr lang="en-US" dirty="0" err="1"/>
              <a:t>zaman</a:t>
            </a:r>
            <a:r>
              <a:rPr lang="en-US" dirty="0"/>
              <a:t> </a:t>
            </a:r>
            <a:r>
              <a:rPr lang="en-US" dirty="0" err="1"/>
              <a:t>rasyonel</a:t>
            </a:r>
            <a:r>
              <a:rPr lang="en-US" dirty="0"/>
              <a:t> </a:t>
            </a:r>
            <a:r>
              <a:rPr lang="en-US" dirty="0" err="1"/>
              <a:t>özellikleri</a:t>
            </a:r>
            <a:r>
              <a:rPr lang="en-US" dirty="0"/>
              <a:t> </a:t>
            </a:r>
            <a:r>
              <a:rPr lang="en-US" dirty="0" err="1"/>
              <a:t>için</a:t>
            </a:r>
            <a:r>
              <a:rPr lang="en-US" dirty="0"/>
              <a:t> </a:t>
            </a:r>
            <a:r>
              <a:rPr lang="en-US" dirty="0" err="1"/>
              <a:t>değil</a:t>
            </a:r>
            <a:r>
              <a:rPr lang="en-US" dirty="0"/>
              <a:t> </a:t>
            </a:r>
            <a:r>
              <a:rPr lang="en-US" dirty="0" err="1"/>
              <a:t>aynı</a:t>
            </a:r>
            <a:r>
              <a:rPr lang="en-US" dirty="0"/>
              <a:t> </a:t>
            </a:r>
            <a:r>
              <a:rPr lang="en-US" dirty="0" err="1"/>
              <a:t>zamanda</a:t>
            </a:r>
            <a:r>
              <a:rPr lang="en-US" dirty="0"/>
              <a:t> </a:t>
            </a:r>
            <a:r>
              <a:rPr lang="en-US" dirty="0" err="1"/>
              <a:t>tarzı</a:t>
            </a:r>
            <a:r>
              <a:rPr lang="en-US" dirty="0"/>
              <a:t>, </a:t>
            </a:r>
            <a:r>
              <a:rPr lang="en-US" dirty="0" err="1"/>
              <a:t>prestiji</a:t>
            </a:r>
            <a:r>
              <a:rPr lang="en-US" dirty="0"/>
              <a:t> </a:t>
            </a:r>
            <a:r>
              <a:rPr lang="en-US" dirty="0" err="1"/>
              <a:t>gibi</a:t>
            </a:r>
            <a:r>
              <a:rPr lang="en-US" dirty="0"/>
              <a:t> </a:t>
            </a:r>
            <a:r>
              <a:rPr lang="en-US" dirty="0" err="1"/>
              <a:t>özellikler</a:t>
            </a:r>
            <a:r>
              <a:rPr lang="en-US" dirty="0"/>
              <a:t> </a:t>
            </a:r>
            <a:r>
              <a:rPr lang="en-US" dirty="0" err="1"/>
              <a:t>için</a:t>
            </a:r>
            <a:r>
              <a:rPr lang="en-US" dirty="0"/>
              <a:t> de </a:t>
            </a:r>
            <a:r>
              <a:rPr lang="en-US" dirty="0" err="1"/>
              <a:t>ürünleri</a:t>
            </a:r>
            <a:r>
              <a:rPr lang="en-US" dirty="0"/>
              <a:t> satın </a:t>
            </a:r>
            <a:r>
              <a:rPr lang="en-US" dirty="0" err="1"/>
              <a:t>almaya</a:t>
            </a:r>
            <a:r>
              <a:rPr lang="en-US" dirty="0"/>
              <a:t> </a:t>
            </a:r>
            <a:r>
              <a:rPr lang="en-US" dirty="0" err="1"/>
              <a:t>yönelebilir</a:t>
            </a:r>
            <a:r>
              <a:rPr lang="en-US" dirty="0"/>
              <a:t> (Khan, 2006: 104-105). </a:t>
            </a:r>
            <a:endParaRPr lang="tr-TR" dirty="0"/>
          </a:p>
          <a:p>
            <a:pPr algn="just"/>
            <a:r>
              <a:rPr lang="en-US" dirty="0" err="1"/>
              <a:t>Güdülenme</a:t>
            </a:r>
            <a:r>
              <a:rPr lang="en-US" dirty="0"/>
              <a:t>; </a:t>
            </a:r>
            <a:r>
              <a:rPr lang="en-US" dirty="0" err="1"/>
              <a:t>bir</a:t>
            </a:r>
            <a:r>
              <a:rPr lang="en-US" dirty="0"/>
              <a:t> </a:t>
            </a:r>
            <a:r>
              <a:rPr lang="en-US" dirty="0" err="1"/>
              <a:t>davranışı</a:t>
            </a:r>
            <a:r>
              <a:rPr lang="en-US" dirty="0"/>
              <a:t> </a:t>
            </a:r>
            <a:r>
              <a:rPr lang="en-US" dirty="0" err="1"/>
              <a:t>başlatan</a:t>
            </a:r>
            <a:r>
              <a:rPr lang="en-US" dirty="0"/>
              <a:t> </a:t>
            </a:r>
            <a:r>
              <a:rPr lang="en-US" dirty="0" err="1"/>
              <a:t>ya</a:t>
            </a:r>
            <a:r>
              <a:rPr lang="en-US" dirty="0"/>
              <a:t> da </a:t>
            </a:r>
            <a:r>
              <a:rPr lang="en-US" dirty="0" err="1"/>
              <a:t>sürdüren</a:t>
            </a:r>
            <a:r>
              <a:rPr lang="en-US" dirty="0"/>
              <a:t> </a:t>
            </a:r>
            <a:r>
              <a:rPr lang="en-US" dirty="0" err="1"/>
              <a:t>özendirici</a:t>
            </a:r>
            <a:r>
              <a:rPr lang="en-US" dirty="0"/>
              <a:t> </a:t>
            </a:r>
            <a:r>
              <a:rPr lang="en-US" dirty="0" err="1"/>
              <a:t>ya</a:t>
            </a:r>
            <a:r>
              <a:rPr lang="en-US" dirty="0"/>
              <a:t> da </a:t>
            </a:r>
            <a:r>
              <a:rPr lang="en-US" dirty="0" err="1"/>
              <a:t>uyarıcı</a:t>
            </a:r>
            <a:r>
              <a:rPr lang="en-US" dirty="0"/>
              <a:t> </a:t>
            </a:r>
            <a:r>
              <a:rPr lang="en-US" dirty="0" err="1"/>
              <a:t>etkenlerin</a:t>
            </a:r>
            <a:r>
              <a:rPr lang="en-US" dirty="0"/>
              <a:t> </a:t>
            </a:r>
            <a:r>
              <a:rPr lang="en-US" dirty="0" err="1"/>
              <a:t>oluşturduğu</a:t>
            </a:r>
            <a:r>
              <a:rPr lang="en-US" dirty="0"/>
              <a:t> </a:t>
            </a:r>
            <a:r>
              <a:rPr lang="en-US" dirty="0" err="1"/>
              <a:t>sürece</a:t>
            </a:r>
            <a:r>
              <a:rPr lang="en-US" dirty="0"/>
              <a:t> </a:t>
            </a:r>
            <a:r>
              <a:rPr lang="en-US" dirty="0" err="1"/>
              <a:t>verilen</a:t>
            </a:r>
            <a:r>
              <a:rPr lang="en-US" dirty="0"/>
              <a:t> </a:t>
            </a:r>
            <a:r>
              <a:rPr lang="en-US" dirty="0" err="1"/>
              <a:t>addır</a:t>
            </a:r>
            <a:r>
              <a:rPr lang="en-US" dirty="0"/>
              <a:t>. </a:t>
            </a:r>
            <a:r>
              <a:rPr lang="en-US" dirty="0" err="1"/>
              <a:t>Basit</a:t>
            </a:r>
            <a:r>
              <a:rPr lang="en-US" dirty="0"/>
              <a:t> </a:t>
            </a:r>
            <a:r>
              <a:rPr lang="en-US" dirty="0" err="1"/>
              <a:t>bir</a:t>
            </a:r>
            <a:r>
              <a:rPr lang="en-US" dirty="0"/>
              <a:t> </a:t>
            </a:r>
            <a:r>
              <a:rPr lang="en-US" dirty="0" err="1"/>
              <a:t>güdülenme</a:t>
            </a:r>
            <a:r>
              <a:rPr lang="en-US" dirty="0"/>
              <a:t> </a:t>
            </a:r>
            <a:r>
              <a:rPr lang="en-US" dirty="0" err="1"/>
              <a:t>süreci</a:t>
            </a:r>
            <a:r>
              <a:rPr lang="en-US" dirty="0"/>
              <a:t> </a:t>
            </a:r>
            <a:r>
              <a:rPr lang="en-US" dirty="0" err="1"/>
              <a:t>Şekil</a:t>
            </a:r>
            <a:r>
              <a:rPr lang="en-US" dirty="0"/>
              <a:t> 2.4’de </a:t>
            </a:r>
            <a:r>
              <a:rPr lang="en-US" dirty="0" err="1"/>
              <a:t>verilmiştir</a:t>
            </a:r>
            <a:r>
              <a:rPr lang="en-US" dirty="0"/>
              <a:t> (</a:t>
            </a:r>
            <a:r>
              <a:rPr lang="en-US" dirty="0" err="1"/>
              <a:t>Karalar</a:t>
            </a:r>
            <a:r>
              <a:rPr lang="en-US" dirty="0"/>
              <a:t>, 2005: 100). Bu </a:t>
            </a:r>
            <a:r>
              <a:rPr lang="en-US" dirty="0" err="1"/>
              <a:t>sürece</a:t>
            </a:r>
            <a:r>
              <a:rPr lang="en-US" dirty="0"/>
              <a:t> </a:t>
            </a:r>
            <a:r>
              <a:rPr lang="en-US" dirty="0" err="1"/>
              <a:t>göre</a:t>
            </a:r>
            <a:r>
              <a:rPr lang="en-US" dirty="0"/>
              <a:t> </a:t>
            </a:r>
            <a:r>
              <a:rPr lang="en-US" dirty="0" err="1"/>
              <a:t>gereksinimin</a:t>
            </a:r>
            <a:r>
              <a:rPr lang="en-US" dirty="0"/>
              <a:t> </a:t>
            </a:r>
            <a:r>
              <a:rPr lang="en-US" dirty="0" err="1"/>
              <a:t>ortaya</a:t>
            </a:r>
            <a:r>
              <a:rPr lang="en-US" dirty="0"/>
              <a:t> </a:t>
            </a:r>
            <a:r>
              <a:rPr lang="en-US" dirty="0" err="1"/>
              <a:t>çıkması</a:t>
            </a:r>
            <a:r>
              <a:rPr lang="en-US" dirty="0"/>
              <a:t> </a:t>
            </a:r>
            <a:r>
              <a:rPr lang="en-US" dirty="0" err="1"/>
              <a:t>ile</a:t>
            </a:r>
            <a:r>
              <a:rPr lang="en-US" dirty="0"/>
              <a:t> </a:t>
            </a:r>
            <a:r>
              <a:rPr lang="en-US" dirty="0" err="1"/>
              <a:t>güdülenme</a:t>
            </a:r>
            <a:r>
              <a:rPr lang="en-US" dirty="0"/>
              <a:t> </a:t>
            </a:r>
            <a:r>
              <a:rPr lang="en-US" dirty="0" err="1"/>
              <a:t>başlar</a:t>
            </a:r>
            <a:r>
              <a:rPr lang="en-US" dirty="0"/>
              <a:t>. </a:t>
            </a:r>
            <a:endParaRPr lang="tr-TR" dirty="0"/>
          </a:p>
          <a:p>
            <a:pPr algn="just"/>
            <a:r>
              <a:rPr lang="en-US" dirty="0" err="1"/>
              <a:t>Örneğin</a:t>
            </a:r>
            <a:r>
              <a:rPr lang="en-US" dirty="0"/>
              <a:t> </a:t>
            </a:r>
            <a:r>
              <a:rPr lang="en-US" dirty="0" err="1"/>
              <a:t>dinlenme</a:t>
            </a:r>
            <a:r>
              <a:rPr lang="en-US" dirty="0"/>
              <a:t> </a:t>
            </a:r>
            <a:r>
              <a:rPr lang="en-US" dirty="0" err="1"/>
              <a:t>gereksinimi</a:t>
            </a:r>
            <a:r>
              <a:rPr lang="en-US" dirty="0"/>
              <a:t> </a:t>
            </a:r>
            <a:r>
              <a:rPr lang="en-US" dirty="0" err="1"/>
              <a:t>gibi</a:t>
            </a:r>
            <a:r>
              <a:rPr lang="en-US" dirty="0"/>
              <a:t>. </a:t>
            </a:r>
            <a:r>
              <a:rPr lang="en-US" dirty="0" err="1"/>
              <a:t>Daha</a:t>
            </a:r>
            <a:r>
              <a:rPr lang="en-US" dirty="0"/>
              <a:t> </a:t>
            </a:r>
            <a:r>
              <a:rPr lang="en-US" dirty="0" err="1"/>
              <a:t>sonra</a:t>
            </a:r>
            <a:r>
              <a:rPr lang="en-US" dirty="0"/>
              <a:t> </a:t>
            </a:r>
            <a:r>
              <a:rPr lang="en-US" dirty="0" err="1"/>
              <a:t>gösterişli</a:t>
            </a:r>
            <a:r>
              <a:rPr lang="en-US" dirty="0"/>
              <a:t> </a:t>
            </a:r>
            <a:r>
              <a:rPr lang="en-US" dirty="0" err="1"/>
              <a:t>bir</a:t>
            </a:r>
            <a:r>
              <a:rPr lang="en-US" dirty="0"/>
              <a:t> </a:t>
            </a:r>
            <a:r>
              <a:rPr lang="en-US" dirty="0" err="1"/>
              <a:t>tatile</a:t>
            </a:r>
            <a:r>
              <a:rPr lang="en-US" dirty="0"/>
              <a:t> </a:t>
            </a:r>
            <a:r>
              <a:rPr lang="en-US" dirty="0" err="1"/>
              <a:t>güdülenme</a:t>
            </a:r>
            <a:r>
              <a:rPr lang="en-US" dirty="0"/>
              <a:t> </a:t>
            </a:r>
            <a:r>
              <a:rPr lang="en-US" dirty="0" err="1"/>
              <a:t>olur</a:t>
            </a:r>
            <a:r>
              <a:rPr lang="en-US" dirty="0"/>
              <a:t> </a:t>
            </a:r>
            <a:r>
              <a:rPr lang="en-US" dirty="0" err="1"/>
              <a:t>ve</a:t>
            </a:r>
            <a:r>
              <a:rPr lang="en-US" dirty="0"/>
              <a:t> </a:t>
            </a:r>
            <a:r>
              <a:rPr lang="en-US" dirty="0" err="1"/>
              <a:t>tüketici</a:t>
            </a:r>
            <a:r>
              <a:rPr lang="en-US" dirty="0"/>
              <a:t> </a:t>
            </a:r>
            <a:r>
              <a:rPr lang="en-US" dirty="0" err="1"/>
              <a:t>otel</a:t>
            </a:r>
            <a:r>
              <a:rPr lang="en-US" dirty="0"/>
              <a:t> </a:t>
            </a:r>
            <a:r>
              <a:rPr lang="en-US" dirty="0" err="1"/>
              <a:t>gibi</a:t>
            </a:r>
            <a:r>
              <a:rPr lang="en-US" dirty="0"/>
              <a:t> </a:t>
            </a:r>
            <a:r>
              <a:rPr lang="en-US" dirty="0" err="1"/>
              <a:t>bir</a:t>
            </a:r>
            <a:r>
              <a:rPr lang="en-US" dirty="0"/>
              <a:t> </a:t>
            </a:r>
            <a:r>
              <a:rPr lang="en-US" dirty="0" err="1"/>
              <a:t>konaklama</a:t>
            </a:r>
            <a:r>
              <a:rPr lang="en-US" dirty="0"/>
              <a:t> </a:t>
            </a:r>
            <a:r>
              <a:rPr lang="en-US" dirty="0" err="1"/>
              <a:t>yerini</a:t>
            </a:r>
            <a:r>
              <a:rPr lang="en-US" dirty="0"/>
              <a:t> </a:t>
            </a:r>
            <a:r>
              <a:rPr lang="en-US" dirty="0" err="1"/>
              <a:t>hedef</a:t>
            </a:r>
            <a:r>
              <a:rPr lang="en-US" dirty="0"/>
              <a:t> </a:t>
            </a:r>
            <a:r>
              <a:rPr lang="en-US" dirty="0" err="1"/>
              <a:t>belirler</a:t>
            </a:r>
            <a:r>
              <a:rPr lang="en-US" dirty="0"/>
              <a:t>. </a:t>
            </a:r>
            <a:r>
              <a:rPr lang="en-US" dirty="0" err="1"/>
              <a:t>Böylelikle</a:t>
            </a:r>
            <a:r>
              <a:rPr lang="en-US" dirty="0"/>
              <a:t> de </a:t>
            </a:r>
            <a:r>
              <a:rPr lang="en-US" dirty="0" err="1"/>
              <a:t>süreç</a:t>
            </a:r>
            <a:r>
              <a:rPr lang="en-US" dirty="0"/>
              <a:t> </a:t>
            </a:r>
            <a:r>
              <a:rPr lang="en-US" dirty="0" err="1"/>
              <a:t>tamamlanır</a:t>
            </a:r>
            <a:r>
              <a:rPr lang="en-US" dirty="0"/>
              <a:t>.</a:t>
            </a:r>
            <a:endParaRPr lang="tr-TR" dirty="0"/>
          </a:p>
        </p:txBody>
      </p:sp>
    </p:spTree>
    <p:extLst>
      <p:ext uri="{BB962C8B-B14F-4D97-AF65-F5344CB8AC3E}">
        <p14:creationId xmlns:p14="http://schemas.microsoft.com/office/powerpoint/2010/main" val="1840827823"/>
      </p:ext>
    </p:extLst>
  </p:cSld>
  <p:clrMapOvr>
    <a:masterClrMapping/>
  </p:clrMapOvr>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Güdülenme nedir?</a:t>
            </a:r>
          </a:p>
        </p:txBody>
      </p:sp>
      <p:sp>
        <p:nvSpPr>
          <p:cNvPr id="3" name="İçerik Yer Tutucusu 2"/>
          <p:cNvSpPr>
            <a:spLocks noGrp="1"/>
          </p:cNvSpPr>
          <p:nvPr>
            <p:ph idx="1"/>
          </p:nvPr>
        </p:nvSpPr>
        <p:spPr>
          <a:xfrm>
            <a:off x="107504" y="2060848"/>
            <a:ext cx="8928992" cy="4752527"/>
          </a:xfrm>
        </p:spPr>
        <p:txBody>
          <a:bodyPr>
            <a:normAutofit lnSpcReduction="10000"/>
          </a:bodyPr>
          <a:lstStyle/>
          <a:p>
            <a:pPr algn="just"/>
            <a:r>
              <a:rPr lang="tr-TR" dirty="0"/>
              <a:t>Güdülenmenin tüketici davranışı üzerindeki etkisinin daha iyi anlaşılabilmesi için </a:t>
            </a:r>
            <a:r>
              <a:rPr lang="tr-TR" dirty="0" err="1"/>
              <a:t>Maslow’un</a:t>
            </a:r>
            <a:r>
              <a:rPr lang="tr-TR" dirty="0"/>
              <a:t> güdülenme kuranının açıklanması önem taşır. </a:t>
            </a:r>
            <a:r>
              <a:rPr lang="tr-TR" dirty="0" err="1"/>
              <a:t>Maslow’un</a:t>
            </a:r>
            <a:r>
              <a:rPr lang="tr-TR" dirty="0"/>
              <a:t> ihtiyaçlar hiyerarşisine göre birey, beş temel ihtiyaca sahiptir. Birey bu ihtiyaçlardan birisini karşıladıktan sonra diğerine geçer. Bireylerin ihtiyaçları birbirlerinden farklılık gösterir. Bu beş ihtiyaç şunlardır (Karalar, 2005: 109);</a:t>
            </a:r>
          </a:p>
          <a:p>
            <a:pPr algn="just"/>
            <a:r>
              <a:rPr lang="en-US" b="1" dirty="0" err="1"/>
              <a:t>Fizyolojik</a:t>
            </a:r>
            <a:r>
              <a:rPr lang="en-US" b="1" dirty="0"/>
              <a:t> </a:t>
            </a:r>
            <a:r>
              <a:rPr lang="en-US" b="1" dirty="0" err="1"/>
              <a:t>ihtiyaçlar</a:t>
            </a:r>
            <a:r>
              <a:rPr lang="en-US" b="1" dirty="0"/>
              <a:t>: </a:t>
            </a:r>
            <a:r>
              <a:rPr lang="en-US" dirty="0" err="1"/>
              <a:t>Hiyerarşinin</a:t>
            </a:r>
            <a:r>
              <a:rPr lang="en-US" dirty="0"/>
              <a:t> ilk </a:t>
            </a:r>
            <a:r>
              <a:rPr lang="en-US" dirty="0" err="1"/>
              <a:t>basamağını</a:t>
            </a:r>
            <a:r>
              <a:rPr lang="en-US" dirty="0"/>
              <a:t> </a:t>
            </a:r>
            <a:r>
              <a:rPr lang="en-US" dirty="0" err="1"/>
              <a:t>oluşturan</a:t>
            </a:r>
            <a:r>
              <a:rPr lang="en-US" dirty="0"/>
              <a:t> </a:t>
            </a:r>
            <a:r>
              <a:rPr lang="en-US" dirty="0" err="1"/>
              <a:t>fizyolojik</a:t>
            </a:r>
            <a:r>
              <a:rPr lang="en-US" dirty="0"/>
              <a:t> </a:t>
            </a:r>
            <a:r>
              <a:rPr lang="en-US" dirty="0" err="1"/>
              <a:t>ihtiyaçlar</a:t>
            </a:r>
            <a:r>
              <a:rPr lang="en-US" dirty="0"/>
              <a:t>; </a:t>
            </a:r>
            <a:r>
              <a:rPr lang="en-US" dirty="0" err="1"/>
              <a:t>yeme</a:t>
            </a:r>
            <a:r>
              <a:rPr lang="en-US" dirty="0"/>
              <a:t>, </a:t>
            </a:r>
            <a:r>
              <a:rPr lang="en-US" dirty="0" err="1"/>
              <a:t>içme</a:t>
            </a:r>
            <a:r>
              <a:rPr lang="en-US" dirty="0"/>
              <a:t> </a:t>
            </a:r>
            <a:r>
              <a:rPr lang="en-US" dirty="0" err="1"/>
              <a:t>ve</a:t>
            </a:r>
            <a:r>
              <a:rPr lang="en-US" dirty="0"/>
              <a:t> </a:t>
            </a:r>
            <a:r>
              <a:rPr lang="en-US" dirty="0" err="1"/>
              <a:t>uyku</a:t>
            </a:r>
            <a:r>
              <a:rPr lang="en-US" dirty="0"/>
              <a:t> </a:t>
            </a:r>
            <a:r>
              <a:rPr lang="en-US" dirty="0" err="1"/>
              <a:t>gibi</a:t>
            </a:r>
            <a:r>
              <a:rPr lang="en-US" dirty="0"/>
              <a:t> </a:t>
            </a:r>
            <a:r>
              <a:rPr lang="en-US" dirty="0" err="1"/>
              <a:t>temel</a:t>
            </a:r>
            <a:r>
              <a:rPr lang="en-US" dirty="0"/>
              <a:t> </a:t>
            </a:r>
            <a:r>
              <a:rPr lang="en-US" dirty="0" err="1"/>
              <a:t>ihtiyaçlardır</a:t>
            </a:r>
            <a:r>
              <a:rPr lang="en-US" dirty="0"/>
              <a:t>. Bu </a:t>
            </a:r>
            <a:r>
              <a:rPr lang="en-US" dirty="0" err="1"/>
              <a:t>ihtiyaçları</a:t>
            </a:r>
            <a:r>
              <a:rPr lang="en-US" dirty="0"/>
              <a:t> </a:t>
            </a:r>
            <a:r>
              <a:rPr lang="en-US" dirty="0" err="1"/>
              <a:t>karşılamak</a:t>
            </a:r>
            <a:r>
              <a:rPr lang="en-US" dirty="0"/>
              <a:t> </a:t>
            </a:r>
            <a:r>
              <a:rPr lang="en-US" dirty="0" err="1"/>
              <a:t>için</a:t>
            </a:r>
            <a:r>
              <a:rPr lang="en-US" dirty="0"/>
              <a:t> </a:t>
            </a:r>
            <a:r>
              <a:rPr lang="en-US" dirty="0" err="1"/>
              <a:t>örneğin</a:t>
            </a:r>
            <a:r>
              <a:rPr lang="en-US" dirty="0"/>
              <a:t> </a:t>
            </a:r>
            <a:r>
              <a:rPr lang="en-US" dirty="0" err="1"/>
              <a:t>yiyecek</a:t>
            </a:r>
            <a:r>
              <a:rPr lang="en-US" dirty="0"/>
              <a:t> </a:t>
            </a:r>
            <a:r>
              <a:rPr lang="en-US" dirty="0" err="1"/>
              <a:t>ve</a:t>
            </a:r>
            <a:r>
              <a:rPr lang="en-US" dirty="0"/>
              <a:t> </a:t>
            </a:r>
            <a:r>
              <a:rPr lang="en-US" dirty="0" err="1"/>
              <a:t>içecek</a:t>
            </a:r>
            <a:r>
              <a:rPr lang="en-US" dirty="0"/>
              <a:t> </a:t>
            </a:r>
            <a:r>
              <a:rPr lang="en-US" dirty="0" err="1"/>
              <a:t>ürünleri</a:t>
            </a:r>
            <a:r>
              <a:rPr lang="en-US" dirty="0"/>
              <a:t> </a:t>
            </a:r>
            <a:r>
              <a:rPr lang="en-US" dirty="0" err="1"/>
              <a:t>kullanılır</a:t>
            </a:r>
            <a:r>
              <a:rPr lang="en-US" dirty="0"/>
              <a:t>.</a:t>
            </a:r>
            <a:endParaRPr lang="tr-TR" dirty="0"/>
          </a:p>
          <a:p>
            <a:pPr algn="just"/>
            <a:r>
              <a:rPr lang="en-US" b="1" dirty="0" err="1"/>
              <a:t>Güvenlik</a:t>
            </a:r>
            <a:r>
              <a:rPr lang="en-US" b="1" dirty="0"/>
              <a:t> </a:t>
            </a:r>
            <a:r>
              <a:rPr lang="en-US" b="1" dirty="0" err="1"/>
              <a:t>ihtiyacı</a:t>
            </a:r>
            <a:r>
              <a:rPr lang="en-US" b="1" dirty="0"/>
              <a:t>: </a:t>
            </a:r>
            <a:r>
              <a:rPr lang="en-US" dirty="0" err="1"/>
              <a:t>Fiziksel</a:t>
            </a:r>
            <a:r>
              <a:rPr lang="en-US" dirty="0"/>
              <a:t> </a:t>
            </a:r>
            <a:r>
              <a:rPr lang="en-US" dirty="0" err="1"/>
              <a:t>güvenlik</a:t>
            </a:r>
            <a:r>
              <a:rPr lang="en-US" dirty="0"/>
              <a:t>, </a:t>
            </a:r>
            <a:r>
              <a:rPr lang="en-US" dirty="0" err="1"/>
              <a:t>korunma</a:t>
            </a:r>
            <a:r>
              <a:rPr lang="en-US" dirty="0"/>
              <a:t>, </a:t>
            </a:r>
            <a:r>
              <a:rPr lang="en-US" dirty="0" err="1"/>
              <a:t>değişmezlik</a:t>
            </a:r>
            <a:r>
              <a:rPr lang="en-US" dirty="0"/>
              <a:t> </a:t>
            </a:r>
            <a:r>
              <a:rPr lang="en-US" dirty="0" err="1"/>
              <a:t>ihtiyaçlarını</a:t>
            </a:r>
            <a:r>
              <a:rPr lang="en-US" dirty="0"/>
              <a:t> </a:t>
            </a:r>
            <a:r>
              <a:rPr lang="en-US" dirty="0" err="1"/>
              <a:t>kapsamaktadır</a:t>
            </a:r>
            <a:r>
              <a:rPr lang="en-US" dirty="0"/>
              <a:t>. </a:t>
            </a:r>
            <a:r>
              <a:rPr lang="en-US" dirty="0" err="1"/>
              <a:t>Örneğin</a:t>
            </a:r>
            <a:r>
              <a:rPr lang="en-US" dirty="0"/>
              <a:t> </a:t>
            </a:r>
            <a:r>
              <a:rPr lang="en-US" dirty="0" err="1"/>
              <a:t>sigorta</a:t>
            </a:r>
            <a:r>
              <a:rPr lang="en-US" dirty="0"/>
              <a:t>, </a:t>
            </a:r>
            <a:r>
              <a:rPr lang="en-US" dirty="0" err="1"/>
              <a:t>emeklilik</a:t>
            </a:r>
            <a:r>
              <a:rPr lang="en-US" dirty="0"/>
              <a:t> </a:t>
            </a:r>
            <a:r>
              <a:rPr lang="en-US" dirty="0" err="1"/>
              <a:t>fırsatları</a:t>
            </a:r>
            <a:r>
              <a:rPr lang="en-US" dirty="0"/>
              <a:t>, </a:t>
            </a:r>
            <a:r>
              <a:rPr lang="en-US" dirty="0" err="1"/>
              <a:t>sosyal</a:t>
            </a:r>
            <a:r>
              <a:rPr lang="en-US" dirty="0"/>
              <a:t> </a:t>
            </a:r>
            <a:r>
              <a:rPr lang="en-US" dirty="0" err="1"/>
              <a:t>güvenlik</a:t>
            </a:r>
            <a:r>
              <a:rPr lang="en-US" dirty="0"/>
              <a:t> </a:t>
            </a:r>
            <a:r>
              <a:rPr lang="en-US" dirty="0" err="1"/>
              <a:t>birer</a:t>
            </a:r>
            <a:r>
              <a:rPr lang="en-US" dirty="0"/>
              <a:t> </a:t>
            </a:r>
            <a:r>
              <a:rPr lang="en-US" dirty="0" err="1"/>
              <a:t>hizmet</a:t>
            </a:r>
            <a:r>
              <a:rPr lang="en-US" dirty="0"/>
              <a:t> </a:t>
            </a:r>
            <a:r>
              <a:rPr lang="en-US" dirty="0" err="1"/>
              <a:t>olarak</a:t>
            </a:r>
            <a:r>
              <a:rPr lang="en-US" dirty="0"/>
              <a:t> </a:t>
            </a:r>
            <a:r>
              <a:rPr lang="en-US" dirty="0" err="1"/>
              <a:t>gösterilebilir</a:t>
            </a:r>
            <a:r>
              <a:rPr lang="en-US" dirty="0"/>
              <a:t>.</a:t>
            </a:r>
            <a:endParaRPr lang="tr-TR" dirty="0"/>
          </a:p>
        </p:txBody>
      </p:sp>
    </p:spTree>
    <p:extLst>
      <p:ext uri="{BB962C8B-B14F-4D97-AF65-F5344CB8AC3E}">
        <p14:creationId xmlns:p14="http://schemas.microsoft.com/office/powerpoint/2010/main" val="1082403659"/>
      </p:ext>
    </p:extLst>
  </p:cSld>
  <p:clrMapOvr>
    <a:masterClrMapping/>
  </p:clrMapOvr>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Güdülenme nedir?</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b="1" dirty="0"/>
              <a:t>Kabul </a:t>
            </a:r>
            <a:r>
              <a:rPr lang="en-US" b="1" dirty="0" err="1"/>
              <a:t>edilme</a:t>
            </a:r>
            <a:r>
              <a:rPr lang="en-US" b="1" dirty="0"/>
              <a:t> </a:t>
            </a:r>
            <a:r>
              <a:rPr lang="en-US" b="1" dirty="0" err="1"/>
              <a:t>ve</a:t>
            </a:r>
            <a:r>
              <a:rPr lang="en-US" b="1" dirty="0"/>
              <a:t> </a:t>
            </a:r>
            <a:r>
              <a:rPr lang="en-US" b="1" dirty="0" err="1"/>
              <a:t>sevgi</a:t>
            </a:r>
            <a:r>
              <a:rPr lang="en-US" b="1" dirty="0"/>
              <a:t> </a:t>
            </a:r>
            <a:r>
              <a:rPr lang="en-US" b="1" dirty="0" err="1"/>
              <a:t>ihtiyacı</a:t>
            </a:r>
            <a:r>
              <a:rPr lang="en-US" b="1" dirty="0"/>
              <a:t>: </a:t>
            </a:r>
            <a:r>
              <a:rPr lang="en-US" dirty="0" err="1"/>
              <a:t>Başkaları</a:t>
            </a:r>
            <a:r>
              <a:rPr lang="en-US" dirty="0"/>
              <a:t> </a:t>
            </a:r>
            <a:r>
              <a:rPr lang="en-US" dirty="0" err="1"/>
              <a:t>tarafından</a:t>
            </a:r>
            <a:r>
              <a:rPr lang="en-US" dirty="0"/>
              <a:t> </a:t>
            </a:r>
            <a:r>
              <a:rPr lang="en-US" dirty="0" err="1"/>
              <a:t>kabul</a:t>
            </a:r>
            <a:r>
              <a:rPr lang="en-US" dirty="0"/>
              <a:t> </a:t>
            </a:r>
            <a:r>
              <a:rPr lang="en-US" dirty="0" err="1"/>
              <a:t>edilme</a:t>
            </a:r>
            <a:r>
              <a:rPr lang="en-US" dirty="0"/>
              <a:t>, </a:t>
            </a:r>
            <a:r>
              <a:rPr lang="en-US" dirty="0" err="1"/>
              <a:t>arkadaşlık</a:t>
            </a:r>
            <a:r>
              <a:rPr lang="en-US" dirty="0"/>
              <a:t>, </a:t>
            </a:r>
            <a:r>
              <a:rPr lang="en-US" dirty="0" err="1"/>
              <a:t>sevgi</a:t>
            </a:r>
            <a:r>
              <a:rPr lang="en-US" dirty="0"/>
              <a:t> </a:t>
            </a:r>
            <a:r>
              <a:rPr lang="en-US" dirty="0" err="1"/>
              <a:t>gibi</a:t>
            </a:r>
            <a:r>
              <a:rPr lang="en-US" dirty="0"/>
              <a:t> </a:t>
            </a:r>
            <a:r>
              <a:rPr lang="en-US" dirty="0" err="1"/>
              <a:t>ihtiyaçlardır</a:t>
            </a:r>
            <a:r>
              <a:rPr lang="en-US" dirty="0"/>
              <a:t>. Bu </a:t>
            </a:r>
            <a:r>
              <a:rPr lang="en-US" dirty="0" err="1"/>
              <a:t>ihtiyaçları</a:t>
            </a:r>
            <a:r>
              <a:rPr lang="en-US" dirty="0"/>
              <a:t> </a:t>
            </a:r>
            <a:r>
              <a:rPr lang="en-US" dirty="0" err="1"/>
              <a:t>karşılamak</a:t>
            </a:r>
            <a:r>
              <a:rPr lang="en-US" dirty="0"/>
              <a:t> </a:t>
            </a:r>
            <a:r>
              <a:rPr lang="en-US" dirty="0" err="1"/>
              <a:t>için</a:t>
            </a:r>
            <a:r>
              <a:rPr lang="en-US" dirty="0"/>
              <a:t> </a:t>
            </a:r>
            <a:r>
              <a:rPr lang="en-US" dirty="0" err="1"/>
              <a:t>tüketiciler</a:t>
            </a:r>
            <a:r>
              <a:rPr lang="en-US" dirty="0"/>
              <a:t>, </a:t>
            </a:r>
            <a:r>
              <a:rPr lang="en-US" dirty="0" err="1"/>
              <a:t>kişisel</a:t>
            </a:r>
            <a:r>
              <a:rPr lang="en-US" dirty="0"/>
              <a:t> </a:t>
            </a:r>
            <a:r>
              <a:rPr lang="en-US" dirty="0" err="1"/>
              <a:t>bakım</a:t>
            </a:r>
            <a:r>
              <a:rPr lang="en-US" dirty="0"/>
              <a:t> </a:t>
            </a:r>
            <a:r>
              <a:rPr lang="en-US" dirty="0" err="1"/>
              <a:t>ürünleri</a:t>
            </a:r>
            <a:r>
              <a:rPr lang="en-US" dirty="0"/>
              <a:t>, </a:t>
            </a:r>
            <a:r>
              <a:rPr lang="en-US" dirty="0" err="1"/>
              <a:t>spor</a:t>
            </a:r>
            <a:r>
              <a:rPr lang="en-US" dirty="0"/>
              <a:t> </a:t>
            </a:r>
            <a:r>
              <a:rPr lang="en-US" dirty="0" err="1"/>
              <a:t>ürünleri</a:t>
            </a:r>
            <a:r>
              <a:rPr lang="en-US" dirty="0"/>
              <a:t> </a:t>
            </a:r>
            <a:r>
              <a:rPr lang="en-US" dirty="0" err="1"/>
              <a:t>gibi</a:t>
            </a:r>
            <a:r>
              <a:rPr lang="en-US" dirty="0"/>
              <a:t> </a:t>
            </a:r>
            <a:r>
              <a:rPr lang="en-US" dirty="0" err="1"/>
              <a:t>tüketimlerde</a:t>
            </a:r>
            <a:r>
              <a:rPr lang="en-US" dirty="0"/>
              <a:t> </a:t>
            </a:r>
            <a:r>
              <a:rPr lang="en-US" dirty="0" err="1"/>
              <a:t>bulunabilir</a:t>
            </a:r>
            <a:r>
              <a:rPr lang="en-US" dirty="0"/>
              <a:t>.</a:t>
            </a:r>
            <a:endParaRPr lang="tr-TR" dirty="0"/>
          </a:p>
          <a:p>
            <a:pPr algn="just"/>
            <a:r>
              <a:rPr lang="en-US" b="1" dirty="0" err="1"/>
              <a:t>Saygı</a:t>
            </a:r>
            <a:r>
              <a:rPr lang="en-US" b="1" dirty="0"/>
              <a:t> </a:t>
            </a:r>
            <a:r>
              <a:rPr lang="en-US" b="1" dirty="0" err="1"/>
              <a:t>ihtiyacı</a:t>
            </a:r>
            <a:r>
              <a:rPr lang="en-US" b="1" dirty="0"/>
              <a:t>: 	</a:t>
            </a:r>
            <a:r>
              <a:rPr lang="en-US" dirty="0" err="1"/>
              <a:t>Statü</a:t>
            </a:r>
            <a:r>
              <a:rPr lang="en-US" dirty="0"/>
              <a:t> </a:t>
            </a:r>
            <a:r>
              <a:rPr lang="en-US" dirty="0" err="1"/>
              <a:t>isteği</a:t>
            </a:r>
            <a:r>
              <a:rPr lang="en-US" dirty="0"/>
              <a:t>, </a:t>
            </a:r>
            <a:r>
              <a:rPr lang="en-US" dirty="0" err="1"/>
              <a:t>kendine</a:t>
            </a:r>
            <a:r>
              <a:rPr lang="en-US" dirty="0"/>
              <a:t> </a:t>
            </a:r>
            <a:r>
              <a:rPr lang="en-US" dirty="0" err="1"/>
              <a:t>güven</a:t>
            </a:r>
            <a:r>
              <a:rPr lang="en-US" dirty="0"/>
              <a:t>, </a:t>
            </a:r>
            <a:r>
              <a:rPr lang="en-US" dirty="0" err="1"/>
              <a:t>prestij</a:t>
            </a:r>
            <a:r>
              <a:rPr lang="en-US" dirty="0"/>
              <a:t>, </a:t>
            </a:r>
            <a:r>
              <a:rPr lang="en-US" dirty="0" err="1"/>
              <a:t>kendine</a:t>
            </a:r>
            <a:r>
              <a:rPr lang="en-US" dirty="0"/>
              <a:t> </a:t>
            </a:r>
            <a:r>
              <a:rPr lang="en-US" dirty="0" err="1"/>
              <a:t>saygı</a:t>
            </a:r>
            <a:r>
              <a:rPr lang="en-US" dirty="0"/>
              <a:t> </a:t>
            </a:r>
            <a:r>
              <a:rPr lang="en-US" dirty="0" err="1"/>
              <a:t>gibi</a:t>
            </a:r>
            <a:r>
              <a:rPr lang="en-US" dirty="0"/>
              <a:t> </a:t>
            </a:r>
            <a:r>
              <a:rPr lang="en-US" dirty="0" err="1"/>
              <a:t>ihtiyaçları</a:t>
            </a:r>
            <a:r>
              <a:rPr lang="en-US" dirty="0"/>
              <a:t> </a:t>
            </a:r>
            <a:r>
              <a:rPr lang="en-US" dirty="0" err="1"/>
              <a:t>kapsar</a:t>
            </a:r>
            <a:r>
              <a:rPr lang="en-US" dirty="0"/>
              <a:t>. </a:t>
            </a:r>
            <a:r>
              <a:rPr lang="en-US" dirty="0" err="1"/>
              <a:t>Araba</a:t>
            </a:r>
            <a:r>
              <a:rPr lang="en-US" dirty="0"/>
              <a:t>, </a:t>
            </a:r>
            <a:r>
              <a:rPr lang="en-US" dirty="0" err="1"/>
              <a:t>mobilya</a:t>
            </a:r>
            <a:r>
              <a:rPr lang="en-US" dirty="0"/>
              <a:t>, </a:t>
            </a:r>
            <a:r>
              <a:rPr lang="en-US" dirty="0" err="1"/>
              <a:t>pahalı</a:t>
            </a:r>
            <a:r>
              <a:rPr lang="en-US" dirty="0"/>
              <a:t> </a:t>
            </a:r>
            <a:r>
              <a:rPr lang="en-US" dirty="0" err="1"/>
              <a:t>içecekler</a:t>
            </a:r>
            <a:r>
              <a:rPr lang="en-US" dirty="0"/>
              <a:t> </a:t>
            </a:r>
            <a:r>
              <a:rPr lang="en-US" dirty="0" err="1"/>
              <a:t>bu</a:t>
            </a:r>
            <a:r>
              <a:rPr lang="en-US" dirty="0"/>
              <a:t> </a:t>
            </a:r>
            <a:r>
              <a:rPr lang="en-US" dirty="0" err="1"/>
              <a:t>gruba</a:t>
            </a:r>
            <a:r>
              <a:rPr lang="en-US" dirty="0"/>
              <a:t> </a:t>
            </a:r>
            <a:r>
              <a:rPr lang="en-US" dirty="0" err="1"/>
              <a:t>girer</a:t>
            </a:r>
            <a:r>
              <a:rPr lang="en-US" dirty="0"/>
              <a:t>.</a:t>
            </a:r>
            <a:endParaRPr lang="tr-TR" dirty="0"/>
          </a:p>
          <a:p>
            <a:pPr algn="just"/>
            <a:r>
              <a:rPr lang="tr-TR" b="1" dirty="0"/>
              <a:t> Kendini gerçekleştirme ihtiyacı: </a:t>
            </a:r>
            <a:r>
              <a:rPr lang="tr-TR" dirty="0"/>
              <a:t>Kişinin en üst noktaya çıkmasıdır. Eğitim, spor, sanat ve hobiler örnek gösterilebilir.</a:t>
            </a:r>
          </a:p>
        </p:txBody>
      </p:sp>
    </p:spTree>
    <p:extLst>
      <p:ext uri="{BB962C8B-B14F-4D97-AF65-F5344CB8AC3E}">
        <p14:creationId xmlns:p14="http://schemas.microsoft.com/office/powerpoint/2010/main" val="3380033732"/>
      </p:ext>
    </p:extLst>
  </p:cSld>
  <p:clrMapOvr>
    <a:masterClrMapping/>
  </p:clrMapOvr>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dirty="0"/>
              <a:t>Öğrenme</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Öğrenme tüketim sürecinin temelidir. Aslında tüketici davranışı, öğrenilmiş bir davranıştır. </a:t>
            </a:r>
          </a:p>
          <a:p>
            <a:pPr algn="just"/>
            <a:r>
              <a:rPr lang="tr-TR" dirty="0"/>
              <a:t>Tüketicilerin tutumları, değerleri, davranışları ve tercihleri öğrenme ile kazanılır. </a:t>
            </a:r>
          </a:p>
          <a:p>
            <a:pPr algn="just"/>
            <a:r>
              <a:rPr lang="tr-TR" dirty="0"/>
              <a:t>Ayrıca ait olunan kültür ve toplumsal sınıf, aile ve arkadaşlar, tüketilen ürünler ve yaşam biçimi, öğrenilmiş davranışlar ile şekillenir (</a:t>
            </a:r>
            <a:r>
              <a:rPr lang="tr-TR" dirty="0" err="1"/>
              <a:t>Bemporad</a:t>
            </a:r>
            <a:r>
              <a:rPr lang="tr-TR" dirty="0"/>
              <a:t> ve </a:t>
            </a:r>
            <a:r>
              <a:rPr lang="tr-TR" dirty="0" err="1"/>
              <a:t>Baranowski</a:t>
            </a:r>
            <a:r>
              <a:rPr lang="tr-TR" dirty="0"/>
              <a:t>, 2007: 269). </a:t>
            </a:r>
          </a:p>
        </p:txBody>
      </p:sp>
    </p:spTree>
    <p:extLst>
      <p:ext uri="{BB962C8B-B14F-4D97-AF65-F5344CB8AC3E}">
        <p14:creationId xmlns:p14="http://schemas.microsoft.com/office/powerpoint/2010/main" val="1728272018"/>
      </p:ext>
    </p:extLst>
  </p:cSld>
  <p:clrMapOvr>
    <a:masterClrMapping/>
  </p:clrMapOvr>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Öğrenme nedir?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dirty="0" err="1"/>
              <a:t>Öğrenme</a:t>
            </a:r>
            <a:r>
              <a:rPr lang="en-US" dirty="0"/>
              <a:t>; </a:t>
            </a:r>
            <a:r>
              <a:rPr lang="en-US" dirty="0" err="1"/>
              <a:t>deneyimlerin</a:t>
            </a:r>
            <a:r>
              <a:rPr lang="en-US" dirty="0"/>
              <a:t>, </a:t>
            </a:r>
            <a:r>
              <a:rPr lang="en-US" dirty="0" err="1"/>
              <a:t>bilgi</a:t>
            </a:r>
            <a:r>
              <a:rPr lang="en-US" dirty="0"/>
              <a:t>, </a:t>
            </a:r>
            <a:r>
              <a:rPr lang="en-US" dirty="0" err="1"/>
              <a:t>tutum</a:t>
            </a:r>
            <a:r>
              <a:rPr lang="en-US" dirty="0"/>
              <a:t> </a:t>
            </a:r>
            <a:r>
              <a:rPr lang="en-US" dirty="0" err="1"/>
              <a:t>veya</a:t>
            </a:r>
            <a:r>
              <a:rPr lang="en-US" dirty="0"/>
              <a:t> </a:t>
            </a:r>
            <a:r>
              <a:rPr lang="en-US" dirty="0" err="1"/>
              <a:t>davranışlara</a:t>
            </a:r>
            <a:r>
              <a:rPr lang="en-US" dirty="0"/>
              <a:t> </a:t>
            </a:r>
            <a:r>
              <a:rPr lang="en-US" dirty="0" err="1"/>
              <a:t>dönüşme</a:t>
            </a:r>
            <a:r>
              <a:rPr lang="en-US" dirty="0"/>
              <a:t> </a:t>
            </a:r>
            <a:r>
              <a:rPr lang="en-US" dirty="0" err="1"/>
              <a:t>süreci</a:t>
            </a:r>
            <a:r>
              <a:rPr lang="en-US" dirty="0"/>
              <a:t> </a:t>
            </a:r>
            <a:r>
              <a:rPr lang="en-US" dirty="0" err="1"/>
              <a:t>olarak</a:t>
            </a:r>
            <a:r>
              <a:rPr lang="en-US" dirty="0"/>
              <a:t> </a:t>
            </a:r>
            <a:r>
              <a:rPr lang="en-US" dirty="0" err="1"/>
              <a:t>ifade</a:t>
            </a:r>
            <a:r>
              <a:rPr lang="en-US" dirty="0"/>
              <a:t> </a:t>
            </a:r>
            <a:r>
              <a:rPr lang="en-US" dirty="0" err="1"/>
              <a:t>edilir</a:t>
            </a:r>
            <a:r>
              <a:rPr lang="en-US" dirty="0"/>
              <a:t>. Bu </a:t>
            </a:r>
            <a:r>
              <a:rPr lang="en-US" dirty="0" err="1"/>
              <a:t>tanım</a:t>
            </a:r>
            <a:r>
              <a:rPr lang="en-US" dirty="0"/>
              <a:t>, </a:t>
            </a:r>
            <a:r>
              <a:rPr lang="en-US" dirty="0" err="1"/>
              <a:t>iki</a:t>
            </a:r>
            <a:r>
              <a:rPr lang="en-US" dirty="0"/>
              <a:t> </a:t>
            </a:r>
            <a:r>
              <a:rPr lang="en-US" dirty="0" err="1"/>
              <a:t>farklı</a:t>
            </a:r>
            <a:r>
              <a:rPr lang="en-US" dirty="0"/>
              <a:t> </a:t>
            </a:r>
            <a:r>
              <a:rPr lang="en-US" dirty="0" err="1"/>
              <a:t>görüşü</a:t>
            </a:r>
            <a:r>
              <a:rPr lang="en-US" dirty="0"/>
              <a:t> </a:t>
            </a:r>
            <a:r>
              <a:rPr lang="en-US" dirty="0" err="1"/>
              <a:t>yansıtmaktadır</a:t>
            </a:r>
            <a:r>
              <a:rPr lang="en-US" dirty="0"/>
              <a:t>. </a:t>
            </a:r>
            <a:endParaRPr lang="tr-TR" dirty="0"/>
          </a:p>
          <a:p>
            <a:pPr algn="just"/>
            <a:r>
              <a:rPr lang="en-US" dirty="0" err="1"/>
              <a:t>Öğrenmeye</a:t>
            </a:r>
            <a:r>
              <a:rPr lang="en-US" dirty="0"/>
              <a:t> </a:t>
            </a:r>
            <a:r>
              <a:rPr lang="en-US" dirty="0" err="1"/>
              <a:t>olan</a:t>
            </a:r>
            <a:r>
              <a:rPr lang="en-US" dirty="0"/>
              <a:t> ilk </a:t>
            </a:r>
            <a:r>
              <a:rPr lang="en-US" dirty="0" err="1"/>
              <a:t>yaklaşım</a:t>
            </a:r>
            <a:r>
              <a:rPr lang="en-US" dirty="0"/>
              <a:t> </a:t>
            </a:r>
            <a:r>
              <a:rPr lang="en-US" dirty="0" err="1"/>
              <a:t>bilişsel</a:t>
            </a:r>
            <a:r>
              <a:rPr lang="en-US" dirty="0"/>
              <a:t> </a:t>
            </a:r>
            <a:r>
              <a:rPr lang="en-US" dirty="0" err="1"/>
              <a:t>yaklaşımdır</a:t>
            </a:r>
            <a:r>
              <a:rPr lang="en-US" dirty="0"/>
              <a:t>. Bu </a:t>
            </a:r>
            <a:r>
              <a:rPr lang="en-US" dirty="0" err="1"/>
              <a:t>bakış</a:t>
            </a:r>
            <a:r>
              <a:rPr lang="en-US" dirty="0"/>
              <a:t> </a:t>
            </a:r>
            <a:r>
              <a:rPr lang="en-US" dirty="0" err="1"/>
              <a:t>açısıyla</a:t>
            </a:r>
            <a:r>
              <a:rPr lang="en-US" dirty="0"/>
              <a:t> </a:t>
            </a:r>
            <a:r>
              <a:rPr lang="en-US" dirty="0" err="1"/>
              <a:t>öğrenme</a:t>
            </a:r>
            <a:r>
              <a:rPr lang="en-US" dirty="0"/>
              <a:t>, </a:t>
            </a:r>
            <a:r>
              <a:rPr lang="en-US" dirty="0" err="1"/>
              <a:t>bilgideki</a:t>
            </a:r>
            <a:r>
              <a:rPr lang="en-US" dirty="0"/>
              <a:t> </a:t>
            </a:r>
            <a:r>
              <a:rPr lang="en-US" dirty="0" err="1"/>
              <a:t>değişimi</a:t>
            </a:r>
            <a:r>
              <a:rPr lang="en-US" dirty="0"/>
              <a:t> </a:t>
            </a:r>
            <a:r>
              <a:rPr lang="en-US" dirty="0" err="1"/>
              <a:t>yansıtmaktadır</a:t>
            </a:r>
            <a:r>
              <a:rPr lang="en-US" dirty="0"/>
              <a:t>. </a:t>
            </a:r>
            <a:endParaRPr lang="tr-TR" dirty="0"/>
          </a:p>
        </p:txBody>
      </p:sp>
    </p:spTree>
    <p:extLst>
      <p:ext uri="{BB962C8B-B14F-4D97-AF65-F5344CB8AC3E}">
        <p14:creationId xmlns:p14="http://schemas.microsoft.com/office/powerpoint/2010/main" val="23755865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3" name="Picture 21">
            <a:extLst>
              <a:ext uri="{FF2B5EF4-FFF2-40B4-BE49-F238E27FC236}">
                <a16:creationId xmlns:a16="http://schemas.microsoft.com/office/drawing/2014/main" id="{D8DF5C3E-BDAB-40E6-A40B-8C05D8CD3F5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34" name="Picture 23">
            <a:extLst>
              <a:ext uri="{FF2B5EF4-FFF2-40B4-BE49-F238E27FC236}">
                <a16:creationId xmlns:a16="http://schemas.microsoft.com/office/drawing/2014/main" id="{9D90C31A-86E3-472B-B929-496667598EF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5" name="Rectangle 25">
            <a:extLst>
              <a:ext uri="{FF2B5EF4-FFF2-40B4-BE49-F238E27FC236}">
                <a16:creationId xmlns:a16="http://schemas.microsoft.com/office/drawing/2014/main" id="{9DD3589A-DB65-424B-ACF1-5C8155F1C3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0" y="0"/>
            <a:ext cx="457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27">
            <a:extLst>
              <a:ext uri="{FF2B5EF4-FFF2-40B4-BE49-F238E27FC236}">
                <a16:creationId xmlns:a16="http://schemas.microsoft.com/office/drawing/2014/main" id="{9F784D76-D302-4160-A2D4-C2F4AB76D4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4809647"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Unvan 3"/>
          <p:cNvSpPr>
            <a:spLocks noGrp="1"/>
          </p:cNvSpPr>
          <p:nvPr>
            <p:ph type="title"/>
          </p:nvPr>
        </p:nvSpPr>
        <p:spPr>
          <a:xfrm>
            <a:off x="510240" y="753228"/>
            <a:ext cx="4188508" cy="1080938"/>
          </a:xfrm>
        </p:spPr>
        <p:txBody>
          <a:bodyPr>
            <a:normAutofit/>
          </a:bodyPr>
          <a:lstStyle/>
          <a:p>
            <a:r>
              <a:rPr lang="tr-TR" sz="2300">
                <a:solidFill>
                  <a:srgbClr val="FFFFFF"/>
                </a:solidFill>
              </a:rPr>
              <a:t>2-Rekabet Durumu ve Rekabet Stratejisinin Oluşturulması</a:t>
            </a:r>
          </a:p>
        </p:txBody>
      </p:sp>
      <p:pic>
        <p:nvPicPr>
          <p:cNvPr id="37" name="Picture 29">
            <a:extLst>
              <a:ext uri="{FF2B5EF4-FFF2-40B4-BE49-F238E27FC236}">
                <a16:creationId xmlns:a16="http://schemas.microsoft.com/office/drawing/2014/main" id="{608D9710-1A5F-4D24-B654-F2081DE601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1" y="1970241"/>
            <a:ext cx="4807458" cy="258395"/>
          </a:xfrm>
          <a:prstGeom prst="rect">
            <a:avLst/>
          </a:prstGeom>
        </p:spPr>
      </p:pic>
      <p:sp>
        <p:nvSpPr>
          <p:cNvPr id="5" name="İçerik Yer Tutucusu 4"/>
          <p:cNvSpPr>
            <a:spLocks noGrp="1"/>
          </p:cNvSpPr>
          <p:nvPr>
            <p:ph idx="1"/>
          </p:nvPr>
        </p:nvSpPr>
        <p:spPr>
          <a:xfrm>
            <a:off x="510240" y="2336873"/>
            <a:ext cx="3828633" cy="3599316"/>
          </a:xfrm>
        </p:spPr>
        <p:txBody>
          <a:bodyPr>
            <a:normAutofit/>
          </a:bodyPr>
          <a:lstStyle/>
          <a:p>
            <a:r>
              <a:rPr lang="tr-TR" sz="900">
                <a:solidFill>
                  <a:srgbClr val="FFFFFF"/>
                </a:solidFill>
              </a:rPr>
              <a:t>Rekabet analizi, rakiplerinizi belirleme ve kendi işinize, ürününüze ve hizmetinize göre güçlü ve zayıf yönlerini belirlemek için stratejilerini değerlendirme sürecidir. Rekabet analizinin amacı, bir boşluk bulmak ve pazara giriş stratejinizi geliştirmek için gerekli bilgiyi toplamaktır.</a:t>
            </a:r>
          </a:p>
          <a:p>
            <a:r>
              <a:rPr lang="tr-TR" sz="900">
                <a:solidFill>
                  <a:srgbClr val="FFFFFF"/>
                </a:solidFill>
              </a:rPr>
              <a:t>Ürün Özellik Analizi</a:t>
            </a:r>
          </a:p>
          <a:p>
            <a:r>
              <a:rPr lang="tr-TR" sz="900">
                <a:solidFill>
                  <a:srgbClr val="FFFFFF"/>
                </a:solidFill>
              </a:rPr>
              <a:t>Rakibinizin sunduğu tüm özellikleri listeleyin ve her özelliğin müşterilere sağladığı değeri özetleyin. Rakiplerinizle örtüşen kendi özelliklerinizin ve değerlerinizin bir haritasını oluşturun.</a:t>
            </a:r>
          </a:p>
          <a:p>
            <a:endParaRPr lang="tr-TR" sz="900">
              <a:solidFill>
                <a:srgbClr val="FFFFFF"/>
              </a:solidFill>
            </a:endParaRPr>
          </a:p>
          <a:p>
            <a:r>
              <a:rPr lang="tr-TR" sz="900">
                <a:solidFill>
                  <a:srgbClr val="FFFFFF"/>
                </a:solidFill>
              </a:rPr>
              <a:t>Rakibinizin temel ürün özellikleri nelerdir?</a:t>
            </a:r>
          </a:p>
          <a:p>
            <a:r>
              <a:rPr lang="tr-TR" sz="900">
                <a:solidFill>
                  <a:srgbClr val="FFFFFF"/>
                </a:solidFill>
              </a:rPr>
              <a:t>Rakiplerinize özgü ürün özellikleri nelerdir?</a:t>
            </a:r>
          </a:p>
          <a:p>
            <a:r>
              <a:rPr lang="tr-TR" sz="900">
                <a:solidFill>
                  <a:srgbClr val="FFFFFF"/>
                </a:solidFill>
              </a:rPr>
              <a:t>Ürününüzün özellikleri, rakibinizin aynı özellikleriyle nasıl karşılaştırılır?</a:t>
            </a:r>
          </a:p>
          <a:p>
            <a:r>
              <a:rPr lang="tr-TR" sz="900">
                <a:solidFill>
                  <a:srgbClr val="FFFFFF"/>
                </a:solidFill>
              </a:rPr>
              <a:t>Rakibiniz birden fazla ortamı (ör. web, iOS, Android) destekliyor mu?</a:t>
            </a:r>
          </a:p>
        </p:txBody>
      </p:sp>
      <p:sp useBgFill="1">
        <p:nvSpPr>
          <p:cNvPr id="32" name="Rectangle 31">
            <a:extLst>
              <a:ext uri="{FF2B5EF4-FFF2-40B4-BE49-F238E27FC236}">
                <a16:creationId xmlns:a16="http://schemas.microsoft.com/office/drawing/2014/main" id="{2B57E7D2-A94B-4A8D-B58F-D3E30C235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49872" y="642795"/>
            <a:ext cx="3609304" cy="5575125"/>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Bir satırdaki renkli toplar ve ışığın sonucu">
            <a:extLst>
              <a:ext uri="{FF2B5EF4-FFF2-40B4-BE49-F238E27FC236}">
                <a16:creationId xmlns:a16="http://schemas.microsoft.com/office/drawing/2014/main" id="{F0937D2D-0A1A-5830-93DD-436393EC116C}"/>
              </a:ext>
            </a:extLst>
          </p:cNvPr>
          <p:cNvPicPr>
            <a:picLocks noChangeAspect="1"/>
          </p:cNvPicPr>
          <p:nvPr/>
        </p:nvPicPr>
        <p:blipFill rotWithShape="1">
          <a:blip r:embed="rId4"/>
          <a:srcRect l="35568" r="30545"/>
          <a:stretch/>
        </p:blipFill>
        <p:spPr>
          <a:xfrm>
            <a:off x="5595904" y="955591"/>
            <a:ext cx="2507904" cy="4940024"/>
          </a:xfrm>
          <a:prstGeom prst="rect">
            <a:avLst/>
          </a:prstGeom>
          <a:ln>
            <a:noFill/>
          </a:ln>
          <a:effectLst/>
        </p:spPr>
      </p:pic>
    </p:spTree>
    <p:extLst>
      <p:ext uri="{BB962C8B-B14F-4D97-AF65-F5344CB8AC3E}">
        <p14:creationId xmlns:p14="http://schemas.microsoft.com/office/powerpoint/2010/main" val="4128981997"/>
      </p:ext>
    </p:extLst>
  </p:cSld>
  <p:clrMapOvr>
    <a:overrideClrMapping bg1="lt1" tx1="dk1" bg2="lt2" tx2="dk2" accent1="accent1" accent2="accent2" accent3="accent3" accent4="accent4" accent5="accent5" accent6="accent6" hlink="hlink" folHlink="folHlink"/>
  </p:clrMapOvr>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Öğrenme nedir?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dirty="0" err="1"/>
              <a:t>Diğer</a:t>
            </a:r>
            <a:r>
              <a:rPr lang="en-US" dirty="0"/>
              <a:t> </a:t>
            </a:r>
            <a:r>
              <a:rPr lang="en-US" dirty="0" err="1"/>
              <a:t>görüş</a:t>
            </a:r>
            <a:r>
              <a:rPr lang="en-US" dirty="0"/>
              <a:t> </a:t>
            </a:r>
            <a:r>
              <a:rPr lang="en-US" dirty="0" err="1"/>
              <a:t>ise</a:t>
            </a:r>
            <a:r>
              <a:rPr lang="en-US" dirty="0"/>
              <a:t> </a:t>
            </a:r>
            <a:r>
              <a:rPr lang="en-US" dirty="0" err="1"/>
              <a:t>davranışsal</a:t>
            </a:r>
            <a:r>
              <a:rPr lang="en-US" dirty="0"/>
              <a:t> </a:t>
            </a:r>
            <a:r>
              <a:rPr lang="en-US" dirty="0" err="1"/>
              <a:t>yaklaşımı</a:t>
            </a:r>
            <a:r>
              <a:rPr lang="en-US" dirty="0"/>
              <a:t> </a:t>
            </a:r>
            <a:r>
              <a:rPr lang="en-US" dirty="0" err="1"/>
              <a:t>ifade</a:t>
            </a:r>
            <a:r>
              <a:rPr lang="en-US" dirty="0"/>
              <a:t> </a:t>
            </a:r>
            <a:r>
              <a:rPr lang="en-US" dirty="0" err="1"/>
              <a:t>eder</a:t>
            </a:r>
            <a:r>
              <a:rPr lang="en-US" dirty="0"/>
              <a:t>. </a:t>
            </a:r>
            <a:r>
              <a:rPr lang="en-US" dirty="0" err="1"/>
              <a:t>Davranışsal</a:t>
            </a:r>
            <a:r>
              <a:rPr lang="en-US" dirty="0"/>
              <a:t> </a:t>
            </a:r>
            <a:r>
              <a:rPr lang="en-US" dirty="0" err="1"/>
              <a:t>yaklaşıma</a:t>
            </a:r>
            <a:r>
              <a:rPr lang="en-US" dirty="0"/>
              <a:t> </a:t>
            </a:r>
            <a:r>
              <a:rPr lang="en-US" dirty="0" err="1"/>
              <a:t>göre</a:t>
            </a:r>
            <a:r>
              <a:rPr lang="en-US" dirty="0"/>
              <a:t> </a:t>
            </a:r>
            <a:r>
              <a:rPr lang="en-US" dirty="0" err="1"/>
              <a:t>öğrenme</a:t>
            </a:r>
            <a:r>
              <a:rPr lang="en-US" dirty="0"/>
              <a:t>, </a:t>
            </a:r>
            <a:r>
              <a:rPr lang="en-US" dirty="0" err="1"/>
              <a:t>bir</a:t>
            </a:r>
            <a:r>
              <a:rPr lang="en-US" dirty="0"/>
              <a:t> </a:t>
            </a:r>
            <a:r>
              <a:rPr lang="en-US" dirty="0" err="1"/>
              <a:t>uyarıcı</a:t>
            </a:r>
            <a:r>
              <a:rPr lang="en-US" dirty="0"/>
              <a:t> </a:t>
            </a:r>
            <a:r>
              <a:rPr lang="en-US" dirty="0" err="1"/>
              <a:t>ve</a:t>
            </a:r>
            <a:r>
              <a:rPr lang="en-US" dirty="0"/>
              <a:t> </a:t>
            </a:r>
            <a:r>
              <a:rPr lang="en-US" dirty="0" err="1"/>
              <a:t>yanıt</a:t>
            </a:r>
            <a:r>
              <a:rPr lang="en-US" dirty="0"/>
              <a:t> </a:t>
            </a:r>
            <a:r>
              <a:rPr lang="en-US" dirty="0" err="1"/>
              <a:t>arasındaki</a:t>
            </a:r>
            <a:r>
              <a:rPr lang="en-US" dirty="0"/>
              <a:t> durum </a:t>
            </a:r>
            <a:r>
              <a:rPr lang="en-US" dirty="0" err="1"/>
              <a:t>nedeniyle</a:t>
            </a:r>
            <a:r>
              <a:rPr lang="en-US" dirty="0"/>
              <a:t> </a:t>
            </a:r>
            <a:r>
              <a:rPr lang="en-US" dirty="0" err="1"/>
              <a:t>gelişen</a:t>
            </a:r>
            <a:r>
              <a:rPr lang="en-US" dirty="0"/>
              <a:t> </a:t>
            </a:r>
            <a:r>
              <a:rPr lang="en-US" dirty="0" err="1"/>
              <a:t>davranıştaki</a:t>
            </a:r>
            <a:r>
              <a:rPr lang="en-US" dirty="0"/>
              <a:t> </a:t>
            </a:r>
            <a:r>
              <a:rPr lang="en-US" dirty="0" err="1"/>
              <a:t>değişmelerdir</a:t>
            </a:r>
            <a:r>
              <a:rPr lang="en-US" dirty="0"/>
              <a:t> (Engel, Blackwell </a:t>
            </a:r>
            <a:r>
              <a:rPr lang="en-US" dirty="0" err="1"/>
              <a:t>ve</a:t>
            </a:r>
            <a:r>
              <a:rPr lang="en-US" dirty="0"/>
              <a:t> </a:t>
            </a:r>
            <a:r>
              <a:rPr lang="en-US" dirty="0" err="1"/>
              <a:t>Miniard</a:t>
            </a:r>
            <a:r>
              <a:rPr lang="en-US" dirty="0"/>
              <a:t>, 1990: 396). </a:t>
            </a:r>
            <a:endParaRPr lang="tr-TR" dirty="0"/>
          </a:p>
          <a:p>
            <a:pPr algn="just"/>
            <a:r>
              <a:rPr lang="en-US" dirty="0" err="1"/>
              <a:t>Davranışsal</a:t>
            </a:r>
            <a:r>
              <a:rPr lang="en-US" dirty="0"/>
              <a:t> </a:t>
            </a:r>
            <a:r>
              <a:rPr lang="en-US" dirty="0" err="1"/>
              <a:t>yaklaşımda</a:t>
            </a:r>
            <a:r>
              <a:rPr lang="en-US" dirty="0"/>
              <a:t> </a:t>
            </a:r>
            <a:r>
              <a:rPr lang="en-US" dirty="0" err="1"/>
              <a:t>bir</a:t>
            </a:r>
            <a:r>
              <a:rPr lang="en-US" dirty="0"/>
              <a:t> </a:t>
            </a:r>
            <a:r>
              <a:rPr lang="en-US" dirty="0" err="1"/>
              <a:t>uyaran</a:t>
            </a:r>
            <a:r>
              <a:rPr lang="en-US" dirty="0"/>
              <a:t> </a:t>
            </a:r>
            <a:r>
              <a:rPr lang="en-US" dirty="0" err="1"/>
              <a:t>ve</a:t>
            </a:r>
            <a:r>
              <a:rPr lang="en-US" dirty="0"/>
              <a:t> </a:t>
            </a:r>
            <a:r>
              <a:rPr lang="en-US" dirty="0" err="1"/>
              <a:t>ona</a:t>
            </a:r>
            <a:r>
              <a:rPr lang="en-US" dirty="0"/>
              <a:t> </a:t>
            </a:r>
            <a:r>
              <a:rPr lang="en-US" dirty="0" err="1"/>
              <a:t>karşı</a:t>
            </a:r>
            <a:r>
              <a:rPr lang="en-US" dirty="0"/>
              <a:t> </a:t>
            </a:r>
            <a:r>
              <a:rPr lang="en-US" dirty="0" err="1"/>
              <a:t>gösterilen</a:t>
            </a:r>
            <a:r>
              <a:rPr lang="en-US" dirty="0"/>
              <a:t> </a:t>
            </a:r>
            <a:r>
              <a:rPr lang="en-US" dirty="0" err="1"/>
              <a:t>bir</a:t>
            </a:r>
            <a:r>
              <a:rPr lang="en-US" dirty="0"/>
              <a:t> </a:t>
            </a:r>
            <a:r>
              <a:rPr lang="en-US" dirty="0" err="1"/>
              <a:t>tepki</a:t>
            </a:r>
            <a:r>
              <a:rPr lang="en-US" dirty="0"/>
              <a:t> </a:t>
            </a:r>
            <a:r>
              <a:rPr lang="en-US" dirty="0" err="1"/>
              <a:t>davranışı</a:t>
            </a:r>
            <a:r>
              <a:rPr lang="en-US" dirty="0"/>
              <a:t> </a:t>
            </a:r>
            <a:r>
              <a:rPr lang="en-US" dirty="0" err="1"/>
              <a:t>olarak</a:t>
            </a:r>
            <a:r>
              <a:rPr lang="en-US" dirty="0"/>
              <a:t> </a:t>
            </a:r>
            <a:r>
              <a:rPr lang="en-US" dirty="0" err="1"/>
              <a:t>öğrenme</a:t>
            </a:r>
            <a:r>
              <a:rPr lang="en-US" dirty="0"/>
              <a:t> </a:t>
            </a:r>
            <a:r>
              <a:rPr lang="en-US" dirty="0" err="1"/>
              <a:t>ortaya</a:t>
            </a:r>
            <a:r>
              <a:rPr lang="en-US" dirty="0"/>
              <a:t> </a:t>
            </a:r>
            <a:r>
              <a:rPr lang="en-US" dirty="0" err="1"/>
              <a:t>çıkar</a:t>
            </a:r>
            <a:r>
              <a:rPr lang="en-US" dirty="0"/>
              <a:t>. </a:t>
            </a:r>
            <a:endParaRPr lang="tr-TR" dirty="0"/>
          </a:p>
          <a:p>
            <a:pPr algn="just"/>
            <a:r>
              <a:rPr lang="en-US" dirty="0" err="1"/>
              <a:t>Bilişsel</a:t>
            </a:r>
            <a:r>
              <a:rPr lang="en-US" dirty="0"/>
              <a:t> </a:t>
            </a:r>
            <a:r>
              <a:rPr lang="en-US" dirty="0" err="1"/>
              <a:t>yaklaşımda</a:t>
            </a:r>
            <a:r>
              <a:rPr lang="en-US" dirty="0"/>
              <a:t> </a:t>
            </a:r>
            <a:r>
              <a:rPr lang="en-US" dirty="0" err="1"/>
              <a:t>ise</a:t>
            </a:r>
            <a:r>
              <a:rPr lang="en-US" dirty="0"/>
              <a:t> </a:t>
            </a:r>
            <a:r>
              <a:rPr lang="en-US" dirty="0" err="1"/>
              <a:t>davranışsal</a:t>
            </a:r>
            <a:r>
              <a:rPr lang="en-US" dirty="0"/>
              <a:t> </a:t>
            </a:r>
            <a:r>
              <a:rPr lang="en-US" dirty="0" err="1"/>
              <a:t>yaklaşımın</a:t>
            </a:r>
            <a:r>
              <a:rPr lang="en-US" dirty="0"/>
              <a:t> </a:t>
            </a:r>
            <a:r>
              <a:rPr lang="en-US" dirty="0" err="1"/>
              <a:t>tersine</a:t>
            </a:r>
            <a:r>
              <a:rPr lang="en-US" dirty="0"/>
              <a:t> </a:t>
            </a:r>
            <a:r>
              <a:rPr lang="en-US" dirty="0" err="1"/>
              <a:t>bireyin</a:t>
            </a:r>
            <a:r>
              <a:rPr lang="en-US" dirty="0"/>
              <a:t> </a:t>
            </a:r>
            <a:r>
              <a:rPr lang="en-US" dirty="0" err="1"/>
              <a:t>sürekli</a:t>
            </a:r>
            <a:r>
              <a:rPr lang="en-US" dirty="0"/>
              <a:t> </a:t>
            </a:r>
            <a:r>
              <a:rPr lang="en-US" dirty="0" err="1"/>
              <a:t>olarak</a:t>
            </a:r>
            <a:r>
              <a:rPr lang="en-US" dirty="0"/>
              <a:t> </a:t>
            </a:r>
            <a:r>
              <a:rPr lang="en-US" dirty="0" err="1"/>
              <a:t>sorun</a:t>
            </a:r>
            <a:r>
              <a:rPr lang="en-US" dirty="0"/>
              <a:t> </a:t>
            </a:r>
            <a:r>
              <a:rPr lang="en-US" dirty="0" err="1"/>
              <a:t>çözmekte</a:t>
            </a:r>
            <a:r>
              <a:rPr lang="en-US" dirty="0"/>
              <a:t>, </a:t>
            </a:r>
            <a:r>
              <a:rPr lang="en-US" dirty="0" err="1"/>
              <a:t>bunları</a:t>
            </a:r>
            <a:r>
              <a:rPr lang="en-US" dirty="0"/>
              <a:t> </a:t>
            </a:r>
            <a:r>
              <a:rPr lang="en-US" dirty="0" err="1"/>
              <a:t>çözerken</a:t>
            </a:r>
            <a:r>
              <a:rPr lang="en-US" dirty="0"/>
              <a:t> de </a:t>
            </a:r>
            <a:r>
              <a:rPr lang="en-US" dirty="0" err="1"/>
              <a:t>öğrenme</a:t>
            </a:r>
            <a:r>
              <a:rPr lang="en-US" dirty="0"/>
              <a:t> </a:t>
            </a:r>
            <a:r>
              <a:rPr lang="en-US" dirty="0" err="1"/>
              <a:t>ortaya</a:t>
            </a:r>
            <a:r>
              <a:rPr lang="en-US" dirty="0"/>
              <a:t> </a:t>
            </a:r>
            <a:r>
              <a:rPr lang="en-US" dirty="0" err="1"/>
              <a:t>çıkmaktadır</a:t>
            </a:r>
            <a:r>
              <a:rPr lang="en-US" dirty="0"/>
              <a:t> (</a:t>
            </a:r>
            <a:r>
              <a:rPr lang="en-US" dirty="0" err="1"/>
              <a:t>Karalar</a:t>
            </a:r>
            <a:r>
              <a:rPr lang="en-US" dirty="0"/>
              <a:t>, 2005: 87).</a:t>
            </a:r>
            <a:endParaRPr lang="tr-TR" dirty="0"/>
          </a:p>
        </p:txBody>
      </p:sp>
    </p:spTree>
    <p:extLst>
      <p:ext uri="{BB962C8B-B14F-4D97-AF65-F5344CB8AC3E}">
        <p14:creationId xmlns:p14="http://schemas.microsoft.com/office/powerpoint/2010/main" val="1615168938"/>
      </p:ext>
    </p:extLst>
  </p:cSld>
  <p:clrMapOvr>
    <a:masterClrMapping/>
  </p:clrMapOvr>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Öğrenme nedir?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2564904"/>
            <a:ext cx="3800475"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5596190"/>
      </p:ext>
    </p:extLst>
  </p:cSld>
  <p:clrMapOvr>
    <a:masterClrMapping/>
  </p:clrMapOvr>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Öğrenme nedir?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Öğrenmenin tüketici davranışları üzerindeki etkisinin daha iyi anlaşılabilmesi için temel özelliklerinin bilinmesi oldukça önemlidir (Karalar, 2005: 72-73);</a:t>
            </a:r>
          </a:p>
          <a:p>
            <a:pPr algn="just"/>
            <a:r>
              <a:rPr lang="en-US" b="1" dirty="0" err="1"/>
              <a:t>Öğrenme</a:t>
            </a:r>
            <a:r>
              <a:rPr lang="en-US" b="1" dirty="0"/>
              <a:t> </a:t>
            </a:r>
            <a:r>
              <a:rPr lang="en-US" b="1" dirty="0" err="1"/>
              <a:t>zaman</a:t>
            </a:r>
            <a:r>
              <a:rPr lang="en-US" b="1" dirty="0"/>
              <a:t> </a:t>
            </a:r>
            <a:r>
              <a:rPr lang="en-US" b="1" dirty="0" err="1"/>
              <a:t>içerisinde</a:t>
            </a:r>
            <a:r>
              <a:rPr lang="en-US" b="1" dirty="0"/>
              <a:t> </a:t>
            </a:r>
            <a:r>
              <a:rPr lang="en-US" b="1" dirty="0" err="1"/>
              <a:t>gerçekleşir</a:t>
            </a:r>
            <a:r>
              <a:rPr lang="en-US" b="1" dirty="0"/>
              <a:t>: </a:t>
            </a:r>
            <a:r>
              <a:rPr lang="en-US" dirty="0" err="1"/>
              <a:t>Öğrenme</a:t>
            </a:r>
            <a:r>
              <a:rPr lang="en-US" dirty="0"/>
              <a:t> </a:t>
            </a:r>
            <a:r>
              <a:rPr lang="en-US" dirty="0" err="1"/>
              <a:t>zaman</a:t>
            </a:r>
            <a:r>
              <a:rPr lang="en-US" dirty="0"/>
              <a:t> </a:t>
            </a:r>
            <a:r>
              <a:rPr lang="en-US" dirty="0" err="1"/>
              <a:t>içerisinde</a:t>
            </a:r>
            <a:r>
              <a:rPr lang="en-US" dirty="0"/>
              <a:t> </a:t>
            </a:r>
            <a:r>
              <a:rPr lang="en-US" dirty="0" err="1"/>
              <a:t>gerçekleşen</a:t>
            </a:r>
            <a:r>
              <a:rPr lang="en-US" dirty="0"/>
              <a:t> </a:t>
            </a:r>
            <a:r>
              <a:rPr lang="en-US" dirty="0" err="1"/>
              <a:t>ve</a:t>
            </a:r>
            <a:r>
              <a:rPr lang="en-US" dirty="0"/>
              <a:t> </a:t>
            </a:r>
            <a:r>
              <a:rPr lang="en-US" dirty="0" err="1"/>
              <a:t>doğrudan</a:t>
            </a:r>
            <a:r>
              <a:rPr lang="en-US" dirty="0"/>
              <a:t> </a:t>
            </a:r>
            <a:r>
              <a:rPr lang="en-US" dirty="0" err="1"/>
              <a:t>gözlemlenemeyen</a:t>
            </a:r>
            <a:r>
              <a:rPr lang="en-US" dirty="0"/>
              <a:t> </a:t>
            </a:r>
            <a:r>
              <a:rPr lang="en-US" dirty="0" err="1"/>
              <a:t>bir</a:t>
            </a:r>
            <a:r>
              <a:rPr lang="en-US" dirty="0"/>
              <a:t> </a:t>
            </a:r>
            <a:r>
              <a:rPr lang="en-US" dirty="0" err="1"/>
              <a:t>süreçtir</a:t>
            </a:r>
            <a:r>
              <a:rPr lang="en-US" dirty="0"/>
              <a:t>. </a:t>
            </a:r>
            <a:r>
              <a:rPr lang="en-US" dirty="0" err="1"/>
              <a:t>Tüketiciler</a:t>
            </a:r>
            <a:r>
              <a:rPr lang="en-US" dirty="0"/>
              <a:t> </a:t>
            </a:r>
            <a:r>
              <a:rPr lang="en-US" dirty="0" err="1"/>
              <a:t>çevrelerinden</a:t>
            </a:r>
            <a:r>
              <a:rPr lang="en-US" dirty="0"/>
              <a:t> </a:t>
            </a:r>
            <a:r>
              <a:rPr lang="en-US" dirty="0" err="1"/>
              <a:t>sürekli</a:t>
            </a:r>
            <a:r>
              <a:rPr lang="en-US" dirty="0"/>
              <a:t> </a:t>
            </a:r>
            <a:r>
              <a:rPr lang="en-US" dirty="0" err="1"/>
              <a:t>olarak</a:t>
            </a:r>
            <a:r>
              <a:rPr lang="en-US" dirty="0"/>
              <a:t> </a:t>
            </a:r>
            <a:r>
              <a:rPr lang="en-US" dirty="0" err="1"/>
              <a:t>algıladıkları</a:t>
            </a:r>
            <a:r>
              <a:rPr lang="en-US" dirty="0"/>
              <a:t> </a:t>
            </a:r>
            <a:r>
              <a:rPr lang="en-US" dirty="0" err="1"/>
              <a:t>uyaranları</a:t>
            </a:r>
            <a:r>
              <a:rPr lang="en-US" dirty="0"/>
              <a:t>, </a:t>
            </a:r>
            <a:r>
              <a:rPr lang="en-US" dirty="0" err="1"/>
              <a:t>mevcut</a:t>
            </a:r>
            <a:r>
              <a:rPr lang="en-US" dirty="0"/>
              <a:t> </a:t>
            </a:r>
            <a:r>
              <a:rPr lang="en-US" dirty="0" err="1"/>
              <a:t>bilgileri</a:t>
            </a:r>
            <a:r>
              <a:rPr lang="en-US" dirty="0"/>
              <a:t> </a:t>
            </a:r>
            <a:r>
              <a:rPr lang="en-US" dirty="0" err="1"/>
              <a:t>ile</a:t>
            </a:r>
            <a:r>
              <a:rPr lang="en-US" dirty="0"/>
              <a:t> </a:t>
            </a:r>
            <a:r>
              <a:rPr lang="en-US" dirty="0" err="1"/>
              <a:t>bütünleştirerek</a:t>
            </a:r>
            <a:r>
              <a:rPr lang="en-US" dirty="0"/>
              <a:t> </a:t>
            </a:r>
            <a:r>
              <a:rPr lang="en-US" dirty="0" err="1"/>
              <a:t>yeni</a:t>
            </a:r>
            <a:r>
              <a:rPr lang="en-US" dirty="0"/>
              <a:t> </a:t>
            </a:r>
            <a:r>
              <a:rPr lang="en-US" dirty="0" err="1"/>
              <a:t>bilgilere</a:t>
            </a:r>
            <a:r>
              <a:rPr lang="en-US" dirty="0"/>
              <a:t> </a:t>
            </a:r>
            <a:r>
              <a:rPr lang="en-US" dirty="0" err="1"/>
              <a:t>ulaşırlar</a:t>
            </a:r>
            <a:r>
              <a:rPr lang="en-US" dirty="0"/>
              <a:t>.</a:t>
            </a:r>
            <a:endParaRPr lang="tr-TR" dirty="0"/>
          </a:p>
          <a:p>
            <a:pPr algn="just"/>
            <a:r>
              <a:rPr lang="en-US" b="1" dirty="0" err="1"/>
              <a:t>Öğrenme</a:t>
            </a:r>
            <a:r>
              <a:rPr lang="en-US" b="1" dirty="0"/>
              <a:t> </a:t>
            </a:r>
            <a:r>
              <a:rPr lang="en-US" b="1" dirty="0" err="1"/>
              <a:t>bir</a:t>
            </a:r>
            <a:r>
              <a:rPr lang="en-US" b="1" dirty="0"/>
              <a:t> </a:t>
            </a:r>
            <a:r>
              <a:rPr lang="en-US" b="1" dirty="0" err="1"/>
              <a:t>süreçtir</a:t>
            </a:r>
            <a:r>
              <a:rPr lang="en-US" b="1" dirty="0"/>
              <a:t>: </a:t>
            </a:r>
            <a:r>
              <a:rPr lang="en-US" dirty="0" err="1"/>
              <a:t>Tüketiciler</a:t>
            </a:r>
            <a:r>
              <a:rPr lang="en-US" dirty="0"/>
              <a:t> </a:t>
            </a:r>
            <a:r>
              <a:rPr lang="en-US" dirty="0" err="1"/>
              <a:t>çeşitli</a:t>
            </a:r>
            <a:r>
              <a:rPr lang="en-US" dirty="0"/>
              <a:t> </a:t>
            </a:r>
            <a:r>
              <a:rPr lang="en-US" dirty="0" err="1"/>
              <a:t>aşamaları</a:t>
            </a:r>
            <a:r>
              <a:rPr lang="en-US" dirty="0"/>
              <a:t> </a:t>
            </a:r>
            <a:r>
              <a:rPr lang="en-US" dirty="0" err="1"/>
              <a:t>bir</a:t>
            </a:r>
            <a:r>
              <a:rPr lang="en-US" dirty="0"/>
              <a:t> </a:t>
            </a:r>
            <a:r>
              <a:rPr lang="en-US" dirty="0" err="1"/>
              <a:t>süreç</a:t>
            </a:r>
            <a:r>
              <a:rPr lang="en-US" dirty="0"/>
              <a:t> </a:t>
            </a:r>
            <a:r>
              <a:rPr lang="en-US" dirty="0" err="1"/>
              <a:t>kapsamında</a:t>
            </a:r>
            <a:r>
              <a:rPr lang="en-US" dirty="0"/>
              <a:t> </a:t>
            </a:r>
            <a:r>
              <a:rPr lang="en-US" dirty="0" err="1"/>
              <a:t>izleyerek</a:t>
            </a:r>
            <a:r>
              <a:rPr lang="en-US" dirty="0"/>
              <a:t> </a:t>
            </a:r>
            <a:r>
              <a:rPr lang="en-US" dirty="0" err="1"/>
              <a:t>bilgileri</a:t>
            </a:r>
            <a:r>
              <a:rPr lang="en-US" dirty="0"/>
              <a:t> </a:t>
            </a:r>
            <a:r>
              <a:rPr lang="en-US" dirty="0" err="1"/>
              <a:t>öğrenebilir</a:t>
            </a:r>
            <a:r>
              <a:rPr lang="en-US" dirty="0"/>
              <a:t>. Bu </a:t>
            </a:r>
            <a:r>
              <a:rPr lang="en-US" dirty="0" err="1"/>
              <a:t>süreçler</a:t>
            </a:r>
            <a:r>
              <a:rPr lang="en-US" dirty="0"/>
              <a:t> </a:t>
            </a:r>
            <a:r>
              <a:rPr lang="en-US" dirty="0" err="1"/>
              <a:t>bazen</a:t>
            </a:r>
            <a:r>
              <a:rPr lang="en-US" dirty="0"/>
              <a:t> </a:t>
            </a:r>
            <a:r>
              <a:rPr lang="en-US" dirty="0" err="1"/>
              <a:t>kısa</a:t>
            </a:r>
            <a:r>
              <a:rPr lang="en-US" dirty="0"/>
              <a:t>, </a:t>
            </a:r>
            <a:r>
              <a:rPr lang="en-US" dirty="0" err="1"/>
              <a:t>bazen</a:t>
            </a:r>
            <a:r>
              <a:rPr lang="en-US" dirty="0"/>
              <a:t> </a:t>
            </a:r>
            <a:r>
              <a:rPr lang="en-US" dirty="0" err="1"/>
              <a:t>uzundur</a:t>
            </a:r>
            <a:r>
              <a:rPr lang="en-US" dirty="0"/>
              <a:t>.</a:t>
            </a:r>
            <a:endParaRPr lang="tr-TR" dirty="0"/>
          </a:p>
        </p:txBody>
      </p:sp>
    </p:spTree>
    <p:extLst>
      <p:ext uri="{BB962C8B-B14F-4D97-AF65-F5344CB8AC3E}">
        <p14:creationId xmlns:p14="http://schemas.microsoft.com/office/powerpoint/2010/main" val="2641210094"/>
      </p:ext>
    </p:extLst>
  </p:cSld>
  <p:clrMapOvr>
    <a:masterClrMapping/>
  </p:clrMapOvr>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Öğrenme nedir?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b="1" dirty="0" err="1"/>
              <a:t>Öğrenme</a:t>
            </a:r>
            <a:r>
              <a:rPr lang="en-US" b="1" dirty="0"/>
              <a:t> </a:t>
            </a:r>
            <a:r>
              <a:rPr lang="en-US" b="1" dirty="0" err="1"/>
              <a:t>ve</a:t>
            </a:r>
            <a:r>
              <a:rPr lang="en-US" b="1" dirty="0"/>
              <a:t> </a:t>
            </a:r>
            <a:r>
              <a:rPr lang="en-US" b="1" dirty="0" err="1"/>
              <a:t>algılama</a:t>
            </a:r>
            <a:r>
              <a:rPr lang="en-US" b="1" dirty="0"/>
              <a:t> </a:t>
            </a:r>
            <a:r>
              <a:rPr lang="en-US" b="1" dirty="0" err="1"/>
              <a:t>birbiriyle</a:t>
            </a:r>
            <a:r>
              <a:rPr lang="en-US" b="1" dirty="0"/>
              <a:t> </a:t>
            </a:r>
            <a:r>
              <a:rPr lang="en-US" b="1" dirty="0" err="1"/>
              <a:t>sıkı</a:t>
            </a:r>
            <a:r>
              <a:rPr lang="en-US" b="1" dirty="0"/>
              <a:t> </a:t>
            </a:r>
            <a:r>
              <a:rPr lang="en-US" b="1" dirty="0" err="1"/>
              <a:t>ilişkidir</a:t>
            </a:r>
            <a:r>
              <a:rPr lang="en-US" b="1" dirty="0"/>
              <a:t>: </a:t>
            </a:r>
            <a:r>
              <a:rPr lang="en-US" dirty="0" err="1"/>
              <a:t>Öğrenme</a:t>
            </a:r>
            <a:r>
              <a:rPr lang="en-US" dirty="0"/>
              <a:t>, </a:t>
            </a:r>
            <a:r>
              <a:rPr lang="en-US" dirty="0" err="1"/>
              <a:t>tüketicilere</a:t>
            </a:r>
            <a:r>
              <a:rPr lang="en-US" dirty="0"/>
              <a:t> </a:t>
            </a:r>
            <a:r>
              <a:rPr lang="en-US" dirty="0" err="1"/>
              <a:t>büyük</a:t>
            </a:r>
            <a:r>
              <a:rPr lang="en-US" dirty="0"/>
              <a:t> </a:t>
            </a:r>
            <a:r>
              <a:rPr lang="en-US" dirty="0" err="1"/>
              <a:t>oranda</a:t>
            </a:r>
            <a:r>
              <a:rPr lang="en-US" dirty="0"/>
              <a:t> </a:t>
            </a:r>
            <a:r>
              <a:rPr lang="en-US" dirty="0" err="1"/>
              <a:t>bilgi</a:t>
            </a:r>
            <a:r>
              <a:rPr lang="en-US" dirty="0"/>
              <a:t> </a:t>
            </a:r>
            <a:r>
              <a:rPr lang="en-US" dirty="0" err="1"/>
              <a:t>sağlar</a:t>
            </a:r>
            <a:r>
              <a:rPr lang="en-US" dirty="0"/>
              <a:t>. Bu </a:t>
            </a:r>
            <a:r>
              <a:rPr lang="en-US" dirty="0" err="1"/>
              <a:t>bilgiler</a:t>
            </a:r>
            <a:r>
              <a:rPr lang="en-US" dirty="0"/>
              <a:t>, </a:t>
            </a:r>
            <a:r>
              <a:rPr lang="en-US" dirty="0" err="1"/>
              <a:t>ürün</a:t>
            </a:r>
            <a:r>
              <a:rPr lang="en-US" dirty="0"/>
              <a:t> </a:t>
            </a:r>
            <a:r>
              <a:rPr lang="en-US" dirty="0" err="1"/>
              <a:t>ve</a:t>
            </a:r>
            <a:r>
              <a:rPr lang="en-US" dirty="0"/>
              <a:t> </a:t>
            </a:r>
            <a:r>
              <a:rPr lang="en-US" dirty="0" err="1"/>
              <a:t>marka</a:t>
            </a:r>
            <a:r>
              <a:rPr lang="en-US" dirty="0"/>
              <a:t> </a:t>
            </a:r>
            <a:r>
              <a:rPr lang="en-US" dirty="0" err="1"/>
              <a:t>seçiminde</a:t>
            </a:r>
            <a:r>
              <a:rPr lang="en-US" dirty="0"/>
              <a:t> </a:t>
            </a:r>
            <a:r>
              <a:rPr lang="en-US" dirty="0" err="1"/>
              <a:t>kullanılır</a:t>
            </a:r>
            <a:r>
              <a:rPr lang="en-US" dirty="0"/>
              <a:t>. </a:t>
            </a:r>
            <a:r>
              <a:rPr lang="en-US" dirty="0" err="1"/>
              <a:t>Bundan</a:t>
            </a:r>
            <a:r>
              <a:rPr lang="en-US" dirty="0"/>
              <a:t> </a:t>
            </a:r>
            <a:r>
              <a:rPr lang="en-US" dirty="0" err="1"/>
              <a:t>dolayı</a:t>
            </a:r>
            <a:r>
              <a:rPr lang="en-US" dirty="0"/>
              <a:t> </a:t>
            </a:r>
            <a:r>
              <a:rPr lang="en-US" dirty="0" err="1"/>
              <a:t>öğrenme</a:t>
            </a:r>
            <a:r>
              <a:rPr lang="en-US" dirty="0"/>
              <a:t> </a:t>
            </a:r>
            <a:r>
              <a:rPr lang="en-US" dirty="0" err="1"/>
              <a:t>ve</a:t>
            </a:r>
            <a:r>
              <a:rPr lang="en-US" dirty="0"/>
              <a:t> </a:t>
            </a:r>
            <a:r>
              <a:rPr lang="en-US" dirty="0" err="1"/>
              <a:t>algılama</a:t>
            </a:r>
            <a:r>
              <a:rPr lang="en-US" dirty="0"/>
              <a:t> </a:t>
            </a:r>
            <a:r>
              <a:rPr lang="en-US" dirty="0" err="1"/>
              <a:t>birbirleriyle</a:t>
            </a:r>
            <a:r>
              <a:rPr lang="en-US" dirty="0"/>
              <a:t> </a:t>
            </a:r>
            <a:r>
              <a:rPr lang="en-US" dirty="0" err="1"/>
              <a:t>ilişkilidir</a:t>
            </a:r>
            <a:r>
              <a:rPr lang="en-US" dirty="0"/>
              <a:t>. </a:t>
            </a:r>
            <a:r>
              <a:rPr lang="en-US" dirty="0" err="1"/>
              <a:t>Çünkü</a:t>
            </a:r>
            <a:r>
              <a:rPr lang="en-US" dirty="0"/>
              <a:t> </a:t>
            </a:r>
            <a:r>
              <a:rPr lang="en-US" dirty="0" err="1"/>
              <a:t>algılama</a:t>
            </a:r>
            <a:r>
              <a:rPr lang="en-US" dirty="0"/>
              <a:t>, </a:t>
            </a:r>
            <a:r>
              <a:rPr lang="en-US" dirty="0" err="1"/>
              <a:t>öğrenmeye</a:t>
            </a:r>
            <a:r>
              <a:rPr lang="en-US" dirty="0"/>
              <a:t> </a:t>
            </a:r>
            <a:r>
              <a:rPr lang="en-US" dirty="0" err="1"/>
              <a:t>girdi</a:t>
            </a:r>
            <a:r>
              <a:rPr lang="en-US" dirty="0"/>
              <a:t> </a:t>
            </a:r>
            <a:r>
              <a:rPr lang="en-US" dirty="0" err="1"/>
              <a:t>sağlayıcıdır</a:t>
            </a:r>
            <a:r>
              <a:rPr lang="en-US" dirty="0"/>
              <a:t>. </a:t>
            </a:r>
            <a:endParaRPr lang="tr-TR" dirty="0"/>
          </a:p>
          <a:p>
            <a:pPr algn="just"/>
            <a:r>
              <a:rPr lang="en-US" b="1" dirty="0" err="1"/>
              <a:t>Öğrenme</a:t>
            </a:r>
            <a:r>
              <a:rPr lang="en-US" b="1" dirty="0"/>
              <a:t> </a:t>
            </a:r>
            <a:r>
              <a:rPr lang="en-US" b="1" dirty="0" err="1"/>
              <a:t>beklenen</a:t>
            </a:r>
            <a:r>
              <a:rPr lang="en-US" b="1" dirty="0"/>
              <a:t> </a:t>
            </a:r>
            <a:r>
              <a:rPr lang="en-US" b="1" dirty="0" err="1"/>
              <a:t>davranışa</a:t>
            </a:r>
            <a:r>
              <a:rPr lang="en-US" b="1" dirty="0"/>
              <a:t> </a:t>
            </a:r>
            <a:r>
              <a:rPr lang="en-US" b="1" dirty="0" err="1"/>
              <a:t>dönüşmeyebilir</a:t>
            </a:r>
            <a:r>
              <a:rPr lang="en-US" b="1" dirty="0"/>
              <a:t>: </a:t>
            </a:r>
            <a:r>
              <a:rPr lang="en-US" dirty="0" err="1"/>
              <a:t>Öğrenme</a:t>
            </a:r>
            <a:r>
              <a:rPr lang="en-US" dirty="0"/>
              <a:t> her </a:t>
            </a:r>
            <a:r>
              <a:rPr lang="en-US" dirty="0" err="1"/>
              <a:t>zaman</a:t>
            </a:r>
            <a:r>
              <a:rPr lang="en-US" dirty="0"/>
              <a:t> </a:t>
            </a:r>
            <a:r>
              <a:rPr lang="en-US" dirty="0" err="1"/>
              <a:t>davranışla</a:t>
            </a:r>
            <a:r>
              <a:rPr lang="en-US" dirty="0"/>
              <a:t> </a:t>
            </a:r>
            <a:r>
              <a:rPr lang="en-US" dirty="0" err="1"/>
              <a:t>sonuçlanmaz</a:t>
            </a:r>
            <a:r>
              <a:rPr lang="en-US" dirty="0"/>
              <a:t>. </a:t>
            </a:r>
            <a:r>
              <a:rPr lang="en-US" dirty="0" err="1"/>
              <a:t>Bilgiler</a:t>
            </a:r>
            <a:r>
              <a:rPr lang="en-US" dirty="0"/>
              <a:t> tam </a:t>
            </a:r>
            <a:r>
              <a:rPr lang="en-US" dirty="0" err="1"/>
              <a:t>olsa</a:t>
            </a:r>
            <a:r>
              <a:rPr lang="en-US" dirty="0"/>
              <a:t> bile </a:t>
            </a:r>
            <a:r>
              <a:rPr lang="en-US" dirty="0" err="1"/>
              <a:t>tüketiciler</a:t>
            </a:r>
            <a:r>
              <a:rPr lang="en-US" dirty="0"/>
              <a:t> </a:t>
            </a:r>
            <a:r>
              <a:rPr lang="en-US" dirty="0" err="1"/>
              <a:t>kimi</a:t>
            </a:r>
            <a:r>
              <a:rPr lang="en-US" dirty="0"/>
              <a:t> </a:t>
            </a:r>
            <a:r>
              <a:rPr lang="en-US" dirty="0" err="1"/>
              <a:t>zaman</a:t>
            </a:r>
            <a:r>
              <a:rPr lang="en-US" dirty="0"/>
              <a:t> </a:t>
            </a:r>
            <a:r>
              <a:rPr lang="en-US" dirty="0" err="1"/>
              <a:t>başka</a:t>
            </a:r>
            <a:r>
              <a:rPr lang="en-US" dirty="0"/>
              <a:t> </a:t>
            </a:r>
            <a:r>
              <a:rPr lang="en-US" dirty="0" err="1"/>
              <a:t>ürünleri</a:t>
            </a:r>
            <a:r>
              <a:rPr lang="en-US" dirty="0"/>
              <a:t> </a:t>
            </a:r>
            <a:r>
              <a:rPr lang="en-US" dirty="0" err="1"/>
              <a:t>tercih</a:t>
            </a:r>
            <a:r>
              <a:rPr lang="en-US" dirty="0"/>
              <a:t> </a:t>
            </a:r>
            <a:r>
              <a:rPr lang="en-US" dirty="0" err="1"/>
              <a:t>edebilir</a:t>
            </a:r>
            <a:r>
              <a:rPr lang="en-US" dirty="0"/>
              <a:t>.</a:t>
            </a:r>
            <a:endParaRPr lang="tr-TR" dirty="0"/>
          </a:p>
        </p:txBody>
      </p:sp>
    </p:spTree>
    <p:extLst>
      <p:ext uri="{BB962C8B-B14F-4D97-AF65-F5344CB8AC3E}">
        <p14:creationId xmlns:p14="http://schemas.microsoft.com/office/powerpoint/2010/main" val="3749761467"/>
      </p:ext>
    </p:extLst>
  </p:cSld>
  <p:clrMapOvr>
    <a:masterClrMapping/>
  </p:clrMapOvr>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Öğrenmenin tüketim davranışının oluşumundaki rolü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dirty="0" err="1"/>
              <a:t>Öğrenmenin</a:t>
            </a:r>
            <a:r>
              <a:rPr lang="en-US" dirty="0"/>
              <a:t>, </a:t>
            </a:r>
            <a:r>
              <a:rPr lang="en-US" dirty="0" err="1"/>
              <a:t>tüketicilerin</a:t>
            </a:r>
            <a:r>
              <a:rPr lang="en-US" dirty="0"/>
              <a:t> </a:t>
            </a:r>
            <a:r>
              <a:rPr lang="en-US" dirty="0" err="1"/>
              <a:t>davranışlarında</a:t>
            </a:r>
            <a:r>
              <a:rPr lang="en-US" dirty="0"/>
              <a:t> </a:t>
            </a:r>
            <a:r>
              <a:rPr lang="en-US" dirty="0" err="1"/>
              <a:t>önemli</a:t>
            </a:r>
            <a:r>
              <a:rPr lang="en-US" dirty="0"/>
              <a:t> </a:t>
            </a:r>
            <a:r>
              <a:rPr lang="en-US" dirty="0" err="1"/>
              <a:t>bir</a:t>
            </a:r>
            <a:r>
              <a:rPr lang="en-US" dirty="0"/>
              <a:t> </a:t>
            </a:r>
            <a:r>
              <a:rPr lang="en-US" dirty="0" err="1"/>
              <a:t>etken</a:t>
            </a:r>
            <a:r>
              <a:rPr lang="en-US" dirty="0"/>
              <a:t> </a:t>
            </a:r>
            <a:r>
              <a:rPr lang="en-US" dirty="0" err="1"/>
              <a:t>olduğunu</a:t>
            </a:r>
            <a:r>
              <a:rPr lang="en-US" dirty="0"/>
              <a:t> </a:t>
            </a:r>
            <a:r>
              <a:rPr lang="en-US" dirty="0" err="1"/>
              <a:t>gösteren</a:t>
            </a:r>
            <a:r>
              <a:rPr lang="en-US" dirty="0"/>
              <a:t> </a:t>
            </a:r>
            <a:r>
              <a:rPr lang="en-US" dirty="0" err="1"/>
              <a:t>bir</a:t>
            </a:r>
            <a:r>
              <a:rPr lang="en-US" dirty="0"/>
              <a:t> </a:t>
            </a:r>
            <a:r>
              <a:rPr lang="en-US" dirty="0" err="1"/>
              <a:t>örnek</a:t>
            </a:r>
            <a:r>
              <a:rPr lang="en-US" dirty="0"/>
              <a:t> Hershey Bar </a:t>
            </a:r>
            <a:r>
              <a:rPr lang="en-US" dirty="0" err="1"/>
              <a:t>çikolatalarıdır</a:t>
            </a:r>
            <a:r>
              <a:rPr lang="en-US" dirty="0"/>
              <a:t>. Hershey Bar (HB) </a:t>
            </a:r>
            <a:r>
              <a:rPr lang="en-US" dirty="0" err="1"/>
              <a:t>markalı</a:t>
            </a:r>
            <a:r>
              <a:rPr lang="en-US" dirty="0"/>
              <a:t> </a:t>
            </a:r>
            <a:r>
              <a:rPr lang="en-US" dirty="0" err="1"/>
              <a:t>çikolata</a:t>
            </a:r>
            <a:r>
              <a:rPr lang="en-US" dirty="0"/>
              <a:t>, </a:t>
            </a:r>
            <a:r>
              <a:rPr lang="en-US" dirty="0" err="1"/>
              <a:t>anne</a:t>
            </a:r>
            <a:r>
              <a:rPr lang="en-US" dirty="0"/>
              <a:t> </a:t>
            </a:r>
            <a:r>
              <a:rPr lang="en-US" dirty="0" err="1"/>
              <a:t>ile</a:t>
            </a:r>
            <a:r>
              <a:rPr lang="en-US" dirty="0"/>
              <a:t> </a:t>
            </a:r>
            <a:r>
              <a:rPr lang="en-US" dirty="0" err="1"/>
              <a:t>kızının</a:t>
            </a:r>
            <a:r>
              <a:rPr lang="en-US" dirty="0"/>
              <a:t> </a:t>
            </a:r>
            <a:r>
              <a:rPr lang="en-US" dirty="0" err="1"/>
              <a:t>birbirlerine</a:t>
            </a:r>
            <a:r>
              <a:rPr lang="en-US" dirty="0"/>
              <a:t> </a:t>
            </a:r>
            <a:r>
              <a:rPr lang="en-US" dirty="0" err="1"/>
              <a:t>sarılmış</a:t>
            </a:r>
            <a:r>
              <a:rPr lang="en-US" dirty="0"/>
              <a:t> </a:t>
            </a:r>
            <a:r>
              <a:rPr lang="en-US" dirty="0" err="1"/>
              <a:t>fotoğraflarını</a:t>
            </a:r>
            <a:r>
              <a:rPr lang="en-US" dirty="0"/>
              <a:t> </a:t>
            </a:r>
            <a:r>
              <a:rPr lang="en-US" dirty="0" err="1"/>
              <a:t>ve</a:t>
            </a:r>
            <a:r>
              <a:rPr lang="en-US" dirty="0"/>
              <a:t> </a:t>
            </a:r>
            <a:r>
              <a:rPr lang="en-US" dirty="0" err="1"/>
              <a:t>küçük</a:t>
            </a:r>
            <a:r>
              <a:rPr lang="en-US" dirty="0"/>
              <a:t> </a:t>
            </a:r>
            <a:r>
              <a:rPr lang="en-US" dirty="0" err="1"/>
              <a:t>kızın</a:t>
            </a:r>
            <a:r>
              <a:rPr lang="en-US" dirty="0"/>
              <a:t> </a:t>
            </a:r>
            <a:r>
              <a:rPr lang="en-US" dirty="0" err="1"/>
              <a:t>elinde</a:t>
            </a:r>
            <a:r>
              <a:rPr lang="en-US" dirty="0"/>
              <a:t> </a:t>
            </a:r>
            <a:r>
              <a:rPr lang="en-US" dirty="0" err="1"/>
              <a:t>kendi</a:t>
            </a:r>
            <a:r>
              <a:rPr lang="en-US" dirty="0"/>
              <a:t> </a:t>
            </a:r>
            <a:r>
              <a:rPr lang="en-US" dirty="0" err="1"/>
              <a:t>markalı</a:t>
            </a:r>
            <a:r>
              <a:rPr lang="en-US" dirty="0"/>
              <a:t> </a:t>
            </a:r>
            <a:r>
              <a:rPr lang="en-US" dirty="0" err="1"/>
              <a:t>çikolataların</a:t>
            </a:r>
            <a:r>
              <a:rPr lang="en-US" dirty="0"/>
              <a:t> </a:t>
            </a:r>
            <a:r>
              <a:rPr lang="en-US" dirty="0" err="1"/>
              <a:t>olduğu</a:t>
            </a:r>
            <a:r>
              <a:rPr lang="en-US" dirty="0"/>
              <a:t> </a:t>
            </a:r>
            <a:r>
              <a:rPr lang="en-US" dirty="0" err="1"/>
              <a:t>reklâmların</a:t>
            </a:r>
            <a:r>
              <a:rPr lang="en-US" dirty="0"/>
              <a:t> </a:t>
            </a:r>
            <a:r>
              <a:rPr lang="en-US" dirty="0" err="1"/>
              <a:t>hemen</a:t>
            </a:r>
            <a:r>
              <a:rPr lang="en-US" dirty="0"/>
              <a:t> </a:t>
            </a:r>
            <a:r>
              <a:rPr lang="en-US" dirty="0" err="1"/>
              <a:t>altına</a:t>
            </a:r>
            <a:r>
              <a:rPr lang="en-US" dirty="0"/>
              <a:t>; “İlk HB </a:t>
            </a:r>
            <a:r>
              <a:rPr lang="en-US" dirty="0" err="1"/>
              <a:t>çikolatanı</a:t>
            </a:r>
            <a:r>
              <a:rPr lang="en-US" dirty="0"/>
              <a:t> </a:t>
            </a:r>
            <a:r>
              <a:rPr lang="en-US" dirty="0" err="1"/>
              <a:t>hatırlıyor</a:t>
            </a:r>
            <a:r>
              <a:rPr lang="en-US" dirty="0"/>
              <a:t> </a:t>
            </a:r>
            <a:r>
              <a:rPr lang="en-US" dirty="0" err="1"/>
              <a:t>musun</a:t>
            </a:r>
            <a:r>
              <a:rPr lang="en-US" dirty="0"/>
              <a:t>? </a:t>
            </a:r>
            <a:r>
              <a:rPr lang="en-US" dirty="0" err="1"/>
              <a:t>yazılı</a:t>
            </a:r>
            <a:r>
              <a:rPr lang="en-US" dirty="0"/>
              <a:t> </a:t>
            </a:r>
            <a:r>
              <a:rPr lang="en-US" dirty="0" err="1"/>
              <a:t>mesajı</a:t>
            </a:r>
            <a:r>
              <a:rPr lang="en-US" dirty="0"/>
              <a:t> </a:t>
            </a:r>
            <a:r>
              <a:rPr lang="en-US" dirty="0" err="1"/>
              <a:t>altında</a:t>
            </a:r>
            <a:r>
              <a:rPr lang="en-US" dirty="0"/>
              <a:t> </a:t>
            </a:r>
            <a:r>
              <a:rPr lang="en-US" dirty="0" err="1"/>
              <a:t>cevap</a:t>
            </a:r>
            <a:r>
              <a:rPr lang="en-US" dirty="0"/>
              <a:t> </a:t>
            </a:r>
            <a:r>
              <a:rPr lang="en-US" dirty="0" err="1"/>
              <a:t>olarak</a:t>
            </a:r>
            <a:r>
              <a:rPr lang="en-US" dirty="0"/>
              <a:t>; “</a:t>
            </a:r>
            <a:r>
              <a:rPr lang="en-US" dirty="0" err="1"/>
              <a:t>muhtemelen</a:t>
            </a:r>
            <a:r>
              <a:rPr lang="en-US" dirty="0"/>
              <a:t> ilk </a:t>
            </a:r>
            <a:r>
              <a:rPr lang="en-US" dirty="0" err="1"/>
              <a:t>çikolatasını</a:t>
            </a:r>
            <a:r>
              <a:rPr lang="en-US" dirty="0"/>
              <a:t> </a:t>
            </a:r>
            <a:r>
              <a:rPr lang="en-US" dirty="0" err="1"/>
              <a:t>anneannenden</a:t>
            </a:r>
            <a:r>
              <a:rPr lang="en-US" dirty="0"/>
              <a:t> </a:t>
            </a:r>
            <a:r>
              <a:rPr lang="en-US" dirty="0" err="1"/>
              <a:t>almış</a:t>
            </a:r>
            <a:r>
              <a:rPr lang="en-US" dirty="0"/>
              <a:t> </a:t>
            </a:r>
            <a:r>
              <a:rPr lang="en-US" dirty="0" err="1"/>
              <a:t>olan</a:t>
            </a:r>
            <a:r>
              <a:rPr lang="en-US" dirty="0"/>
              <a:t> </a:t>
            </a:r>
            <a:r>
              <a:rPr lang="en-US" dirty="0" err="1"/>
              <a:t>annenden</a:t>
            </a:r>
            <a:r>
              <a:rPr lang="en-US" dirty="0"/>
              <a:t>” </a:t>
            </a:r>
            <a:r>
              <a:rPr lang="en-US" dirty="0" err="1"/>
              <a:t>yazılmıştır</a:t>
            </a:r>
            <a:r>
              <a:rPr lang="en-US" dirty="0"/>
              <a:t> (Loudon </a:t>
            </a:r>
            <a:r>
              <a:rPr lang="en-US" dirty="0" err="1"/>
              <a:t>ve</a:t>
            </a:r>
            <a:r>
              <a:rPr lang="en-US" dirty="0"/>
              <a:t> </a:t>
            </a:r>
            <a:r>
              <a:rPr lang="en-US" dirty="0" err="1"/>
              <a:t>Bitta</a:t>
            </a:r>
            <a:r>
              <a:rPr lang="en-US" dirty="0"/>
              <a:t>, 1998: 447). </a:t>
            </a:r>
            <a:endParaRPr lang="tr-TR" dirty="0"/>
          </a:p>
        </p:txBody>
      </p:sp>
    </p:spTree>
    <p:extLst>
      <p:ext uri="{BB962C8B-B14F-4D97-AF65-F5344CB8AC3E}">
        <p14:creationId xmlns:p14="http://schemas.microsoft.com/office/powerpoint/2010/main" val="986228905"/>
      </p:ext>
    </p:extLst>
  </p:cSld>
  <p:clrMapOvr>
    <a:masterClrMapping/>
  </p:clrMapOvr>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dirty="0"/>
              <a:t>Algılama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Bireyler çoğunlukla dünyayı kendi gözlerinle görme eğilimindedir. Bu durum, aynı olayı gözlemleyip, farklı şekillerde açıklayabilme anlamı taşır. </a:t>
            </a:r>
          </a:p>
          <a:p>
            <a:pPr algn="just"/>
            <a:r>
              <a:rPr lang="tr-TR" dirty="0"/>
              <a:t>Birey, gerçeğe göre değil kendi algılamalarına göre tepki gösterir (</a:t>
            </a:r>
            <a:r>
              <a:rPr lang="tr-TR" dirty="0" err="1"/>
              <a:t>Schiffman</a:t>
            </a:r>
            <a:r>
              <a:rPr lang="tr-TR" dirty="0"/>
              <a:t> ve </a:t>
            </a:r>
            <a:r>
              <a:rPr lang="tr-TR" dirty="0" err="1"/>
              <a:t>Kanuk</a:t>
            </a:r>
            <a:r>
              <a:rPr lang="tr-TR" dirty="0"/>
              <a:t>, 2004: 171). </a:t>
            </a:r>
          </a:p>
          <a:p>
            <a:pPr algn="just"/>
            <a:r>
              <a:rPr lang="tr-TR" dirty="0"/>
              <a:t>Aynı olay, faklı bireyler tarafından farklı şekillerde yorumlanabilir. Tüketici bilincinin oluşumu ve gelişiminde, tüketicilerin algılama farklılıkları oldukça etkilidir. </a:t>
            </a:r>
          </a:p>
        </p:txBody>
      </p:sp>
    </p:spTree>
    <p:extLst>
      <p:ext uri="{BB962C8B-B14F-4D97-AF65-F5344CB8AC3E}">
        <p14:creationId xmlns:p14="http://schemas.microsoft.com/office/powerpoint/2010/main" val="1078278496"/>
      </p:ext>
    </p:extLst>
  </p:cSld>
  <p:clrMapOvr>
    <a:masterClrMapping/>
  </p:clrMapOvr>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Algılama nedir?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Algı, bireyin, yaşadığı çevreyi nasıl gördüğü şeklinde tanımlanabilir (</a:t>
            </a:r>
            <a:r>
              <a:rPr lang="tr-TR" dirty="0" err="1"/>
              <a:t>Schiffman</a:t>
            </a:r>
            <a:r>
              <a:rPr lang="tr-TR" dirty="0"/>
              <a:t> ve </a:t>
            </a:r>
            <a:r>
              <a:rPr lang="tr-TR" dirty="0" err="1"/>
              <a:t>Kanuk</a:t>
            </a:r>
            <a:r>
              <a:rPr lang="tr-TR" dirty="0"/>
              <a:t>, 2004: 173). Algılama; tüketici ile grup, durum ve etkileyiciler arasındaki bağ için gerekli olan eylemdir. Algılamanın tüketici davranışı üzerindeki rolünün daha iyi bir şekilde anlaşılabilmesi için bilgi süreci önem taşır. </a:t>
            </a:r>
          </a:p>
          <a:p>
            <a:pPr algn="just"/>
            <a:r>
              <a:rPr lang="tr-TR" dirty="0"/>
              <a:t>Bilgi süreci; bir uyarıcının algılanması, bilgiye dönüştürülmesi ve saklanması için yapılan eylemlerdir. Bilginin elde edilmesinde dört temel adım vardır. Bunlar; </a:t>
            </a:r>
            <a:r>
              <a:rPr lang="tr-TR" b="1" dirty="0"/>
              <a:t>ortaya çıkma, dikkat,</a:t>
            </a:r>
            <a:r>
              <a:rPr lang="tr-TR" dirty="0"/>
              <a:t> </a:t>
            </a:r>
            <a:r>
              <a:rPr lang="tr-TR" b="1" dirty="0"/>
              <a:t>yorumlama ve bellek</a:t>
            </a:r>
            <a:r>
              <a:rPr lang="tr-TR" dirty="0"/>
              <a:t>tir. Bunlardan bellek dışında kalan diğer öğeler, bilgi sürecini oluşturur. Bellek burada sonuçtur. Ortaya çıkma; uyarıcının birey tarafından açık hava reklamcılığında olduğu gibi duyularınca algılanmasıdır. </a:t>
            </a:r>
            <a:endParaRPr lang="tr-TR" b="1" i="1" dirty="0"/>
          </a:p>
        </p:txBody>
      </p:sp>
    </p:spTree>
    <p:extLst>
      <p:ext uri="{BB962C8B-B14F-4D97-AF65-F5344CB8AC3E}">
        <p14:creationId xmlns:p14="http://schemas.microsoft.com/office/powerpoint/2010/main" val="3253592979"/>
      </p:ext>
    </p:extLst>
  </p:cSld>
  <p:clrMapOvr>
    <a:masterClrMapping/>
  </p:clrMapOvr>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Algılama nedir?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tr-TR" dirty="0"/>
              <a:t>Dikkat, duyuların, süreç için beyne iletmesidir. Yorumlama, algılanan duyumların anlamlandırılması bellek ise karar verme ve saklama için gerekli olan işlevdir. Tüketici davranışında, bilgi sürecinin daha iyi anlaşılabilmesi yönünde reklâmlar etkin kullanım alanı oluşturur. Örneğin; ortaya çıkma adımı; reklâmın fiziksel olarak tüketiciye ulaşmasıdır ancak bu yeterli olmayacaktır. Dikkat adımı, reklâmın tüketiciler tarafından ilgilerinin çekilmesi açısından oldukça önemlidir. Reklâmlarda, cinsel ve korku temalarının sıklıkla kullanılmasındaki amaç da tüketicilerin dikkatlerinin ve ilgilerinin çekilmesidir. Tüketici, reklâmı, yorumlayabilmeli ve belleğinde tutabilmelidir (</a:t>
            </a:r>
            <a:r>
              <a:rPr lang="tr-TR" dirty="0" err="1"/>
              <a:t>Hawkins</a:t>
            </a:r>
            <a:r>
              <a:rPr lang="tr-TR" dirty="0"/>
              <a:t>, Best ve </a:t>
            </a:r>
            <a:r>
              <a:rPr lang="tr-TR" dirty="0" err="1"/>
              <a:t>Coney</a:t>
            </a:r>
            <a:r>
              <a:rPr lang="tr-TR" dirty="0"/>
              <a:t>, 1995: 237, 259).</a:t>
            </a:r>
            <a:endParaRPr lang="tr-TR" b="1" i="1" dirty="0"/>
          </a:p>
        </p:txBody>
      </p:sp>
    </p:spTree>
    <p:extLst>
      <p:ext uri="{BB962C8B-B14F-4D97-AF65-F5344CB8AC3E}">
        <p14:creationId xmlns:p14="http://schemas.microsoft.com/office/powerpoint/2010/main" val="2192418016"/>
      </p:ext>
    </p:extLst>
  </p:cSld>
  <p:clrMapOvr>
    <a:masterClrMapping/>
  </p:clrMapOvr>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753228"/>
            <a:ext cx="7320669" cy="1080938"/>
          </a:xfrm>
        </p:spPr>
        <p:txBody>
          <a:bodyPr>
            <a:normAutofit/>
          </a:bodyPr>
          <a:lstStyle/>
          <a:p>
            <a:r>
              <a:rPr lang="tr-TR" b="1" i="1" dirty="0"/>
              <a:t>Tüketim davranışının oluşumunda algılamanın rolü </a:t>
            </a:r>
          </a:p>
        </p:txBody>
      </p:sp>
      <p:sp>
        <p:nvSpPr>
          <p:cNvPr id="3" name="İçerik Yer Tutucusu 2"/>
          <p:cNvSpPr>
            <a:spLocks noGrp="1"/>
          </p:cNvSpPr>
          <p:nvPr>
            <p:ph idx="1"/>
          </p:nvPr>
        </p:nvSpPr>
        <p:spPr>
          <a:xfrm>
            <a:off x="107504" y="2060848"/>
            <a:ext cx="8928992" cy="4752527"/>
          </a:xfrm>
        </p:spPr>
        <p:txBody>
          <a:bodyPr>
            <a:normAutofit/>
          </a:bodyPr>
          <a:lstStyle/>
          <a:p>
            <a:pPr algn="just"/>
            <a:r>
              <a:rPr lang="en-US" dirty="0" err="1"/>
              <a:t>Bireylerin</a:t>
            </a:r>
            <a:r>
              <a:rPr lang="en-US" dirty="0"/>
              <a:t> </a:t>
            </a:r>
            <a:r>
              <a:rPr lang="en-US" dirty="0" err="1"/>
              <a:t>birbirinden</a:t>
            </a:r>
            <a:r>
              <a:rPr lang="en-US" dirty="0"/>
              <a:t> </a:t>
            </a:r>
            <a:r>
              <a:rPr lang="en-US" dirty="0" err="1"/>
              <a:t>farklı</a:t>
            </a:r>
            <a:r>
              <a:rPr lang="en-US" dirty="0"/>
              <a:t> </a:t>
            </a:r>
            <a:r>
              <a:rPr lang="en-US" dirty="0" err="1"/>
              <a:t>olarak</a:t>
            </a:r>
            <a:r>
              <a:rPr lang="en-US" dirty="0"/>
              <a:t> </a:t>
            </a:r>
            <a:r>
              <a:rPr lang="en-US" dirty="0" err="1"/>
              <a:t>çevrelerini</a:t>
            </a:r>
            <a:r>
              <a:rPr lang="en-US" dirty="0"/>
              <a:t> </a:t>
            </a:r>
            <a:r>
              <a:rPr lang="en-US" dirty="0" err="1"/>
              <a:t>algılamaları</a:t>
            </a:r>
            <a:r>
              <a:rPr lang="en-US" dirty="0"/>
              <a:t>, </a:t>
            </a:r>
            <a:r>
              <a:rPr lang="en-US" dirty="0" err="1"/>
              <a:t>onların</a:t>
            </a:r>
            <a:r>
              <a:rPr lang="tr-TR" dirty="0"/>
              <a:t> </a:t>
            </a:r>
            <a:r>
              <a:rPr lang="en-US" dirty="0" err="1"/>
              <a:t>tüketim</a:t>
            </a:r>
            <a:r>
              <a:rPr lang="en-US" dirty="0"/>
              <a:t> </a:t>
            </a:r>
            <a:r>
              <a:rPr lang="en-US" dirty="0" err="1"/>
              <a:t>davranış</a:t>
            </a:r>
            <a:r>
              <a:rPr lang="tr-TR"/>
              <a:t>lar</a:t>
            </a:r>
            <a:r>
              <a:rPr lang="en-US"/>
              <a:t>ı</a:t>
            </a:r>
            <a:r>
              <a:rPr lang="en-US" dirty="0"/>
              <a:t> </a:t>
            </a:r>
            <a:r>
              <a:rPr lang="en-US" dirty="0" err="1"/>
              <a:t>üzerinde</a:t>
            </a:r>
            <a:r>
              <a:rPr lang="en-US" dirty="0"/>
              <a:t> </a:t>
            </a:r>
            <a:r>
              <a:rPr lang="en-US" dirty="0" err="1"/>
              <a:t>etkilidir</a:t>
            </a:r>
            <a:r>
              <a:rPr lang="en-US" dirty="0"/>
              <a:t>. </a:t>
            </a:r>
            <a:r>
              <a:rPr lang="en-US" dirty="0" err="1"/>
              <a:t>Algılama</a:t>
            </a:r>
            <a:r>
              <a:rPr lang="en-US" dirty="0"/>
              <a:t>, </a:t>
            </a:r>
            <a:r>
              <a:rPr lang="en-US" dirty="0" err="1"/>
              <a:t>öğrenmenin</a:t>
            </a:r>
            <a:r>
              <a:rPr lang="en-US" dirty="0"/>
              <a:t> </a:t>
            </a:r>
            <a:r>
              <a:rPr lang="en-US" dirty="0" err="1"/>
              <a:t>önünde</a:t>
            </a:r>
            <a:r>
              <a:rPr lang="en-US" dirty="0"/>
              <a:t> </a:t>
            </a:r>
            <a:r>
              <a:rPr lang="en-US" dirty="0" err="1"/>
              <a:t>yer</a:t>
            </a:r>
            <a:r>
              <a:rPr lang="en-US" dirty="0"/>
              <a:t> </a:t>
            </a:r>
            <a:r>
              <a:rPr lang="en-US" dirty="0" err="1"/>
              <a:t>alır</a:t>
            </a:r>
            <a:r>
              <a:rPr lang="en-US" dirty="0"/>
              <a:t>. </a:t>
            </a:r>
            <a:r>
              <a:rPr lang="en-US" dirty="0" err="1"/>
              <a:t>Örneğin</a:t>
            </a:r>
            <a:r>
              <a:rPr lang="en-US" dirty="0"/>
              <a:t>, </a:t>
            </a:r>
            <a:r>
              <a:rPr lang="en-US" dirty="0" err="1"/>
              <a:t>tüketici</a:t>
            </a:r>
            <a:r>
              <a:rPr lang="en-US" dirty="0"/>
              <a:t> </a:t>
            </a:r>
            <a:r>
              <a:rPr lang="en-US" dirty="0" err="1"/>
              <a:t>hakları</a:t>
            </a:r>
            <a:r>
              <a:rPr lang="en-US" dirty="0"/>
              <a:t> </a:t>
            </a:r>
            <a:r>
              <a:rPr lang="en-US" dirty="0" err="1"/>
              <a:t>konusunda</a:t>
            </a:r>
            <a:r>
              <a:rPr lang="en-US" dirty="0"/>
              <a:t> </a:t>
            </a:r>
            <a:r>
              <a:rPr lang="en-US" dirty="0" err="1"/>
              <a:t>bir</a:t>
            </a:r>
            <a:r>
              <a:rPr lang="en-US" dirty="0"/>
              <a:t> </a:t>
            </a:r>
            <a:r>
              <a:rPr lang="en-US" dirty="0" err="1"/>
              <a:t>haber</a:t>
            </a:r>
            <a:r>
              <a:rPr lang="en-US" dirty="0"/>
              <a:t> </a:t>
            </a:r>
            <a:r>
              <a:rPr lang="en-US" dirty="0" err="1"/>
              <a:t>ya</a:t>
            </a:r>
            <a:r>
              <a:rPr lang="en-US" dirty="0"/>
              <a:t> da </a:t>
            </a:r>
            <a:r>
              <a:rPr lang="en-US" dirty="0" err="1"/>
              <a:t>uyarıcı</a:t>
            </a:r>
            <a:r>
              <a:rPr lang="en-US" dirty="0"/>
              <a:t> </a:t>
            </a:r>
            <a:r>
              <a:rPr lang="en-US" dirty="0" err="1"/>
              <a:t>ile</a:t>
            </a:r>
            <a:r>
              <a:rPr lang="en-US" dirty="0"/>
              <a:t> </a:t>
            </a:r>
            <a:r>
              <a:rPr lang="en-US" dirty="0" err="1"/>
              <a:t>karşılaşan</a:t>
            </a:r>
            <a:r>
              <a:rPr lang="en-US" dirty="0"/>
              <a:t> </a:t>
            </a:r>
            <a:r>
              <a:rPr lang="en-US" dirty="0" err="1"/>
              <a:t>bireyler</a:t>
            </a:r>
            <a:r>
              <a:rPr lang="en-US" dirty="0"/>
              <a:t> </a:t>
            </a:r>
            <a:r>
              <a:rPr lang="en-US" dirty="0" err="1"/>
              <a:t>arasında</a:t>
            </a:r>
            <a:r>
              <a:rPr lang="en-US" dirty="0"/>
              <a:t> </a:t>
            </a:r>
            <a:r>
              <a:rPr lang="en-US" dirty="0" err="1"/>
              <a:t>dikkat</a:t>
            </a:r>
            <a:r>
              <a:rPr lang="en-US" dirty="0"/>
              <a:t> </a:t>
            </a:r>
            <a:r>
              <a:rPr lang="en-US" dirty="0" err="1"/>
              <a:t>ve</a:t>
            </a:r>
            <a:r>
              <a:rPr lang="en-US" dirty="0"/>
              <a:t> </a:t>
            </a:r>
            <a:r>
              <a:rPr lang="en-US" dirty="0" err="1"/>
              <a:t>yorumlama</a:t>
            </a:r>
            <a:r>
              <a:rPr lang="en-US" dirty="0"/>
              <a:t> </a:t>
            </a:r>
            <a:r>
              <a:rPr lang="en-US" dirty="0" err="1"/>
              <a:t>açısından</a:t>
            </a:r>
            <a:r>
              <a:rPr lang="en-US" dirty="0"/>
              <a:t> </a:t>
            </a:r>
            <a:r>
              <a:rPr lang="en-US" dirty="0" err="1"/>
              <a:t>farklılıklar</a:t>
            </a:r>
            <a:r>
              <a:rPr lang="en-US" dirty="0"/>
              <a:t> </a:t>
            </a:r>
            <a:r>
              <a:rPr lang="en-US" dirty="0" err="1"/>
              <a:t>vardır</a:t>
            </a:r>
            <a:r>
              <a:rPr lang="en-US" dirty="0"/>
              <a:t>. </a:t>
            </a:r>
            <a:r>
              <a:rPr lang="en-US" dirty="0" err="1"/>
              <a:t>Eğer</a:t>
            </a:r>
            <a:r>
              <a:rPr lang="en-US" dirty="0"/>
              <a:t> </a:t>
            </a:r>
            <a:r>
              <a:rPr lang="en-US" dirty="0" err="1"/>
              <a:t>tüketicinin</a:t>
            </a:r>
            <a:r>
              <a:rPr lang="en-US" dirty="0"/>
              <a:t> </a:t>
            </a:r>
            <a:r>
              <a:rPr lang="en-US" dirty="0" err="1"/>
              <a:t>belleğinde</a:t>
            </a:r>
            <a:r>
              <a:rPr lang="en-US" dirty="0"/>
              <a:t> </a:t>
            </a:r>
            <a:r>
              <a:rPr lang="en-US" dirty="0" err="1"/>
              <a:t>bilgi</a:t>
            </a:r>
            <a:r>
              <a:rPr lang="en-US" dirty="0"/>
              <a:t> </a:t>
            </a:r>
            <a:r>
              <a:rPr lang="en-US" dirty="0" err="1"/>
              <a:t>yer</a:t>
            </a:r>
            <a:r>
              <a:rPr lang="en-US" dirty="0"/>
              <a:t> </a:t>
            </a:r>
            <a:r>
              <a:rPr lang="en-US" dirty="0" err="1"/>
              <a:t>alır</a:t>
            </a:r>
            <a:r>
              <a:rPr lang="en-US" dirty="0"/>
              <a:t> </a:t>
            </a:r>
            <a:r>
              <a:rPr lang="en-US" dirty="0" err="1"/>
              <a:t>ise</a:t>
            </a:r>
            <a:r>
              <a:rPr lang="en-US" dirty="0"/>
              <a:t> </a:t>
            </a:r>
            <a:r>
              <a:rPr lang="en-US" dirty="0" err="1"/>
              <a:t>herhangi</a:t>
            </a:r>
            <a:r>
              <a:rPr lang="en-US" dirty="0"/>
              <a:t> </a:t>
            </a:r>
            <a:r>
              <a:rPr lang="en-US" dirty="0" err="1"/>
              <a:t>bir</a:t>
            </a:r>
            <a:r>
              <a:rPr lang="en-US" dirty="0"/>
              <a:t> durum </a:t>
            </a:r>
            <a:r>
              <a:rPr lang="en-US" dirty="0" err="1"/>
              <a:t>ile</a:t>
            </a:r>
            <a:r>
              <a:rPr lang="en-US" dirty="0"/>
              <a:t> </a:t>
            </a:r>
            <a:r>
              <a:rPr lang="en-US" dirty="0" err="1"/>
              <a:t>karşılaşıldığında</a:t>
            </a:r>
            <a:r>
              <a:rPr lang="en-US" dirty="0"/>
              <a:t> </a:t>
            </a:r>
            <a:r>
              <a:rPr lang="en-US" dirty="0" err="1"/>
              <a:t>bu</a:t>
            </a:r>
            <a:r>
              <a:rPr lang="en-US" dirty="0"/>
              <a:t> </a:t>
            </a:r>
            <a:r>
              <a:rPr lang="en-US" dirty="0" err="1"/>
              <a:t>bilgi</a:t>
            </a:r>
            <a:r>
              <a:rPr lang="en-US" dirty="0"/>
              <a:t> </a:t>
            </a:r>
            <a:r>
              <a:rPr lang="en-US" dirty="0" err="1"/>
              <a:t>kullanabilir</a:t>
            </a:r>
            <a:r>
              <a:rPr lang="en-US" dirty="0"/>
              <a:t>.</a:t>
            </a:r>
            <a:endParaRPr lang="tr-TR" dirty="0"/>
          </a:p>
        </p:txBody>
      </p:sp>
    </p:spTree>
    <p:extLst>
      <p:ext uri="{BB962C8B-B14F-4D97-AF65-F5344CB8AC3E}">
        <p14:creationId xmlns:p14="http://schemas.microsoft.com/office/powerpoint/2010/main" val="901599910"/>
      </p:ext>
    </p:extLst>
  </p:cSld>
  <p:clrMapOvr>
    <a:masterClrMapping/>
  </p:clrMapOvr>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Tüketici Satın Alma Kararının Oluşumu</a:t>
            </a:r>
            <a:endParaRPr lang="tr-TR" dirty="0"/>
          </a:p>
        </p:txBody>
      </p:sp>
      <p:sp>
        <p:nvSpPr>
          <p:cNvPr id="3" name="İçerik Yer Tutucusu 2"/>
          <p:cNvSpPr>
            <a:spLocks noGrp="1"/>
          </p:cNvSpPr>
          <p:nvPr>
            <p:ph idx="1"/>
          </p:nvPr>
        </p:nvSpPr>
        <p:spPr>
          <a:xfrm>
            <a:off x="0" y="1988840"/>
            <a:ext cx="9144000" cy="4536504"/>
          </a:xfrm>
        </p:spPr>
        <p:txBody>
          <a:bodyPr/>
          <a:lstStyle/>
          <a:p>
            <a:pPr algn="just"/>
            <a:r>
              <a:rPr lang="tr-TR" dirty="0"/>
              <a:t>Tüketicilerin satın alma kararı; öncesi ve sonrası olan, aşamalar halinde gerçekleşen bir davranıştır. Bu nedenle tüketici satın alma kararı bir süreç olarak değerlendirilir. </a:t>
            </a:r>
          </a:p>
          <a:p>
            <a:pPr algn="just"/>
            <a:r>
              <a:rPr lang="tr-TR" dirty="0"/>
              <a:t>Tüketici satın alma ihtiyacını bir sorun olarak algılar. Örneğin, kış mevsimi geldiğinde soğuk ve yağışlı havalarda giymek üzere bir paltosu olmayan bir kimse için bu bir sorundur. Bu sorun o kimse için bir gerginlik hali yaratır.</a:t>
            </a:r>
          </a:p>
          <a:p>
            <a:pPr algn="just"/>
            <a:r>
              <a:rPr lang="tr-TR" dirty="0"/>
              <a:t>Bu nedenle insanlar kendileri ve yakın çevreleri için yaşamları boyunca çeşitli sorunların üstesinden gelmek amacıyla birçok mal ve hizmet talebinde bulunur.</a:t>
            </a:r>
          </a:p>
        </p:txBody>
      </p:sp>
    </p:spTree>
    <p:extLst>
      <p:ext uri="{BB962C8B-B14F-4D97-AF65-F5344CB8AC3E}">
        <p14:creationId xmlns:p14="http://schemas.microsoft.com/office/powerpoint/2010/main" val="8499036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B988D63-FA8B-436C-902E-E5005BC0492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12" name="Rectangle 11">
              <a:extLst>
                <a:ext uri="{FF2B5EF4-FFF2-40B4-BE49-F238E27FC236}">
                  <a16:creationId xmlns:a16="http://schemas.microsoft.com/office/drawing/2014/main" id="{2FD177FB-983E-4035-8B7A-655342A7E1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596D9C3-C0FC-4500-A696-55B9F77BB7A9}"/>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7" name="Picture 6" descr="Büyük bir mağazadan oluşan bulanık soyut arka plan">
            <a:extLst>
              <a:ext uri="{FF2B5EF4-FFF2-40B4-BE49-F238E27FC236}">
                <a16:creationId xmlns:a16="http://schemas.microsoft.com/office/drawing/2014/main" id="{CF6C39FC-DA98-939B-D561-0879C661EB2B}"/>
              </a:ext>
            </a:extLst>
          </p:cNvPr>
          <p:cNvPicPr>
            <a:picLocks noChangeAspect="1"/>
          </p:cNvPicPr>
          <p:nvPr/>
        </p:nvPicPr>
        <p:blipFill rotWithShape="1">
          <a:blip r:embed="rId3"/>
          <a:srcRect l="27100" r="39013"/>
          <a:stretch/>
        </p:blipFill>
        <p:spPr>
          <a:xfrm>
            <a:off x="5660857" y="10"/>
            <a:ext cx="3480760" cy="6856310"/>
          </a:xfrm>
          <a:prstGeom prst="rect">
            <a:avLst/>
          </a:prstGeom>
          <a:ln>
            <a:noFill/>
          </a:ln>
          <a:effectLst/>
        </p:spPr>
      </p:pic>
      <p:sp>
        <p:nvSpPr>
          <p:cNvPr id="15" name="Rectangle 14">
            <a:extLst>
              <a:ext uri="{FF2B5EF4-FFF2-40B4-BE49-F238E27FC236}">
                <a16:creationId xmlns:a16="http://schemas.microsoft.com/office/drawing/2014/main" id="{C493E730-2044-49B5-A022-B8D6F35934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5975286"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Unvan 3"/>
          <p:cNvSpPr>
            <a:spLocks noGrp="1"/>
          </p:cNvSpPr>
          <p:nvPr>
            <p:ph type="title"/>
          </p:nvPr>
        </p:nvSpPr>
        <p:spPr>
          <a:xfrm>
            <a:off x="510240" y="753228"/>
            <a:ext cx="5315664" cy="1080938"/>
          </a:xfrm>
        </p:spPr>
        <p:txBody>
          <a:bodyPr>
            <a:normAutofit/>
          </a:bodyPr>
          <a:lstStyle/>
          <a:p>
            <a:r>
              <a:rPr lang="tr-TR" sz="2800"/>
              <a:t>2-Rekabet Durumu ve Rekabet Stratejisinin Oluşturulması</a:t>
            </a:r>
          </a:p>
        </p:txBody>
      </p:sp>
      <p:pic>
        <p:nvPicPr>
          <p:cNvPr id="17" name="Picture 16">
            <a:extLst>
              <a:ext uri="{FF2B5EF4-FFF2-40B4-BE49-F238E27FC236}">
                <a16:creationId xmlns:a16="http://schemas.microsoft.com/office/drawing/2014/main" id="{78976801-4346-4636-BA62-265C81DFE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5975286" cy="321164"/>
          </a:xfrm>
          <a:prstGeom prst="rect">
            <a:avLst/>
          </a:prstGeom>
        </p:spPr>
      </p:pic>
      <p:sp>
        <p:nvSpPr>
          <p:cNvPr id="5" name="İçerik Yer Tutucusu 4"/>
          <p:cNvSpPr>
            <a:spLocks noGrp="1"/>
          </p:cNvSpPr>
          <p:nvPr>
            <p:ph idx="1"/>
          </p:nvPr>
        </p:nvSpPr>
        <p:spPr>
          <a:xfrm>
            <a:off x="510240" y="2336873"/>
            <a:ext cx="4817409" cy="3599316"/>
          </a:xfrm>
        </p:spPr>
        <p:txBody>
          <a:bodyPr>
            <a:normAutofit/>
          </a:bodyPr>
          <a:lstStyle/>
          <a:p>
            <a:r>
              <a:rPr lang="tr-TR" sz="1600"/>
              <a:t>Fiyatlandırma ve Ortalama Satış Fiyatı (ASP)</a:t>
            </a:r>
          </a:p>
          <a:p>
            <a:r>
              <a:rPr lang="tr-TR" sz="1600"/>
              <a:t>Rakibinizin talep ettiği minimum fiyat nedir?</a:t>
            </a:r>
          </a:p>
          <a:p>
            <a:r>
              <a:rPr lang="tr-TR" sz="1600"/>
              <a:t>ASP nedir?</a:t>
            </a:r>
          </a:p>
          <a:p>
            <a:r>
              <a:rPr lang="tr-TR" sz="1600"/>
              <a:t>Fiyatı etkileyen ana faktörler nelerdir (koltuk sayısı, hacim vb.)?</a:t>
            </a:r>
          </a:p>
          <a:p>
            <a:endParaRPr lang="tr-TR" sz="1600"/>
          </a:p>
          <a:p>
            <a:r>
              <a:rPr lang="tr-TR" sz="1600"/>
              <a:t>Ürün gücü / zayıf yönleri</a:t>
            </a:r>
          </a:p>
          <a:p>
            <a:r>
              <a:rPr lang="tr-TR" sz="1600"/>
              <a:t>Rakibinizin ürününün güçlü yönleri nelerdir?</a:t>
            </a:r>
          </a:p>
          <a:p>
            <a:r>
              <a:rPr lang="tr-TR" sz="1600"/>
              <a:t>Rakibinizin ürününün zayıf yönleri nelerdir?</a:t>
            </a:r>
          </a:p>
          <a:p>
            <a:r>
              <a:rPr lang="tr-TR" sz="1600"/>
              <a:t>Müşteriler, rakibinizin ürün tasarımını, kalitesini ve fiyatını nasıl algılıyor?</a:t>
            </a:r>
          </a:p>
        </p:txBody>
      </p:sp>
    </p:spTree>
    <p:extLst>
      <p:ext uri="{BB962C8B-B14F-4D97-AF65-F5344CB8AC3E}">
        <p14:creationId xmlns:p14="http://schemas.microsoft.com/office/powerpoint/2010/main" val="4035849251"/>
      </p:ext>
    </p:extLst>
  </p:cSld>
  <p:clrMapOvr>
    <a:masterClrMapping/>
  </p:clrMapOvr>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Durumsal Etkiler</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Tüketicilerin satın alma kararları, içinde bulundukları durumlardan etkilenmektedir. Tüketici satın alma karar sürecini açıklamadan önce tüketicinin içinde bulunduğu durumları anlamak gerekir. Bu durumlar, tüketicinin benzer satın almalarda bile farklı tepkiler vermesine neden olabilir. </a:t>
            </a:r>
          </a:p>
          <a:p>
            <a:pPr algn="just"/>
            <a:r>
              <a:rPr lang="tr-TR" dirty="0"/>
              <a:t>Durumsal etkiler olarak ifade edilen bu kavram, belirli bir zaman diliminde ve yerde gözlemlenebilen satın alma davranışında sistematik etki yapan tüm faktörler olarak tanımlanır. </a:t>
            </a:r>
          </a:p>
          <a:p>
            <a:pPr algn="just"/>
            <a:r>
              <a:rPr lang="tr-TR" dirty="0"/>
              <a:t>Genel anlamda satın alma durumunda tüketiciyi etkileyen her türlü durum olarak da tanımlanabilecek olan faktörler çeşitli başlıklar altında incelenebilir.</a:t>
            </a:r>
          </a:p>
        </p:txBody>
      </p:sp>
    </p:spTree>
    <p:extLst>
      <p:ext uri="{BB962C8B-B14F-4D97-AF65-F5344CB8AC3E}">
        <p14:creationId xmlns:p14="http://schemas.microsoft.com/office/powerpoint/2010/main" val="3461385488"/>
      </p:ext>
    </p:extLst>
  </p:cSld>
  <p:clrMapOvr>
    <a:masterClrMapping/>
  </p:clrMapOvr>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Fiziksel Etkiler</a:t>
            </a:r>
            <a:endParaRPr lang="tr-TR" dirty="0"/>
          </a:p>
        </p:txBody>
      </p:sp>
      <p:sp>
        <p:nvSpPr>
          <p:cNvPr id="3" name="İçerik Yer Tutucusu 2"/>
          <p:cNvSpPr>
            <a:spLocks noGrp="1"/>
          </p:cNvSpPr>
          <p:nvPr>
            <p:ph idx="1"/>
          </p:nvPr>
        </p:nvSpPr>
        <p:spPr>
          <a:xfrm>
            <a:off x="0" y="1988840"/>
            <a:ext cx="9144000" cy="4536504"/>
          </a:xfrm>
        </p:spPr>
        <p:txBody>
          <a:bodyPr>
            <a:normAutofit fontScale="92500" lnSpcReduction="10000"/>
          </a:bodyPr>
          <a:lstStyle/>
          <a:p>
            <a:pPr algn="just"/>
            <a:r>
              <a:rPr lang="tr-TR" dirty="0"/>
              <a:t>Satın alma sırasında tüketicinin duygularına hitap eden öğelerdir. Söz konusu etkilere örnek olarak, mağaza içi satın almalarda, mağaza atmosferinde kullanılan dekor, ışık, koku, hava ve sesler gösterilebilir.</a:t>
            </a:r>
          </a:p>
          <a:p>
            <a:pPr algn="just"/>
            <a:r>
              <a:rPr lang="tr-TR" dirty="0"/>
              <a:t>Günümüzde bu faktörün önemini bilen firmalar tarafından yapılan mağaza tasarımları, tüketiciyi satın alma karar sürecinde olumlu yönde etkiler niteliktedir.</a:t>
            </a:r>
          </a:p>
          <a:p>
            <a:pPr algn="just"/>
            <a:r>
              <a:rPr lang="tr-TR" dirty="0"/>
              <a:t>Fiziksel etkiler içerisinde sayılabilecek bir diğer faktör de tüketici satın alma kararını olumsuz olarak etkileyen kalabalıktır (</a:t>
            </a:r>
            <a:r>
              <a:rPr lang="tr-TR" dirty="0" err="1"/>
              <a:t>Hawkins</a:t>
            </a:r>
            <a:r>
              <a:rPr lang="tr-TR" dirty="0"/>
              <a:t>, Best ve </a:t>
            </a:r>
            <a:r>
              <a:rPr lang="tr-TR" dirty="0" err="1"/>
              <a:t>Coney</a:t>
            </a:r>
            <a:r>
              <a:rPr lang="tr-TR" dirty="0"/>
              <a:t>, 2004: 481). Birçok insan alışveriş sırasında çok fazla zaman kaybetmek istemez. Mağaza içerisinde ürünleri istediği gibi inceleyip, satış elemanlarından anında destek almak ister. Ödeme yapmak için beklenen uzun kuyruklar da kişinin rahatsızlık duymasına neden olabilir.</a:t>
            </a:r>
          </a:p>
        </p:txBody>
      </p:sp>
    </p:spTree>
    <p:extLst>
      <p:ext uri="{BB962C8B-B14F-4D97-AF65-F5344CB8AC3E}">
        <p14:creationId xmlns:p14="http://schemas.microsoft.com/office/powerpoint/2010/main" val="2335236065"/>
      </p:ext>
    </p:extLst>
  </p:cSld>
  <p:clrMapOvr>
    <a:masterClrMapping/>
  </p:clrMapOvr>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Sosyal Ortam</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Bazı durumlarda tüketiciler, satın alma kararlarında sadece kendi istek ve beklentilerini dikkate alarak hareket etmez. Bireyin satın alma davranışını etkileyen farklı insanlar da bulunmaktadır. Bu insanlar aileden olabileceği gibi kişinin sosyal çevresinden de olabilir. </a:t>
            </a:r>
          </a:p>
          <a:p>
            <a:pPr algn="just"/>
            <a:r>
              <a:rPr lang="tr-TR" dirty="0"/>
              <a:t>Bu etkinin temelinde kişinin sosyal yaşamında üyesi olduğu gruplara uyum sağlamak adına yaptığı davranışların satın alma kararlarına olan yansıması söz konusudur. Örneğin, tatil turu kapsamında gidilen yerlerden yapılan alışverişler, toplu olarak bir restoranda buluşup bir şeyler yemek gibi grup ile yapılan faaliyetler bu durumlar için örnek olabilir.</a:t>
            </a:r>
          </a:p>
        </p:txBody>
      </p:sp>
    </p:spTree>
    <p:extLst>
      <p:ext uri="{BB962C8B-B14F-4D97-AF65-F5344CB8AC3E}">
        <p14:creationId xmlns:p14="http://schemas.microsoft.com/office/powerpoint/2010/main" val="877595855"/>
      </p:ext>
    </p:extLst>
  </p:cSld>
  <p:clrMapOvr>
    <a:masterClrMapping/>
  </p:clrMapOvr>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Zaman</a:t>
            </a:r>
            <a:endParaRPr lang="tr-TR" dirty="0"/>
          </a:p>
        </p:txBody>
      </p:sp>
      <p:sp>
        <p:nvSpPr>
          <p:cNvPr id="3" name="İçerik Yer Tutucusu 2"/>
          <p:cNvSpPr>
            <a:spLocks noGrp="1"/>
          </p:cNvSpPr>
          <p:nvPr>
            <p:ph idx="1"/>
          </p:nvPr>
        </p:nvSpPr>
        <p:spPr>
          <a:xfrm>
            <a:off x="0" y="1988840"/>
            <a:ext cx="9144000" cy="4536504"/>
          </a:xfrm>
        </p:spPr>
        <p:txBody>
          <a:bodyPr>
            <a:normAutofit fontScale="92500"/>
          </a:bodyPr>
          <a:lstStyle/>
          <a:p>
            <a:pPr algn="just"/>
            <a:r>
              <a:rPr lang="tr-TR" dirty="0"/>
              <a:t>Tüketicilerin satın alma davranışını etkileyen bir diğer faktör ise zamandır. Tüketicilerin zaman baskısı altındaki acil karar alma durumlarında, yeterli düzeyde bilgi edinme ve seçenekleri değerlendirme şansı olmayacaktır. Örneğin, acil bir şekilde şehir dışına çıkması gereken bir kişi, her zaman tercih ettiği otobüs firmasından bilet bulamadığı takdirde, kendisine en uygun zamanda hizmeti sunan başka bir firmayı tercih edecektir.</a:t>
            </a:r>
          </a:p>
          <a:p>
            <a:pPr algn="just"/>
            <a:r>
              <a:rPr lang="tr-TR" dirty="0"/>
              <a:t>Satın alma davranışına zaman boyutunun bir diğer etkisi de satın alma faaliyetinin başlamasına ilişkindir. Örneğin, maaşların ve ikramiyelerin alındığı zamanlarda ve yılbaşı, bayram gibi özel günlerde yapılan alışverişler buna örnek gösterilebilir. Son zamanlarda özellikle giyim mağazaları tarafından yapılan sezon sonu indirimler de satın alma kararının zamanını etkileyen durumlara arasında gösterilebilir.</a:t>
            </a:r>
          </a:p>
        </p:txBody>
      </p:sp>
    </p:spTree>
    <p:extLst>
      <p:ext uri="{BB962C8B-B14F-4D97-AF65-F5344CB8AC3E}">
        <p14:creationId xmlns:p14="http://schemas.microsoft.com/office/powerpoint/2010/main" val="3247125630"/>
      </p:ext>
    </p:extLst>
  </p:cSld>
  <p:clrMapOvr>
    <a:masterClrMapping/>
  </p:clrMapOvr>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Amaç</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Amaç, belirli bir satın alma davranışını etkileyen önemli bir faktördür. Satın alma amacı, aynı ürün kategorisindeki satın almalarda bile farklı seçim ölçütlerinin kullanılmasına neden olur. Örneğin, bir başka kişiye hediye almak için yapılan satın almanın sonucu, bireyin kendi kullanımına yönelik satın almanın sonucu olan marka ile aynı olmayabilir. </a:t>
            </a:r>
          </a:p>
          <a:p>
            <a:pPr algn="just"/>
            <a:r>
              <a:rPr lang="tr-TR" dirty="0"/>
              <a:t>Birey, kendi kullanımı için ortalama düzeyde olan marka ve ürünleri tercih edebilirken, bir başkasına hediye alma durumunda ise daha pahalı ve prestij sahibi marka ve ürünleri tercih edebilir, ya da tam tersi.</a:t>
            </a:r>
          </a:p>
        </p:txBody>
      </p:sp>
    </p:spTree>
    <p:extLst>
      <p:ext uri="{BB962C8B-B14F-4D97-AF65-F5344CB8AC3E}">
        <p14:creationId xmlns:p14="http://schemas.microsoft.com/office/powerpoint/2010/main" val="1858600637"/>
      </p:ext>
    </p:extLst>
  </p:cSld>
  <p:clrMapOvr>
    <a:masterClrMapping/>
  </p:clrMapOvr>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Duygusal Durum</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Satın alma sırasında tüketicinin duygusal yapısı büyük önem taşır. Kişinin duygusal yapısı, satın alma sürecinde seçenekler hakkında bilgi edinilmesini ve seçeneklerin değerlendirilmesini etkilemektedir.</a:t>
            </a:r>
          </a:p>
          <a:p>
            <a:pPr algn="just"/>
            <a:r>
              <a:rPr lang="tr-TR" dirty="0"/>
              <a:t>Alışveriş sırasında sıkılmak, aç ve uykusuz olmak gibi faktörlerden kaynaklanan durumlar satın alma karar süreci aşamalarını olumsuz yönde etkiler.</a:t>
            </a:r>
          </a:p>
        </p:txBody>
      </p:sp>
    </p:spTree>
    <p:extLst>
      <p:ext uri="{BB962C8B-B14F-4D97-AF65-F5344CB8AC3E}">
        <p14:creationId xmlns:p14="http://schemas.microsoft.com/office/powerpoint/2010/main" val="190226224"/>
      </p:ext>
    </p:extLst>
  </p:cSld>
  <p:clrMapOvr>
    <a:masterClrMapping/>
  </p:clrMapOvr>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Kolaylaştırıcı Unsurlar</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Tüketicinin içinde bulunduğu ekonomik ve finansal durum satın alma kararlarını etkileyen faktörler arasındadır. </a:t>
            </a:r>
          </a:p>
          <a:p>
            <a:pPr algn="just"/>
            <a:r>
              <a:rPr lang="tr-TR" dirty="0"/>
              <a:t>Zamlardan kaynaklanan fiyat artışları gibi ekonomik etkiler alışveriş türünü ve yoğunluğunu etkilemektedir. Tüketicinin finansal durumundaki kalıcı veya geçici değişimler de tüketicinin satın alma kararlarında oldukça etkilidir. </a:t>
            </a:r>
          </a:p>
          <a:p>
            <a:pPr algn="just"/>
            <a:r>
              <a:rPr lang="tr-TR" dirty="0"/>
              <a:t>Örneğin, bireyin gelirindeki önemli ve kalıcı bir artış, satın alma karar sürecini tüm aşamalarını derinden etkiler. </a:t>
            </a:r>
          </a:p>
        </p:txBody>
      </p:sp>
    </p:spTree>
    <p:extLst>
      <p:ext uri="{BB962C8B-B14F-4D97-AF65-F5344CB8AC3E}">
        <p14:creationId xmlns:p14="http://schemas.microsoft.com/office/powerpoint/2010/main" val="2045513246"/>
      </p:ext>
    </p:extLst>
  </p:cSld>
  <p:clrMapOvr>
    <a:masterClrMapping/>
  </p:clrMapOvr>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Kolaylaştırıcı Unsurlar</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Günümüz ekonomik koşularında çok yaygın olarak kullanılan kredi kartları, ödemelerin ertelenmesini kolaylaştırması nedeniyle, tüketicilerin alım gücünü artırmaktadır. </a:t>
            </a:r>
          </a:p>
          <a:p>
            <a:pPr algn="just"/>
            <a:r>
              <a:rPr lang="tr-TR" dirty="0"/>
              <a:t>Tüketiciler alışverişlerini ertelemek yerine, alışveriş sonucunda katlanmak zorunda kaldıkları ödemeleri ertelemek eğilimindedirler.</a:t>
            </a:r>
          </a:p>
        </p:txBody>
      </p:sp>
    </p:spTree>
    <p:extLst>
      <p:ext uri="{BB962C8B-B14F-4D97-AF65-F5344CB8AC3E}">
        <p14:creationId xmlns:p14="http://schemas.microsoft.com/office/powerpoint/2010/main" val="2044082908"/>
      </p:ext>
    </p:extLst>
  </p:cSld>
  <p:clrMapOvr>
    <a:masterClrMapping/>
  </p:clrMapOvr>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Algılanan Satın Alma Riski</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Tüketiciler, belirli satın alma durumlarını farklı risk düzeylerinde algılar. Örneğin, bir ev satın alma durumu ile çanta satın alma durumları arasında tüketicinin algıladığı satın alma risk düzeyi farklı olacaktır. </a:t>
            </a:r>
          </a:p>
          <a:p>
            <a:pPr algn="just"/>
            <a:r>
              <a:rPr lang="tr-TR" dirty="0"/>
              <a:t>Genel anlamda risk, bir olayın sonucunun beklenenden farklı olma düzeyi ve sonucun tahminindeki belirsizliktir. Bu çerçevede tüketiciler satın alma kararlarının sonucunda ortaya çıkabilecek belirsizliklerden kaçınma eğilimindedir.</a:t>
            </a:r>
          </a:p>
        </p:txBody>
      </p:sp>
    </p:spTree>
    <p:extLst>
      <p:ext uri="{BB962C8B-B14F-4D97-AF65-F5344CB8AC3E}">
        <p14:creationId xmlns:p14="http://schemas.microsoft.com/office/powerpoint/2010/main" val="357206828"/>
      </p:ext>
    </p:extLst>
  </p:cSld>
  <p:clrMapOvr>
    <a:masterClrMapping/>
  </p:clrMapOvr>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Marka Sadakati</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Tüketici satın alma karar sürecinin birçok aşamasını doğrudan etkileyen bir durum da marka sadakatidir. Marka sadakati, bir markaya yönelik olarak tesadüfen gerçekleşmeyen ve ön yargılara dayanan, taraflı ve uzun süreli satın almaya yönelik davranışa dayalı tepki olarak tanımlanır (</a:t>
            </a:r>
            <a:r>
              <a:rPr lang="tr-TR" dirty="0" err="1"/>
              <a:t>Jacoby</a:t>
            </a:r>
            <a:r>
              <a:rPr lang="tr-TR" dirty="0"/>
              <a:t> ve </a:t>
            </a:r>
            <a:r>
              <a:rPr lang="tr-TR" dirty="0" err="1"/>
              <a:t>Kyner</a:t>
            </a:r>
            <a:r>
              <a:rPr lang="tr-TR" dirty="0"/>
              <a:t>, 1973: 2).</a:t>
            </a:r>
          </a:p>
          <a:p>
            <a:pPr algn="just"/>
            <a:r>
              <a:rPr lang="tr-TR" dirty="0"/>
              <a:t>Marka sadakati olan ürünlerin satın alma kararlarının sonucunda tüketici çoğunlukla aynı markayı satın alır. Bu durum da söz konusu markaların rakiplerine oranla çok büyük avantajlar sağlar. Bu nedenle markalar, tüketicinin verdiği bu değeri kazanmak için kıyasıya rekabet halindedir.</a:t>
            </a:r>
          </a:p>
        </p:txBody>
      </p:sp>
    </p:spTree>
    <p:extLst>
      <p:ext uri="{BB962C8B-B14F-4D97-AF65-F5344CB8AC3E}">
        <p14:creationId xmlns:p14="http://schemas.microsoft.com/office/powerpoint/2010/main" val="31246956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4" name="Unvan 3"/>
          <p:cNvSpPr>
            <a:spLocks noGrp="1"/>
          </p:cNvSpPr>
          <p:nvPr>
            <p:ph type="title"/>
          </p:nvPr>
        </p:nvSpPr>
        <p:spPr>
          <a:xfrm>
            <a:off x="510240" y="753228"/>
            <a:ext cx="7210396" cy="1080938"/>
          </a:xfrm>
        </p:spPr>
        <p:txBody>
          <a:bodyPr>
            <a:normAutofit/>
          </a:bodyPr>
          <a:lstStyle/>
          <a:p>
            <a:r>
              <a:rPr lang="tr-TR" dirty="0"/>
              <a:t>Rekabet Avantajı</a:t>
            </a:r>
          </a:p>
        </p:txBody>
      </p:sp>
      <p:graphicFrame>
        <p:nvGraphicFramePr>
          <p:cNvPr id="19" name="İçerik Yer Tutucusu 4">
            <a:extLst>
              <a:ext uri="{FF2B5EF4-FFF2-40B4-BE49-F238E27FC236}">
                <a16:creationId xmlns:a16="http://schemas.microsoft.com/office/drawing/2014/main" id="{499049BA-568F-C41B-E4C3-742F8695CE4B}"/>
              </a:ext>
            </a:extLst>
          </p:cNvPr>
          <p:cNvGraphicFramePr>
            <a:graphicFrameLocks noGrp="1"/>
          </p:cNvGraphicFramePr>
          <p:nvPr>
            <p:ph idx="1"/>
            <p:extLst>
              <p:ext uri="{D42A27DB-BD31-4B8C-83A1-F6EECF244321}">
                <p14:modId xmlns:p14="http://schemas.microsoft.com/office/powerpoint/2010/main" val="733731140"/>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57097706"/>
      </p:ext>
    </p:extLst>
  </p:cSld>
  <p:clrMapOvr>
    <a:masterClrMapping/>
  </p:clrMapOvr>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Satın Alma </a:t>
            </a:r>
            <a:r>
              <a:rPr lang="tr-TR" b="1" dirty="0" err="1"/>
              <a:t>İlgilenimi</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Tüketicinin satın alma sürecine olan ilgi düzeyidir. Satın alma </a:t>
            </a:r>
            <a:r>
              <a:rPr lang="tr-TR" dirty="0" err="1"/>
              <a:t>ilgilenimi</a:t>
            </a:r>
            <a:r>
              <a:rPr lang="tr-TR" dirty="0"/>
              <a:t>, kişiye göre değişkenlik gösterir ve satın almaya konu olan ürünün özellikleri ve yapısal özelliklerinin etkisi ile şekillenir (</a:t>
            </a:r>
            <a:r>
              <a:rPr lang="tr-TR" dirty="0" err="1"/>
              <a:t>Hawkins</a:t>
            </a:r>
            <a:r>
              <a:rPr lang="tr-TR" dirty="0"/>
              <a:t>, Best ve </a:t>
            </a:r>
            <a:r>
              <a:rPr lang="tr-TR" dirty="0" err="1"/>
              <a:t>Coney</a:t>
            </a:r>
            <a:r>
              <a:rPr lang="tr-TR" dirty="0"/>
              <a:t>, 2004: 501). </a:t>
            </a:r>
          </a:p>
          <a:p>
            <a:pPr algn="just"/>
            <a:r>
              <a:rPr lang="tr-TR" dirty="0"/>
              <a:t>Yüksek satın alma </a:t>
            </a:r>
            <a:r>
              <a:rPr lang="tr-TR" dirty="0" err="1"/>
              <a:t>ilgileniminde</a:t>
            </a:r>
            <a:r>
              <a:rPr lang="tr-TR" dirty="0"/>
              <a:t> olan bir tüketici, satın alma sürecinde seçenekleri dikkatlice değerlendirir (Odabaşı ve Barış, 123). </a:t>
            </a:r>
          </a:p>
          <a:p>
            <a:pPr algn="just"/>
            <a:r>
              <a:rPr lang="tr-TR" dirty="0"/>
              <a:t>Tüketici satın alma kararının oluşabilmesi için satın alma </a:t>
            </a:r>
            <a:r>
              <a:rPr lang="tr-TR" dirty="0" err="1"/>
              <a:t>ilgilenimi</a:t>
            </a:r>
            <a:r>
              <a:rPr lang="tr-TR" dirty="0"/>
              <a:t> önemlidir. Tüketicinin satın alma karar sürecine verdiği önemin sonucu, büyük oranda kendi lehine gerçekleşir.</a:t>
            </a:r>
          </a:p>
        </p:txBody>
      </p:sp>
    </p:spTree>
    <p:extLst>
      <p:ext uri="{BB962C8B-B14F-4D97-AF65-F5344CB8AC3E}">
        <p14:creationId xmlns:p14="http://schemas.microsoft.com/office/powerpoint/2010/main" val="1333166415"/>
      </p:ext>
    </p:extLst>
  </p:cSld>
  <p:clrMapOvr>
    <a:masterClrMapping/>
  </p:clrMapOvr>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Ürün </a:t>
            </a:r>
            <a:r>
              <a:rPr lang="tr-TR" b="1" dirty="0" err="1"/>
              <a:t>İlgilenimi</a:t>
            </a:r>
            <a:endParaRPr lang="tr-TR" dirty="0"/>
          </a:p>
        </p:txBody>
      </p:sp>
      <p:sp>
        <p:nvSpPr>
          <p:cNvPr id="3" name="İçerik Yer Tutucusu 2"/>
          <p:cNvSpPr>
            <a:spLocks noGrp="1"/>
          </p:cNvSpPr>
          <p:nvPr>
            <p:ph idx="1"/>
          </p:nvPr>
        </p:nvSpPr>
        <p:spPr>
          <a:xfrm>
            <a:off x="0" y="1988840"/>
            <a:ext cx="9144000" cy="4536504"/>
          </a:xfrm>
        </p:spPr>
        <p:txBody>
          <a:bodyPr>
            <a:normAutofit/>
          </a:bodyPr>
          <a:lstStyle/>
          <a:p>
            <a:pPr algn="just"/>
            <a:r>
              <a:rPr lang="tr-TR" dirty="0"/>
              <a:t>Ürün </a:t>
            </a:r>
            <a:r>
              <a:rPr lang="tr-TR" dirty="0" err="1"/>
              <a:t>ilgilenimi</a:t>
            </a:r>
            <a:r>
              <a:rPr lang="tr-TR" dirty="0"/>
              <a:t> kavramı ise satın alma kavramından farklı bir anlam içermektedir. Ürün </a:t>
            </a:r>
            <a:r>
              <a:rPr lang="tr-TR" dirty="0" err="1"/>
              <a:t>ilgilenimi</a:t>
            </a:r>
            <a:r>
              <a:rPr lang="tr-TR" dirty="0"/>
              <a:t>, bir tüketicinin belirli bir durumda, belirli bir ürüne verdiği kişisel önemdir (Odabaşı ve Barış, 122). </a:t>
            </a:r>
          </a:p>
          <a:p>
            <a:pPr algn="just"/>
            <a:r>
              <a:rPr lang="tr-TR" dirty="0"/>
              <a:t>Örneğin bir tüketicinin belirli bir ürüne karşı </a:t>
            </a:r>
            <a:r>
              <a:rPr lang="tr-TR" dirty="0" err="1"/>
              <a:t>ilgilenim</a:t>
            </a:r>
            <a:r>
              <a:rPr lang="tr-TR" dirty="0"/>
              <a:t> düzeyi yüksek ise o ürün hakkındaki geçmiş bilgi ve deneyimlerinden dolayı deneyimsiz olan kişilere oranla çok daha kolay satın alma kararı alabilir. </a:t>
            </a:r>
          </a:p>
          <a:p>
            <a:pPr algn="just"/>
            <a:r>
              <a:rPr lang="tr-TR" dirty="0"/>
              <a:t>Çevremizde belirli ürünler hakkında bizden daha fazla bilgisi olan kişilerin satın alma tercihlerinde daha isabetli kararlar aldığını görebiliriz. Hatta bu kişiler, birçok kişinin de satın alma kararlarında danıştığı kimseler olmaktadır.</a:t>
            </a:r>
          </a:p>
        </p:txBody>
      </p:sp>
    </p:spTree>
    <p:extLst>
      <p:ext uri="{BB962C8B-B14F-4D97-AF65-F5344CB8AC3E}">
        <p14:creationId xmlns:p14="http://schemas.microsoft.com/office/powerpoint/2010/main" val="2887517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 name="Rectangle 14">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9" name="Rectangle 18">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Unvan 3"/>
          <p:cNvSpPr>
            <a:spLocks noGrp="1"/>
          </p:cNvSpPr>
          <p:nvPr>
            <p:ph type="title"/>
          </p:nvPr>
        </p:nvSpPr>
        <p:spPr>
          <a:xfrm>
            <a:off x="510240" y="2063262"/>
            <a:ext cx="2804460" cy="2661052"/>
          </a:xfrm>
        </p:spPr>
        <p:txBody>
          <a:bodyPr>
            <a:normAutofit/>
          </a:bodyPr>
          <a:lstStyle/>
          <a:p>
            <a:pPr algn="r"/>
            <a:r>
              <a:rPr lang="tr-TR" sz="3800"/>
              <a:t>Porter’in Beş Kuvvet Modeli</a:t>
            </a:r>
          </a:p>
        </p:txBody>
      </p:sp>
      <p:graphicFrame>
        <p:nvGraphicFramePr>
          <p:cNvPr id="7" name="İçerik Yer Tutucusu 4">
            <a:extLst>
              <a:ext uri="{FF2B5EF4-FFF2-40B4-BE49-F238E27FC236}">
                <a16:creationId xmlns:a16="http://schemas.microsoft.com/office/drawing/2014/main" id="{F85975C1-ADF4-96D3-D35C-31D263637A11}"/>
              </a:ext>
            </a:extLst>
          </p:cNvPr>
          <p:cNvGraphicFramePr>
            <a:graphicFrameLocks noGrp="1"/>
          </p:cNvGraphicFramePr>
          <p:nvPr>
            <p:ph idx="1"/>
            <p:extLst>
              <p:ext uri="{D42A27DB-BD31-4B8C-83A1-F6EECF244321}">
                <p14:modId xmlns:p14="http://schemas.microsoft.com/office/powerpoint/2010/main" val="3490158837"/>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8508622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 name="Rectangle 14">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19" name="Rectangle 18">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Unvan 3"/>
          <p:cNvSpPr>
            <a:spLocks noGrp="1"/>
          </p:cNvSpPr>
          <p:nvPr>
            <p:ph type="title"/>
          </p:nvPr>
        </p:nvSpPr>
        <p:spPr>
          <a:xfrm>
            <a:off x="510240" y="2063262"/>
            <a:ext cx="2804460" cy="2661052"/>
          </a:xfrm>
        </p:spPr>
        <p:txBody>
          <a:bodyPr>
            <a:normAutofit/>
          </a:bodyPr>
          <a:lstStyle/>
          <a:p>
            <a:pPr algn="r"/>
            <a:r>
              <a:rPr lang="tr-TR" sz="3800"/>
              <a:t>Porter’in Beş Kuvvet Modeli</a:t>
            </a:r>
          </a:p>
        </p:txBody>
      </p:sp>
      <p:graphicFrame>
        <p:nvGraphicFramePr>
          <p:cNvPr id="7" name="İçerik Yer Tutucusu 4">
            <a:extLst>
              <a:ext uri="{FF2B5EF4-FFF2-40B4-BE49-F238E27FC236}">
                <a16:creationId xmlns:a16="http://schemas.microsoft.com/office/drawing/2014/main" id="{758204E8-777D-D32A-D21C-89F32B65C962}"/>
              </a:ext>
            </a:extLst>
          </p:cNvPr>
          <p:cNvGraphicFramePr>
            <a:graphicFrameLocks noGrp="1"/>
          </p:cNvGraphicFramePr>
          <p:nvPr>
            <p:ph idx="1"/>
            <p:extLst>
              <p:ext uri="{D42A27DB-BD31-4B8C-83A1-F6EECF244321}">
                <p14:modId xmlns:p14="http://schemas.microsoft.com/office/powerpoint/2010/main" val="1859470926"/>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8438010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05A9BAA-B344-45D2-838C-73856C4B15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11" name="Rectangle 10">
              <a:extLst>
                <a:ext uri="{FF2B5EF4-FFF2-40B4-BE49-F238E27FC236}">
                  <a16:creationId xmlns:a16="http://schemas.microsoft.com/office/drawing/2014/main" id="{390434AA-4632-440E-9AE7-411396A7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D462FD1E-E713-4FD4-8746-671C946723B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2" name="Resim 1">
            <a:extLst>
              <a:ext uri="{FF2B5EF4-FFF2-40B4-BE49-F238E27FC236}">
                <a16:creationId xmlns:a16="http://schemas.microsoft.com/office/drawing/2014/main" id="{B5EC8B47-628D-1141-8B6C-14F319D035E6}"/>
              </a:ext>
            </a:extLst>
          </p:cNvPr>
          <p:cNvPicPr>
            <a:picLocks noChangeAspect="1"/>
          </p:cNvPicPr>
          <p:nvPr/>
        </p:nvPicPr>
        <p:blipFill rotWithShape="1">
          <a:blip r:embed="rId3"/>
          <a:srcRect l="29062" r="25084" b="-1"/>
          <a:stretch/>
        </p:blipFill>
        <p:spPr>
          <a:xfrm>
            <a:off x="3477006" y="10"/>
            <a:ext cx="5664611" cy="6856310"/>
          </a:xfrm>
          <a:prstGeom prst="rect">
            <a:avLst/>
          </a:prstGeom>
          <a:ln>
            <a:noFill/>
          </a:ln>
          <a:effectLst/>
        </p:spPr>
      </p:pic>
      <p:sp>
        <p:nvSpPr>
          <p:cNvPr id="14" name="Rectangle 13">
            <a:extLst>
              <a:ext uri="{FF2B5EF4-FFF2-40B4-BE49-F238E27FC236}">
                <a16:creationId xmlns:a16="http://schemas.microsoft.com/office/drawing/2014/main" id="{78A4CDE5-C7BC-41E1-8A4A-79E024CC0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63924"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Unvan 3"/>
          <p:cNvSpPr>
            <a:spLocks noGrp="1"/>
          </p:cNvSpPr>
          <p:nvPr>
            <p:ph type="title"/>
          </p:nvPr>
        </p:nvSpPr>
        <p:spPr>
          <a:xfrm>
            <a:off x="510241" y="753228"/>
            <a:ext cx="2759271" cy="1080938"/>
          </a:xfrm>
        </p:spPr>
        <p:txBody>
          <a:bodyPr>
            <a:normAutofit/>
          </a:bodyPr>
          <a:lstStyle/>
          <a:p>
            <a:r>
              <a:rPr lang="tr-TR" sz="2800"/>
              <a:t>Porter’in Beş Kuvvet Modeli</a:t>
            </a:r>
          </a:p>
        </p:txBody>
      </p:sp>
      <p:pic>
        <p:nvPicPr>
          <p:cNvPr id="16" name="Picture 15">
            <a:extLst>
              <a:ext uri="{FF2B5EF4-FFF2-40B4-BE49-F238E27FC236}">
                <a16:creationId xmlns:a16="http://schemas.microsoft.com/office/drawing/2014/main" id="{025C7952-5703-489E-8DBD-F2EFAC8EEB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3771900" cy="202738"/>
          </a:xfrm>
          <a:prstGeom prst="rect">
            <a:avLst/>
          </a:prstGeom>
        </p:spPr>
      </p:pic>
      <p:sp>
        <p:nvSpPr>
          <p:cNvPr id="5" name="İçerik Yer Tutucusu 4"/>
          <p:cNvSpPr>
            <a:spLocks noGrp="1"/>
          </p:cNvSpPr>
          <p:nvPr>
            <p:ph idx="1"/>
          </p:nvPr>
        </p:nvSpPr>
        <p:spPr>
          <a:xfrm>
            <a:off x="510241" y="2336873"/>
            <a:ext cx="2686226" cy="3599316"/>
          </a:xfrm>
        </p:spPr>
        <p:txBody>
          <a:bodyPr>
            <a:normAutofit/>
          </a:bodyPr>
          <a:lstStyle/>
          <a:p>
            <a:r>
              <a:rPr lang="tr-TR" sz="1400"/>
              <a:t>İşletmeler ülke pazarlarına giriş yaparken sadece müşteri istek ve ihtiyaçlarını daha iyi karşılayabilmek için adaptasyonlara girmezler. Buradaki diğer amaç ise ikame ürünler üzerinde etkili olabilmektir. Örneğin McDonald’s Rusya pazarına giriş yaptığında Bilini ve diğer Rus yemekleri sunan pek çok işletme ile de rekabet etmiş olmaktadır.</a:t>
            </a:r>
          </a:p>
          <a:p>
            <a:endParaRPr lang="tr-TR" sz="1400"/>
          </a:p>
          <a:p>
            <a:endParaRPr lang="tr-TR" sz="1400"/>
          </a:p>
          <a:p>
            <a:endParaRPr lang="tr-TR" sz="1400"/>
          </a:p>
          <a:p>
            <a:endParaRPr lang="tr-TR" sz="1400"/>
          </a:p>
        </p:txBody>
      </p:sp>
    </p:spTree>
    <p:extLst>
      <p:ext uri="{BB962C8B-B14F-4D97-AF65-F5344CB8AC3E}">
        <p14:creationId xmlns:p14="http://schemas.microsoft.com/office/powerpoint/2010/main" val="39794132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p:txBody>
          <a:bodyPr/>
          <a:lstStyle/>
          <a:p>
            <a:r>
              <a:rPr lang="tr-TR" dirty="0" err="1"/>
              <a:t>Porter’in</a:t>
            </a:r>
            <a:r>
              <a:rPr lang="tr-TR" dirty="0"/>
              <a:t> Beş Kuvvet Modeli</a:t>
            </a:r>
          </a:p>
        </p:txBody>
      </p:sp>
      <p:graphicFrame>
        <p:nvGraphicFramePr>
          <p:cNvPr id="7" name="İçerik Yer Tutucusu 4">
            <a:extLst>
              <a:ext uri="{FF2B5EF4-FFF2-40B4-BE49-F238E27FC236}">
                <a16:creationId xmlns:a16="http://schemas.microsoft.com/office/drawing/2014/main" id="{771332C8-895C-4BFA-5DA5-E04DA0F1E8B2}"/>
              </a:ext>
            </a:extLst>
          </p:cNvPr>
          <p:cNvGraphicFramePr>
            <a:graphicFrameLocks noGrp="1"/>
          </p:cNvGraphicFramePr>
          <p:nvPr>
            <p:ph idx="1"/>
          </p:nvPr>
        </p:nvGraphicFramePr>
        <p:xfrm>
          <a:off x="0" y="2060848"/>
          <a:ext cx="9036496" cy="4797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715200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p:txBody>
          <a:bodyPr/>
          <a:lstStyle/>
          <a:p>
            <a:r>
              <a:rPr lang="tr-TR"/>
              <a:t>Ülke Temelli Avantajlar</a:t>
            </a:r>
            <a:endParaRPr lang="tr-TR" dirty="0"/>
          </a:p>
        </p:txBody>
      </p:sp>
      <p:graphicFrame>
        <p:nvGraphicFramePr>
          <p:cNvPr id="21" name="İçerik Yer Tutucusu 4">
            <a:extLst>
              <a:ext uri="{FF2B5EF4-FFF2-40B4-BE49-F238E27FC236}">
                <a16:creationId xmlns:a16="http://schemas.microsoft.com/office/drawing/2014/main" id="{CEA49C46-0912-BEEB-A6B4-34C1E215A825}"/>
              </a:ext>
            </a:extLst>
          </p:cNvPr>
          <p:cNvGraphicFramePr>
            <a:graphicFrameLocks noGrp="1"/>
          </p:cNvGraphicFramePr>
          <p:nvPr>
            <p:ph idx="1"/>
          </p:nvPr>
        </p:nvGraphicFramePr>
        <p:xfrm>
          <a:off x="0" y="2060848"/>
          <a:ext cx="9036496" cy="4797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088684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B0FA309-807F-4C17-98EF-A3BA7388E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642A87B-CAE9-4F8F-B293-28388E45D9E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 name="Rectangle 13">
            <a:extLst>
              <a:ext uri="{FF2B5EF4-FFF2-40B4-BE49-F238E27FC236}">
                <a16:creationId xmlns:a16="http://schemas.microsoft.com/office/drawing/2014/main" id="{C8FA1749-B91A-40E7-AD01-0B9C9C6AF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3B7A934F-FFF7-4353-83D3-4EF66E93EE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8" name="Rectangle 17">
            <a:extLst>
              <a:ext uri="{FF2B5EF4-FFF2-40B4-BE49-F238E27FC236}">
                <a16:creationId xmlns:a16="http://schemas.microsoft.com/office/drawing/2014/main" id="{700676C8-6DE8-47DD-9A23-D42063A12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Unvan 3"/>
          <p:cNvSpPr>
            <a:spLocks noGrp="1"/>
          </p:cNvSpPr>
          <p:nvPr>
            <p:ph type="title"/>
          </p:nvPr>
        </p:nvSpPr>
        <p:spPr>
          <a:xfrm>
            <a:off x="510240" y="2063262"/>
            <a:ext cx="2804460" cy="2661052"/>
          </a:xfrm>
        </p:spPr>
        <p:txBody>
          <a:bodyPr>
            <a:normAutofit/>
          </a:bodyPr>
          <a:lstStyle/>
          <a:p>
            <a:pPr algn="r"/>
            <a:r>
              <a:rPr lang="tr-TR" sz="3800">
                <a:solidFill>
                  <a:srgbClr val="FFFFFF"/>
                </a:solidFill>
              </a:rPr>
              <a:t>Ülke Temelli Avantajlar</a:t>
            </a:r>
          </a:p>
        </p:txBody>
      </p:sp>
      <p:sp>
        <p:nvSpPr>
          <p:cNvPr id="5" name="İçerik Yer Tutucusu 4"/>
          <p:cNvSpPr>
            <a:spLocks noGrp="1"/>
          </p:cNvSpPr>
          <p:nvPr>
            <p:ph idx="1"/>
          </p:nvPr>
        </p:nvSpPr>
        <p:spPr>
          <a:xfrm>
            <a:off x="3965996" y="661106"/>
            <a:ext cx="4693021" cy="5503101"/>
          </a:xfrm>
        </p:spPr>
        <p:txBody>
          <a:bodyPr anchor="ctr">
            <a:normAutofit/>
          </a:bodyPr>
          <a:lstStyle/>
          <a:p>
            <a:r>
              <a:rPr lang="tr-TR" sz="1700">
                <a:solidFill>
                  <a:srgbClr val="FFFFFF"/>
                </a:solidFill>
              </a:rPr>
              <a:t>Karşılaştırmalı üstünlükler prensibine göre her ülkenin diğerlerine oranla çeşitli üstünlükleri vardır. Bu üstünlükler olarak kullanılan teknoloji, işgücü maliyetleri, hammaddeye yakınlık vb sayılabilir. İşletmeler bu tür avantajları rakiplerine karşı kullanmak elbette istemektedir.</a:t>
            </a:r>
          </a:p>
          <a:p>
            <a:r>
              <a:rPr lang="tr-TR" sz="1700">
                <a:solidFill>
                  <a:srgbClr val="FFFFFF"/>
                </a:solidFill>
              </a:rPr>
              <a:t>Porter ulusal rekabet avantajlarını ülkelerin elmasları şeklinde isimlendirmiştir. </a:t>
            </a:r>
          </a:p>
          <a:p>
            <a:r>
              <a:rPr lang="tr-TR" sz="1700">
                <a:solidFill>
                  <a:srgbClr val="FFFFFF"/>
                </a:solidFill>
              </a:rPr>
              <a:t>Üretim faktörleri: Üretim faktörlerinden kaynaklı avantajlardır. Örneğin yetişmiş işgücü, ulaşım altyapısı vb.</a:t>
            </a:r>
          </a:p>
          <a:p>
            <a:r>
              <a:rPr lang="tr-TR" sz="1700">
                <a:solidFill>
                  <a:srgbClr val="FFFFFF"/>
                </a:solidFill>
              </a:rPr>
              <a:t>Talep: Sektördeki mal ve hizmetlere yönelik talebin doğası ile ilgili avantajlardır.</a:t>
            </a:r>
          </a:p>
          <a:p>
            <a:endParaRPr lang="tr-TR" sz="1700">
              <a:solidFill>
                <a:srgbClr val="FFFFFF"/>
              </a:solidFill>
            </a:endParaRPr>
          </a:p>
        </p:txBody>
      </p:sp>
    </p:spTree>
    <p:extLst>
      <p:ext uri="{BB962C8B-B14F-4D97-AF65-F5344CB8AC3E}">
        <p14:creationId xmlns:p14="http://schemas.microsoft.com/office/powerpoint/2010/main" val="12553429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 name="Rectangle 12">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17" name="Rectangle 16">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2063262"/>
            <a:ext cx="2804460" cy="2661052"/>
          </a:xfrm>
        </p:spPr>
        <p:txBody>
          <a:bodyPr>
            <a:normAutofit/>
          </a:bodyPr>
          <a:lstStyle/>
          <a:p>
            <a:pPr algn="r"/>
            <a:r>
              <a:rPr lang="tr-TR" sz="2400"/>
              <a:t>Uluslararasılaşma</a:t>
            </a:r>
          </a:p>
        </p:txBody>
      </p:sp>
      <p:graphicFrame>
        <p:nvGraphicFramePr>
          <p:cNvPr id="5" name="İçerik Yer Tutucusu 2">
            <a:extLst>
              <a:ext uri="{FF2B5EF4-FFF2-40B4-BE49-F238E27FC236}">
                <a16:creationId xmlns:a16="http://schemas.microsoft.com/office/drawing/2014/main" id="{94517C13-DBFC-22F7-F902-00A2FD3296BD}"/>
              </a:ext>
            </a:extLst>
          </p:cNvPr>
          <p:cNvGraphicFramePr>
            <a:graphicFrameLocks noGrp="1"/>
          </p:cNvGraphicFramePr>
          <p:nvPr>
            <p:ph idx="1"/>
            <p:extLst>
              <p:ext uri="{D42A27DB-BD31-4B8C-83A1-F6EECF244321}">
                <p14:modId xmlns:p14="http://schemas.microsoft.com/office/powerpoint/2010/main" val="4206568704"/>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0740483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3" name="Picture 1032">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35" name="Rectangle 1034">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7" name="Picture 1036">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039" name="Rectangle 1038">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Unvan 3"/>
          <p:cNvSpPr>
            <a:spLocks noGrp="1"/>
          </p:cNvSpPr>
          <p:nvPr>
            <p:ph type="title"/>
          </p:nvPr>
        </p:nvSpPr>
        <p:spPr>
          <a:xfrm>
            <a:off x="510240" y="2063262"/>
            <a:ext cx="2804460" cy="2661052"/>
          </a:xfrm>
        </p:spPr>
        <p:txBody>
          <a:bodyPr>
            <a:normAutofit/>
          </a:bodyPr>
          <a:lstStyle/>
          <a:p>
            <a:pPr algn="r"/>
            <a:r>
              <a:rPr lang="tr-TR" sz="3800"/>
              <a:t>Ülke Temelli Avantajlar</a:t>
            </a:r>
          </a:p>
        </p:txBody>
      </p:sp>
      <p:pic>
        <p:nvPicPr>
          <p:cNvPr id="1025" name="Picture 1" descr="page58image11360">
            <a:extLst>
              <a:ext uri="{FF2B5EF4-FFF2-40B4-BE49-F238E27FC236}">
                <a16:creationId xmlns:a16="http://schemas.microsoft.com/office/drawing/2014/main" id="{801D327B-49C3-9C4C-B059-FDFBE0ACCD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23900" cy="4953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27" name="İçerik Yer Tutucusu 4">
            <a:extLst>
              <a:ext uri="{FF2B5EF4-FFF2-40B4-BE49-F238E27FC236}">
                <a16:creationId xmlns:a16="http://schemas.microsoft.com/office/drawing/2014/main" id="{96DCBD5F-09AC-BEB7-0DD8-93394D7EFBC6}"/>
              </a:ext>
            </a:extLst>
          </p:cNvPr>
          <p:cNvGraphicFramePr>
            <a:graphicFrameLocks noGrp="1"/>
          </p:cNvGraphicFramePr>
          <p:nvPr>
            <p:ph idx="1"/>
            <p:extLst>
              <p:ext uri="{D42A27DB-BD31-4B8C-83A1-F6EECF244321}">
                <p14:modId xmlns:p14="http://schemas.microsoft.com/office/powerpoint/2010/main" val="3377718882"/>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7089984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B0BBD46-E160-4D02-9D82-3934E3970C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3114C8A4-DCE7-4155-98CA-D8826574B70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Unvan 3"/>
          <p:cNvSpPr>
            <a:spLocks noGrp="1"/>
          </p:cNvSpPr>
          <p:nvPr>
            <p:ph type="title"/>
          </p:nvPr>
        </p:nvSpPr>
        <p:spPr>
          <a:xfrm>
            <a:off x="510240" y="321733"/>
            <a:ext cx="7425445" cy="1080938"/>
          </a:xfrm>
        </p:spPr>
        <p:txBody>
          <a:bodyPr>
            <a:normAutofit/>
          </a:bodyPr>
          <a:lstStyle/>
          <a:p>
            <a:r>
              <a:rPr lang="tr-TR">
                <a:solidFill>
                  <a:srgbClr val="FFFFFF"/>
                </a:solidFill>
              </a:rPr>
              <a:t>Ülke Orijini Etkisi</a:t>
            </a:r>
            <a:br>
              <a:rPr lang="tr-TR">
                <a:solidFill>
                  <a:srgbClr val="FFFFFF"/>
                </a:solidFill>
              </a:rPr>
            </a:br>
            <a:r>
              <a:rPr lang="tr-TR">
                <a:solidFill>
                  <a:srgbClr val="FFFFFF"/>
                </a:solidFill>
              </a:rPr>
              <a:t>(country-of-origin effect) </a:t>
            </a:r>
          </a:p>
        </p:txBody>
      </p:sp>
      <p:sp>
        <p:nvSpPr>
          <p:cNvPr id="14" name="Rectangle 13">
            <a:extLst>
              <a:ext uri="{FF2B5EF4-FFF2-40B4-BE49-F238E27FC236}">
                <a16:creationId xmlns:a16="http://schemas.microsoft.com/office/drawing/2014/main" id="{77A64E61-6D37-4CB3-8F42-66B0DACBCB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724402"/>
            <a:ext cx="9144000" cy="5133597"/>
          </a:xfrm>
          <a:prstGeom prst="rect">
            <a:avLst/>
          </a:prstGeom>
          <a:solidFill>
            <a:schemeClr val="bg1"/>
          </a:solidFill>
          <a:ln>
            <a:noFill/>
          </a:ln>
          <a:effectLst>
            <a:outerShdw blurRad="88900" dist="38100" dir="16200000"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İçerik Yer Tutucusu 4"/>
          <p:cNvSpPr>
            <a:spLocks noGrp="1"/>
          </p:cNvSpPr>
          <p:nvPr>
            <p:ph idx="1"/>
          </p:nvPr>
        </p:nvSpPr>
        <p:spPr>
          <a:xfrm>
            <a:off x="510240" y="2336873"/>
            <a:ext cx="8382240" cy="3139799"/>
          </a:xfrm>
        </p:spPr>
        <p:txBody>
          <a:bodyPr anchor="t">
            <a:noAutofit/>
          </a:bodyPr>
          <a:lstStyle/>
          <a:p>
            <a:pPr algn="just"/>
            <a:r>
              <a:rPr lang="tr-TR" sz="2800" dirty="0"/>
              <a:t>Çok iyi bilinen bir diğer gerçek ise iyi bir imaja sahip bir ülkedeki işletmeler tarafından yapılmış ürünlerin üstün bir şekilde algılanabilmesi durumudur. Örneğin otomobil ürünü için Almanya üstün bir imaja sahipken, Güney Kore hala zayıf bir imaja sahiptir. Fransız bir parfüm üreticisi, İtalyan bir makarna üreticisinin bu avantajı kullanmasına ülke orijini etkisi adı verilmektedir.</a:t>
            </a:r>
          </a:p>
          <a:p>
            <a:endParaRPr lang="tr-TR" sz="2800" dirty="0"/>
          </a:p>
          <a:p>
            <a:endParaRPr lang="tr-TR" sz="2800" dirty="0"/>
          </a:p>
        </p:txBody>
      </p:sp>
    </p:spTree>
    <p:extLst>
      <p:ext uri="{BB962C8B-B14F-4D97-AF65-F5344CB8AC3E}">
        <p14:creationId xmlns:p14="http://schemas.microsoft.com/office/powerpoint/2010/main" val="29505958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p:txBody>
          <a:bodyPr>
            <a:normAutofit/>
          </a:bodyPr>
          <a:lstStyle/>
          <a:p>
            <a:r>
              <a:rPr lang="tr-TR" dirty="0"/>
              <a:t>Ülke Orijini Etkisi</a:t>
            </a:r>
            <a:br>
              <a:rPr lang="tr-TR" dirty="0"/>
            </a:br>
            <a:r>
              <a:rPr lang="tr-TR" dirty="0"/>
              <a:t>(</a:t>
            </a:r>
            <a:r>
              <a:rPr lang="tr-TR" dirty="0" err="1"/>
              <a:t>country</a:t>
            </a:r>
            <a:r>
              <a:rPr lang="tr-TR" dirty="0"/>
              <a:t>-of-</a:t>
            </a:r>
            <a:r>
              <a:rPr lang="tr-TR" dirty="0" err="1"/>
              <a:t>origin</a:t>
            </a:r>
            <a:r>
              <a:rPr lang="tr-TR" dirty="0"/>
              <a:t> </a:t>
            </a:r>
            <a:r>
              <a:rPr lang="tr-TR" dirty="0" err="1"/>
              <a:t>effect</a:t>
            </a:r>
            <a:r>
              <a:rPr lang="tr-TR" dirty="0"/>
              <a:t>) </a:t>
            </a:r>
          </a:p>
        </p:txBody>
      </p:sp>
      <p:graphicFrame>
        <p:nvGraphicFramePr>
          <p:cNvPr id="7" name="İçerik Yer Tutucusu 4">
            <a:extLst>
              <a:ext uri="{FF2B5EF4-FFF2-40B4-BE49-F238E27FC236}">
                <a16:creationId xmlns:a16="http://schemas.microsoft.com/office/drawing/2014/main" id="{81B3776B-89CB-08A6-A0C2-6BCFEEA8D1B4}"/>
              </a:ext>
            </a:extLst>
          </p:cNvPr>
          <p:cNvGraphicFramePr>
            <a:graphicFrameLocks noGrp="1"/>
          </p:cNvGraphicFramePr>
          <p:nvPr>
            <p:ph idx="1"/>
          </p:nvPr>
        </p:nvGraphicFramePr>
        <p:xfrm>
          <a:off x="0" y="2060848"/>
          <a:ext cx="9036496" cy="4797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955593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 name="Rectangle 14">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9" name="Rectangle 18">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Unvan 3"/>
          <p:cNvSpPr>
            <a:spLocks noGrp="1"/>
          </p:cNvSpPr>
          <p:nvPr>
            <p:ph type="title"/>
          </p:nvPr>
        </p:nvSpPr>
        <p:spPr>
          <a:xfrm>
            <a:off x="510240" y="2063262"/>
            <a:ext cx="2804460" cy="2661052"/>
          </a:xfrm>
        </p:spPr>
        <p:txBody>
          <a:bodyPr>
            <a:normAutofit/>
          </a:bodyPr>
          <a:lstStyle/>
          <a:p>
            <a:pPr algn="r"/>
            <a:r>
              <a:rPr lang="tr-TR" sz="3800"/>
              <a:t>Firma Temelli Avantajlar</a:t>
            </a:r>
          </a:p>
        </p:txBody>
      </p:sp>
      <p:graphicFrame>
        <p:nvGraphicFramePr>
          <p:cNvPr id="7" name="İçerik Yer Tutucusu 4">
            <a:extLst>
              <a:ext uri="{FF2B5EF4-FFF2-40B4-BE49-F238E27FC236}">
                <a16:creationId xmlns:a16="http://schemas.microsoft.com/office/drawing/2014/main" id="{5299ADB5-40A9-C7D2-D74B-FB1E8AC92DC0}"/>
              </a:ext>
            </a:extLst>
          </p:cNvPr>
          <p:cNvGraphicFramePr>
            <a:graphicFrameLocks noGrp="1"/>
          </p:cNvGraphicFramePr>
          <p:nvPr>
            <p:ph idx="1"/>
            <p:extLst>
              <p:ext uri="{D42A27DB-BD31-4B8C-83A1-F6EECF244321}">
                <p14:modId xmlns:p14="http://schemas.microsoft.com/office/powerpoint/2010/main" val="3459450956"/>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230038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7A865E47-4365-4F21-B8EA-13B2C12BCB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12" name="Rectangle 11">
              <a:extLst>
                <a:ext uri="{FF2B5EF4-FFF2-40B4-BE49-F238E27FC236}">
                  <a16:creationId xmlns:a16="http://schemas.microsoft.com/office/drawing/2014/main" id="{0CE24988-BB27-40E5-A961-9FA7ED0DB9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0BDE80E-ADE0-4E16-8F80-306A15F4D3FB}"/>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5" name="İçerik Yer Tutucusu 4"/>
          <p:cNvSpPr>
            <a:spLocks noGrp="1"/>
          </p:cNvSpPr>
          <p:nvPr>
            <p:ph idx="1"/>
          </p:nvPr>
        </p:nvSpPr>
        <p:spPr>
          <a:xfrm>
            <a:off x="510241" y="2336873"/>
            <a:ext cx="3781221" cy="3599316"/>
          </a:xfrm>
        </p:spPr>
        <p:txBody>
          <a:bodyPr>
            <a:normAutofit/>
          </a:bodyPr>
          <a:lstStyle/>
          <a:p>
            <a:r>
              <a:rPr lang="tr-TR" sz="1600"/>
              <a:t>Bilgi temelli avantajlar: Bu tür avantajlar, uygulamaya yönelik teknik bilgi-beceri (know-how), yetenekler, kabiliyetler ve tecrübe olarak karşımıza çıkmaktadır. </a:t>
            </a:r>
          </a:p>
          <a:p>
            <a:r>
              <a:rPr lang="tr-TR" sz="1600"/>
              <a:t>Günümüzde bilgi, işletmenin en önemli rekabet avantajlarından birisidir. Kaynak Temelli Strateji (Resource-based strategy), işletmelerin pazardaki mal veya hizmetlerini değil, taklit edilemeyecek bilgi, teknoloji, yetenek ve kabiliyetlere odaklanılması gerekliliğini vurgulamaktadır.</a:t>
            </a:r>
          </a:p>
          <a:p>
            <a:endParaRPr lang="tr-TR" sz="1600"/>
          </a:p>
          <a:p>
            <a:endParaRPr lang="tr-TR" sz="1600"/>
          </a:p>
          <a:p>
            <a:endParaRPr lang="tr-TR" sz="1600"/>
          </a:p>
        </p:txBody>
      </p:sp>
      <p:pic>
        <p:nvPicPr>
          <p:cNvPr id="7" name="Picture 6" descr="Çizgiler ve finansal simgelere sahip bir soyut tasarım">
            <a:extLst>
              <a:ext uri="{FF2B5EF4-FFF2-40B4-BE49-F238E27FC236}">
                <a16:creationId xmlns:a16="http://schemas.microsoft.com/office/drawing/2014/main" id="{88B43F86-7A07-E4F1-8620-913829DEE1FB}"/>
              </a:ext>
            </a:extLst>
          </p:cNvPr>
          <p:cNvPicPr>
            <a:picLocks noChangeAspect="1"/>
          </p:cNvPicPr>
          <p:nvPr/>
        </p:nvPicPr>
        <p:blipFill rotWithShape="1">
          <a:blip r:embed="rId3"/>
          <a:srcRect l="27393" r="28286" b="2"/>
          <a:stretch/>
        </p:blipFill>
        <p:spPr>
          <a:xfrm>
            <a:off x="4572000" y="10"/>
            <a:ext cx="4569617" cy="6856310"/>
          </a:xfrm>
          <a:prstGeom prst="rect">
            <a:avLst/>
          </a:prstGeom>
          <a:ln>
            <a:noFill/>
          </a:ln>
          <a:effectLst/>
        </p:spPr>
      </p:pic>
      <p:sp>
        <p:nvSpPr>
          <p:cNvPr id="15" name="Rectangle 14">
            <a:extLst>
              <a:ext uri="{FF2B5EF4-FFF2-40B4-BE49-F238E27FC236}">
                <a16:creationId xmlns:a16="http://schemas.microsoft.com/office/drawing/2014/main" id="{13BC1C09-8FD1-4619-B317-E9EED5E55D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4874815"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Unvan 3"/>
          <p:cNvSpPr>
            <a:spLocks noGrp="1"/>
          </p:cNvSpPr>
          <p:nvPr>
            <p:ph type="title"/>
          </p:nvPr>
        </p:nvSpPr>
        <p:spPr>
          <a:xfrm>
            <a:off x="510240" y="753228"/>
            <a:ext cx="3781222" cy="1080938"/>
          </a:xfrm>
        </p:spPr>
        <p:txBody>
          <a:bodyPr>
            <a:normAutofit/>
          </a:bodyPr>
          <a:lstStyle/>
          <a:p>
            <a:r>
              <a:rPr lang="tr-TR" dirty="0"/>
              <a:t>Firma Temelli Avantajlar</a:t>
            </a:r>
          </a:p>
        </p:txBody>
      </p:sp>
      <p:pic>
        <p:nvPicPr>
          <p:cNvPr id="17" name="Picture 16">
            <a:extLst>
              <a:ext uri="{FF2B5EF4-FFF2-40B4-BE49-F238E27FC236}">
                <a16:creationId xmlns:a16="http://schemas.microsoft.com/office/drawing/2014/main" id="{D3143E80-C928-46DB-9299-0BD06348A9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4869180" cy="261714"/>
          </a:xfrm>
          <a:prstGeom prst="rect">
            <a:avLst/>
          </a:prstGeom>
        </p:spPr>
      </p:pic>
    </p:spTree>
    <p:extLst>
      <p:ext uri="{BB962C8B-B14F-4D97-AF65-F5344CB8AC3E}">
        <p14:creationId xmlns:p14="http://schemas.microsoft.com/office/powerpoint/2010/main" val="1908144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4" name="Unvan 3"/>
          <p:cNvSpPr>
            <a:spLocks noGrp="1"/>
          </p:cNvSpPr>
          <p:nvPr>
            <p:ph type="title"/>
          </p:nvPr>
        </p:nvSpPr>
        <p:spPr>
          <a:xfrm>
            <a:off x="510240" y="753228"/>
            <a:ext cx="7210396" cy="1080938"/>
          </a:xfrm>
        </p:spPr>
        <p:txBody>
          <a:bodyPr>
            <a:normAutofit/>
          </a:bodyPr>
          <a:lstStyle/>
          <a:p>
            <a:r>
              <a:rPr lang="tr-TR" dirty="0"/>
              <a:t>Firma Temelli Avantajlar</a:t>
            </a:r>
          </a:p>
        </p:txBody>
      </p:sp>
      <p:graphicFrame>
        <p:nvGraphicFramePr>
          <p:cNvPr id="7" name="İçerik Yer Tutucusu 4">
            <a:extLst>
              <a:ext uri="{FF2B5EF4-FFF2-40B4-BE49-F238E27FC236}">
                <a16:creationId xmlns:a16="http://schemas.microsoft.com/office/drawing/2014/main" id="{5157F7BA-8D4F-F7A5-DD22-D22864E17F57}"/>
              </a:ext>
            </a:extLst>
          </p:cNvPr>
          <p:cNvGraphicFramePr>
            <a:graphicFrameLocks noGrp="1"/>
          </p:cNvGraphicFramePr>
          <p:nvPr>
            <p:ph idx="1"/>
            <p:extLst>
              <p:ext uri="{D42A27DB-BD31-4B8C-83A1-F6EECF244321}">
                <p14:modId xmlns:p14="http://schemas.microsoft.com/office/powerpoint/2010/main" val="2781407044"/>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262669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p:txBody>
          <a:bodyPr/>
          <a:lstStyle/>
          <a:p>
            <a:r>
              <a:rPr lang="tr-TR" dirty="0"/>
              <a:t>Firma Temelli Avantajlar</a:t>
            </a:r>
          </a:p>
        </p:txBody>
      </p:sp>
      <p:graphicFrame>
        <p:nvGraphicFramePr>
          <p:cNvPr id="7" name="İçerik Yer Tutucusu 4">
            <a:extLst>
              <a:ext uri="{FF2B5EF4-FFF2-40B4-BE49-F238E27FC236}">
                <a16:creationId xmlns:a16="http://schemas.microsoft.com/office/drawing/2014/main" id="{6F9548EA-6683-35C6-7880-C8578265B5DA}"/>
              </a:ext>
            </a:extLst>
          </p:cNvPr>
          <p:cNvGraphicFramePr>
            <a:graphicFrameLocks noGrp="1"/>
          </p:cNvGraphicFramePr>
          <p:nvPr>
            <p:ph idx="1"/>
          </p:nvPr>
        </p:nvGraphicFramePr>
        <p:xfrm>
          <a:off x="0" y="2060848"/>
          <a:ext cx="9036496" cy="4797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491183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p:txBody>
          <a:bodyPr/>
          <a:lstStyle/>
          <a:p>
            <a:r>
              <a:rPr lang="tr-TR" dirty="0"/>
              <a:t>Firma Temelli Avantajlar</a:t>
            </a:r>
          </a:p>
        </p:txBody>
      </p:sp>
      <p:graphicFrame>
        <p:nvGraphicFramePr>
          <p:cNvPr id="7" name="İçerik Yer Tutucusu 4">
            <a:extLst>
              <a:ext uri="{FF2B5EF4-FFF2-40B4-BE49-F238E27FC236}">
                <a16:creationId xmlns:a16="http://schemas.microsoft.com/office/drawing/2014/main" id="{F171013C-D659-1617-7069-02FE59B540BC}"/>
              </a:ext>
            </a:extLst>
          </p:cNvPr>
          <p:cNvGraphicFramePr>
            <a:graphicFrameLocks noGrp="1"/>
          </p:cNvGraphicFramePr>
          <p:nvPr>
            <p:ph idx="1"/>
          </p:nvPr>
        </p:nvGraphicFramePr>
        <p:xfrm>
          <a:off x="0" y="2060848"/>
          <a:ext cx="9036496" cy="4797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390774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2298" name="Rectangle 12297">
            <a:extLst>
              <a:ext uri="{FF2B5EF4-FFF2-40B4-BE49-F238E27FC236}">
                <a16:creationId xmlns:a16="http://schemas.microsoft.com/office/drawing/2014/main" id="{4B0FA309-807F-4C17-98EF-A3BA7388E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300" name="Picture 12299">
            <a:extLst>
              <a:ext uri="{FF2B5EF4-FFF2-40B4-BE49-F238E27FC236}">
                <a16:creationId xmlns:a16="http://schemas.microsoft.com/office/drawing/2014/main" id="{2642A87B-CAE9-4F8F-B293-28388E45D9E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2302" name="Rectangle 12301">
            <a:extLst>
              <a:ext uri="{FF2B5EF4-FFF2-40B4-BE49-F238E27FC236}">
                <a16:creationId xmlns:a16="http://schemas.microsoft.com/office/drawing/2014/main" id="{C8FA1749-B91A-40E7-AD01-0B9C9C6AF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304" name="Picture 12303">
            <a:extLst>
              <a:ext uri="{FF2B5EF4-FFF2-40B4-BE49-F238E27FC236}">
                <a16:creationId xmlns:a16="http://schemas.microsoft.com/office/drawing/2014/main" id="{3B7A934F-FFF7-4353-83D3-4EF66E93EE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2306" name="Rectangle 12305">
            <a:extLst>
              <a:ext uri="{FF2B5EF4-FFF2-40B4-BE49-F238E27FC236}">
                <a16:creationId xmlns:a16="http://schemas.microsoft.com/office/drawing/2014/main" id="{700676C8-6DE8-47DD-9A23-D42063A12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290" name="Rectangle 2"/>
          <p:cNvSpPr>
            <a:spLocks noGrp="1" noChangeArrowheads="1"/>
          </p:cNvSpPr>
          <p:nvPr>
            <p:ph type="title"/>
          </p:nvPr>
        </p:nvSpPr>
        <p:spPr>
          <a:xfrm>
            <a:off x="510240" y="2063262"/>
            <a:ext cx="2804460" cy="2661052"/>
          </a:xfrm>
        </p:spPr>
        <p:txBody>
          <a:bodyPr>
            <a:normAutofit/>
          </a:bodyPr>
          <a:lstStyle/>
          <a:p>
            <a:pPr algn="r" eaLnBrk="1" hangingPunct="1"/>
            <a:r>
              <a:rPr lang="tr-TR" altLang="en-US" sz="3800">
                <a:solidFill>
                  <a:srgbClr val="FFFFFF"/>
                </a:solidFill>
                <a:ea typeface="ＭＳ Ｐゴシック" pitchFamily="34" charset="-128"/>
              </a:rPr>
              <a:t>Yönetim Anlayışları</a:t>
            </a:r>
            <a:endParaRPr lang="en-US" altLang="en-US" sz="3800">
              <a:solidFill>
                <a:srgbClr val="FFFFFF"/>
              </a:solidFill>
              <a:ea typeface="ＭＳ Ｐゴシック" pitchFamily="34" charset="-128"/>
            </a:endParaRPr>
          </a:p>
        </p:txBody>
      </p:sp>
      <p:sp>
        <p:nvSpPr>
          <p:cNvPr id="12291" name="Rectangle 3"/>
          <p:cNvSpPr>
            <a:spLocks noGrp="1" noChangeArrowheads="1"/>
          </p:cNvSpPr>
          <p:nvPr>
            <p:ph idx="1"/>
          </p:nvPr>
        </p:nvSpPr>
        <p:spPr>
          <a:xfrm>
            <a:off x="3965996" y="661106"/>
            <a:ext cx="4693021" cy="5503101"/>
          </a:xfrm>
        </p:spPr>
        <p:txBody>
          <a:bodyPr anchor="ctr">
            <a:normAutofit/>
          </a:bodyPr>
          <a:lstStyle/>
          <a:p>
            <a:pPr eaLnBrk="1" hangingPunct="1"/>
            <a:r>
              <a:rPr lang="en-US" altLang="en-US" sz="1700">
                <a:solidFill>
                  <a:srgbClr val="FFFFFF"/>
                </a:solidFill>
                <a:ea typeface="ＭＳ Ｐゴシック" pitchFamily="34" charset="-128"/>
              </a:rPr>
              <a:t>Et</a:t>
            </a:r>
            <a:r>
              <a:rPr lang="tr-TR" altLang="en-US" sz="1700">
                <a:solidFill>
                  <a:srgbClr val="FFFFFF"/>
                </a:solidFill>
                <a:ea typeface="ＭＳ Ｐゴシック" pitchFamily="34" charset="-128"/>
              </a:rPr>
              <a:t>nosentrik Yaklaşım</a:t>
            </a:r>
            <a:r>
              <a:rPr lang="en-US" altLang="en-US" sz="1700">
                <a:solidFill>
                  <a:srgbClr val="FFFFFF"/>
                </a:solidFill>
                <a:ea typeface="ＭＳ Ｐゴシック" pitchFamily="34" charset="-128"/>
              </a:rPr>
              <a:t> </a:t>
            </a:r>
          </a:p>
          <a:p>
            <a:pPr lvl="1" eaLnBrk="1" hangingPunct="1"/>
            <a:r>
              <a:rPr lang="en-US" altLang="en-US" sz="1700">
                <a:solidFill>
                  <a:srgbClr val="FFFFFF"/>
                </a:solidFill>
                <a:ea typeface="ＭＳ Ｐゴシック" pitchFamily="34" charset="-128"/>
              </a:rPr>
              <a:t> </a:t>
            </a:r>
            <a:r>
              <a:rPr lang="tr-TR" altLang="en-US" sz="1700">
                <a:solidFill>
                  <a:srgbClr val="FFFFFF"/>
                </a:solidFill>
                <a:ea typeface="ＭＳ Ｐゴシック" pitchFamily="34" charset="-128"/>
              </a:rPr>
              <a:t>Ev sahibi ülke odaklıdır</a:t>
            </a:r>
            <a:endParaRPr lang="en-US" altLang="en-US" sz="1700">
              <a:solidFill>
                <a:srgbClr val="FFFFFF"/>
              </a:solidFill>
              <a:ea typeface="ＭＳ Ｐゴシック" pitchFamily="34" charset="-128"/>
            </a:endParaRPr>
          </a:p>
          <a:p>
            <a:pPr lvl="1" eaLnBrk="1" hangingPunct="1"/>
            <a:r>
              <a:rPr lang="en-US" altLang="en-US" sz="1700">
                <a:solidFill>
                  <a:srgbClr val="FFFFFF"/>
                </a:solidFill>
                <a:ea typeface="ＭＳ Ｐゴシック" pitchFamily="34" charset="-128"/>
              </a:rPr>
              <a:t> </a:t>
            </a:r>
            <a:r>
              <a:rPr lang="tr-TR" altLang="en-US" sz="1700">
                <a:solidFill>
                  <a:srgbClr val="FFFFFF"/>
                </a:solidFill>
                <a:ea typeface="ＭＳ Ｐゴシック" pitchFamily="34" charset="-128"/>
              </a:rPr>
              <a:t>Diğer ülkelerden sadece benzer olanlara bakılır ve ikinci plandadır</a:t>
            </a:r>
            <a:endParaRPr lang="en-US" altLang="en-US" sz="1700">
              <a:solidFill>
                <a:srgbClr val="FFFFFF"/>
              </a:solidFill>
              <a:ea typeface="ＭＳ Ｐゴシック" pitchFamily="34" charset="-128"/>
            </a:endParaRPr>
          </a:p>
          <a:p>
            <a:pPr lvl="1" eaLnBrk="1" hangingPunct="1"/>
            <a:r>
              <a:rPr lang="en-US" altLang="en-US" sz="1700">
                <a:solidFill>
                  <a:srgbClr val="FFFFFF"/>
                </a:solidFill>
                <a:ea typeface="ＭＳ Ｐゴシック" pitchFamily="34" charset="-128"/>
              </a:rPr>
              <a:t> </a:t>
            </a:r>
            <a:r>
              <a:rPr lang="tr-TR" altLang="en-US" sz="1700">
                <a:solidFill>
                  <a:srgbClr val="FFFFFF"/>
                </a:solidFill>
                <a:ea typeface="ＭＳ Ｐゴシック" pitchFamily="34" charset="-128"/>
              </a:rPr>
              <a:t>Ev sahibi ülkede başarılı olan ürünlerin ve uygulamaların, her yerde başarılı olacağı varsayılır</a:t>
            </a:r>
            <a:endParaRPr lang="en-US" altLang="en-US" sz="1700">
              <a:solidFill>
                <a:srgbClr val="FFFFFF"/>
              </a:solidFill>
              <a:ea typeface="ＭＳ Ｐゴシック" pitchFamily="34" charset="-128"/>
            </a:endParaRPr>
          </a:p>
          <a:p>
            <a:pPr lvl="1" eaLnBrk="1" hangingPunct="1"/>
            <a:r>
              <a:rPr lang="tr-TR" altLang="en-US" sz="1700">
                <a:solidFill>
                  <a:srgbClr val="FFFFFF"/>
                </a:solidFill>
                <a:ea typeface="ＭＳ Ｐゴシック" pitchFamily="34" charset="-128"/>
              </a:rPr>
              <a:t>Standartlaşma vardır</a:t>
            </a:r>
            <a:endParaRPr lang="en-US" altLang="en-US" sz="1700" i="1">
              <a:solidFill>
                <a:srgbClr val="FFFFFF"/>
              </a:solidFill>
              <a:ea typeface="ＭＳ Ｐゴシック" pitchFamily="34" charset="-128"/>
            </a:endParaRPr>
          </a:p>
          <a:p>
            <a:pPr eaLnBrk="1" hangingPunct="1">
              <a:buFontTx/>
              <a:buNone/>
            </a:pPr>
            <a:endParaRPr lang="en-US" altLang="en-US" sz="1700" i="1">
              <a:solidFill>
                <a:srgbClr val="FFFFFF"/>
              </a:solidFill>
              <a:ea typeface="ＭＳ Ｐゴシック" pitchFamily="34" charset="-128"/>
            </a:endParaRPr>
          </a:p>
        </p:txBody>
      </p:sp>
      <p:sp>
        <p:nvSpPr>
          <p:cNvPr id="12292" name="Text Box 4"/>
          <p:cNvSpPr txBox="1">
            <a:spLocks noChangeArrowheads="1"/>
          </p:cNvSpPr>
          <p:nvPr/>
        </p:nvSpPr>
        <p:spPr bwMode="auto">
          <a:xfrm>
            <a:off x="457200" y="4038600"/>
            <a:ext cx="342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a:spcBef>
                <a:spcPct val="50000"/>
              </a:spcBef>
            </a:pPr>
            <a:endParaRPr lang="tr-TR" altLang="en-US" sz="1800">
              <a:latin typeface="Bookman Old Style" pitchFamily="18" charset="0"/>
            </a:endParaRPr>
          </a:p>
        </p:txBody>
      </p:sp>
      <p:sp>
        <p:nvSpPr>
          <p:cNvPr id="12293" name="Text Box 5"/>
          <p:cNvSpPr txBox="1">
            <a:spLocks noChangeArrowheads="1"/>
          </p:cNvSpPr>
          <p:nvPr/>
        </p:nvSpPr>
        <p:spPr bwMode="auto">
          <a:xfrm>
            <a:off x="457200" y="3962400"/>
            <a:ext cx="3429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a:spcBef>
                <a:spcPct val="50000"/>
              </a:spcBef>
            </a:pPr>
            <a:endParaRPr lang="tr-TR" altLang="en-US" sz="2400" b="1" i="1">
              <a:latin typeface="Arial" pitchFamily="34" charset="0"/>
            </a:endParaRPr>
          </a:p>
        </p:txBody>
      </p:sp>
    </p:spTree>
    <p:extLst>
      <p:ext uri="{BB962C8B-B14F-4D97-AF65-F5344CB8AC3E}">
        <p14:creationId xmlns:p14="http://schemas.microsoft.com/office/powerpoint/2010/main" val="1124323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4344" name="Rectangle 14343">
            <a:extLst>
              <a:ext uri="{FF2B5EF4-FFF2-40B4-BE49-F238E27FC236}">
                <a16:creationId xmlns:a16="http://schemas.microsoft.com/office/drawing/2014/main" id="{4B0FA309-807F-4C17-98EF-A3BA7388E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46" name="Picture 14345">
            <a:extLst>
              <a:ext uri="{FF2B5EF4-FFF2-40B4-BE49-F238E27FC236}">
                <a16:creationId xmlns:a16="http://schemas.microsoft.com/office/drawing/2014/main" id="{2642A87B-CAE9-4F8F-B293-28388E45D9E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348" name="Rectangle 14347">
            <a:extLst>
              <a:ext uri="{FF2B5EF4-FFF2-40B4-BE49-F238E27FC236}">
                <a16:creationId xmlns:a16="http://schemas.microsoft.com/office/drawing/2014/main" id="{C8FA1749-B91A-40E7-AD01-0B9C9C6AF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50" name="Picture 14349">
            <a:extLst>
              <a:ext uri="{FF2B5EF4-FFF2-40B4-BE49-F238E27FC236}">
                <a16:creationId xmlns:a16="http://schemas.microsoft.com/office/drawing/2014/main" id="{3B7A934F-FFF7-4353-83D3-4EF66E93EE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4352" name="Rectangle 14351">
            <a:extLst>
              <a:ext uri="{FF2B5EF4-FFF2-40B4-BE49-F238E27FC236}">
                <a16:creationId xmlns:a16="http://schemas.microsoft.com/office/drawing/2014/main" id="{700676C8-6DE8-47DD-9A23-D42063A12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338" name="Rectangle 2"/>
          <p:cNvSpPr>
            <a:spLocks noGrp="1" noChangeArrowheads="1"/>
          </p:cNvSpPr>
          <p:nvPr>
            <p:ph type="title"/>
          </p:nvPr>
        </p:nvSpPr>
        <p:spPr>
          <a:xfrm>
            <a:off x="510240" y="2063262"/>
            <a:ext cx="2804460" cy="2661052"/>
          </a:xfrm>
        </p:spPr>
        <p:txBody>
          <a:bodyPr>
            <a:normAutofit/>
          </a:bodyPr>
          <a:lstStyle/>
          <a:p>
            <a:pPr algn="r" eaLnBrk="1" hangingPunct="1"/>
            <a:r>
              <a:rPr lang="tr-TR" altLang="en-US" sz="3800">
                <a:solidFill>
                  <a:srgbClr val="FFFFFF"/>
                </a:solidFill>
                <a:ea typeface="ＭＳ Ｐゴシック" pitchFamily="34" charset="-128"/>
              </a:rPr>
              <a:t>Yönetim Anlayışları</a:t>
            </a:r>
            <a:endParaRPr lang="en-US" altLang="en-US" sz="3800">
              <a:solidFill>
                <a:srgbClr val="FFFFFF"/>
              </a:solidFill>
              <a:ea typeface="ＭＳ Ｐゴシック" pitchFamily="34" charset="-128"/>
            </a:endParaRPr>
          </a:p>
        </p:txBody>
      </p:sp>
      <p:sp>
        <p:nvSpPr>
          <p:cNvPr id="14339" name="Rectangle 3"/>
          <p:cNvSpPr>
            <a:spLocks noGrp="1" noChangeArrowheads="1"/>
          </p:cNvSpPr>
          <p:nvPr>
            <p:ph idx="1"/>
          </p:nvPr>
        </p:nvSpPr>
        <p:spPr>
          <a:xfrm>
            <a:off x="3965996" y="661106"/>
            <a:ext cx="4693021" cy="5503101"/>
          </a:xfrm>
        </p:spPr>
        <p:txBody>
          <a:bodyPr anchor="ctr">
            <a:normAutofit/>
          </a:bodyPr>
          <a:lstStyle/>
          <a:p>
            <a:pPr eaLnBrk="1" hangingPunct="1"/>
            <a:r>
              <a:rPr lang="en-US" altLang="en-US" sz="1700">
                <a:solidFill>
                  <a:srgbClr val="FFFFFF"/>
                </a:solidFill>
                <a:ea typeface="ＭＳ Ｐゴシック" pitchFamily="34" charset="-128"/>
              </a:rPr>
              <a:t>Poly</a:t>
            </a:r>
            <a:r>
              <a:rPr lang="tr-TR" altLang="en-US" sz="1700">
                <a:solidFill>
                  <a:srgbClr val="FFFFFF"/>
                </a:solidFill>
                <a:ea typeface="ＭＳ Ｐゴシック" pitchFamily="34" charset="-128"/>
              </a:rPr>
              <a:t>sentrik (çok merkezli)</a:t>
            </a:r>
            <a:r>
              <a:rPr lang="en-US" altLang="en-US" sz="1700">
                <a:solidFill>
                  <a:srgbClr val="FFFFFF"/>
                </a:solidFill>
                <a:ea typeface="ＭＳ Ｐゴシック" pitchFamily="34" charset="-128"/>
              </a:rPr>
              <a:t> </a:t>
            </a:r>
            <a:r>
              <a:rPr lang="tr-TR" altLang="en-US" sz="1700">
                <a:solidFill>
                  <a:srgbClr val="FFFFFF"/>
                </a:solidFill>
                <a:ea typeface="ＭＳ Ｐゴシック" pitchFamily="34" charset="-128"/>
              </a:rPr>
              <a:t>Yaklaşım</a:t>
            </a:r>
            <a:endParaRPr lang="en-US" altLang="en-US" sz="1700">
              <a:solidFill>
                <a:srgbClr val="FFFFFF"/>
              </a:solidFill>
              <a:ea typeface="ＭＳ Ｐゴシック" pitchFamily="34" charset="-128"/>
            </a:endParaRPr>
          </a:p>
          <a:p>
            <a:pPr lvl="1" eaLnBrk="1" hangingPunct="1"/>
            <a:r>
              <a:rPr lang="tr-TR" altLang="en-US" sz="1700">
                <a:solidFill>
                  <a:srgbClr val="FFFFFF"/>
                </a:solidFill>
                <a:ea typeface="ＭＳ Ｐゴシック" pitchFamily="34" charset="-128"/>
              </a:rPr>
              <a:t>Her ülke önemlidir</a:t>
            </a:r>
            <a:endParaRPr lang="en-US" altLang="en-US" sz="1700">
              <a:solidFill>
                <a:srgbClr val="FFFFFF"/>
              </a:solidFill>
              <a:ea typeface="ＭＳ Ｐゴシック" pitchFamily="34" charset="-128"/>
            </a:endParaRPr>
          </a:p>
          <a:p>
            <a:pPr lvl="1" eaLnBrk="1" hangingPunct="1"/>
            <a:r>
              <a:rPr lang="tr-TR" altLang="en-US" sz="1700">
                <a:solidFill>
                  <a:srgbClr val="FFFFFF"/>
                </a:solidFill>
                <a:ea typeface="ＭＳ Ｐゴシック" pitchFamily="34" charset="-128"/>
              </a:rPr>
              <a:t>Her ülkede, ayrı iş ve pazarlama stratejileri geliştirilmektedir </a:t>
            </a:r>
          </a:p>
          <a:p>
            <a:pPr lvl="1" eaLnBrk="1" hangingPunct="1"/>
            <a:r>
              <a:rPr lang="tr-TR" altLang="en-US" sz="1700">
                <a:solidFill>
                  <a:srgbClr val="FFFFFF"/>
                </a:solidFill>
                <a:ea typeface="ＭＳ Ｐゴシック" pitchFamily="34" charset="-128"/>
              </a:rPr>
              <a:t>Yerelleşme vardır ve ürünler ile stratejilerin mutlak suretle yerel pazar koşullarına uyum sağlanması gereği vardır</a:t>
            </a:r>
            <a:endParaRPr lang="en-US" altLang="en-US" sz="1700">
              <a:solidFill>
                <a:srgbClr val="FFFFFF"/>
              </a:solidFill>
              <a:ea typeface="ＭＳ Ｐゴシック" pitchFamily="34" charset="-128"/>
            </a:endParaRPr>
          </a:p>
          <a:p>
            <a:pPr lvl="1" eaLnBrk="1" hangingPunct="1"/>
            <a:endParaRPr lang="en-US" altLang="en-US" sz="1700" i="1">
              <a:solidFill>
                <a:srgbClr val="FFFFFF"/>
              </a:solidFill>
              <a:ea typeface="ＭＳ Ｐゴシック" pitchFamily="34" charset="-128"/>
            </a:endParaRPr>
          </a:p>
        </p:txBody>
      </p:sp>
    </p:spTree>
    <p:extLst>
      <p:ext uri="{BB962C8B-B14F-4D97-AF65-F5344CB8AC3E}">
        <p14:creationId xmlns:p14="http://schemas.microsoft.com/office/powerpoint/2010/main" val="2482918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 name="Rectangle 12">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17" name="Rectangle 16">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2063262"/>
            <a:ext cx="2804460" cy="2661052"/>
          </a:xfrm>
        </p:spPr>
        <p:txBody>
          <a:bodyPr>
            <a:normAutofit/>
          </a:bodyPr>
          <a:lstStyle/>
          <a:p>
            <a:pPr algn="r"/>
            <a:r>
              <a:rPr lang="tr-TR" sz="2400"/>
              <a:t>Uluslararasılaşma</a:t>
            </a:r>
          </a:p>
        </p:txBody>
      </p:sp>
      <p:graphicFrame>
        <p:nvGraphicFramePr>
          <p:cNvPr id="5" name="İçerik Yer Tutucusu 2">
            <a:extLst>
              <a:ext uri="{FF2B5EF4-FFF2-40B4-BE49-F238E27FC236}">
                <a16:creationId xmlns:a16="http://schemas.microsoft.com/office/drawing/2014/main" id="{55011AB3-2ADE-4BDC-127F-9A9C2B560131}"/>
              </a:ext>
            </a:extLst>
          </p:cNvPr>
          <p:cNvGraphicFramePr>
            <a:graphicFrameLocks noGrp="1"/>
          </p:cNvGraphicFramePr>
          <p:nvPr>
            <p:ph idx="1"/>
            <p:extLst>
              <p:ext uri="{D42A27DB-BD31-4B8C-83A1-F6EECF244321}">
                <p14:modId xmlns:p14="http://schemas.microsoft.com/office/powerpoint/2010/main" val="793946182"/>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57758148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21513" name="Rectangle 21512">
            <a:extLst>
              <a:ext uri="{FF2B5EF4-FFF2-40B4-BE49-F238E27FC236}">
                <a16:creationId xmlns:a16="http://schemas.microsoft.com/office/drawing/2014/main" id="{4B0FA309-807F-4C17-98EF-A3BA7388E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515" name="Picture 21514">
            <a:extLst>
              <a:ext uri="{FF2B5EF4-FFF2-40B4-BE49-F238E27FC236}">
                <a16:creationId xmlns:a16="http://schemas.microsoft.com/office/drawing/2014/main" id="{2642A87B-CAE9-4F8F-B293-28388E45D9E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1517" name="Rectangle 21516">
            <a:extLst>
              <a:ext uri="{FF2B5EF4-FFF2-40B4-BE49-F238E27FC236}">
                <a16:creationId xmlns:a16="http://schemas.microsoft.com/office/drawing/2014/main" id="{C8FA1749-B91A-40E7-AD01-0B9C9C6AF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519" name="Picture 21518">
            <a:extLst>
              <a:ext uri="{FF2B5EF4-FFF2-40B4-BE49-F238E27FC236}">
                <a16:creationId xmlns:a16="http://schemas.microsoft.com/office/drawing/2014/main" id="{3B7A934F-FFF7-4353-83D3-4EF66E93EE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21521" name="Rectangle 21520">
            <a:extLst>
              <a:ext uri="{FF2B5EF4-FFF2-40B4-BE49-F238E27FC236}">
                <a16:creationId xmlns:a16="http://schemas.microsoft.com/office/drawing/2014/main" id="{700676C8-6DE8-47DD-9A23-D42063A12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387" name="Rectangle 2"/>
          <p:cNvSpPr>
            <a:spLocks noGrp="1" noChangeArrowheads="1"/>
          </p:cNvSpPr>
          <p:nvPr>
            <p:ph type="title"/>
          </p:nvPr>
        </p:nvSpPr>
        <p:spPr>
          <a:xfrm>
            <a:off x="510240" y="2063262"/>
            <a:ext cx="2804460" cy="2661052"/>
          </a:xfrm>
        </p:spPr>
        <p:txBody>
          <a:bodyPr>
            <a:normAutofit/>
          </a:bodyPr>
          <a:lstStyle/>
          <a:p>
            <a:pPr algn="r" eaLnBrk="1" hangingPunct="1"/>
            <a:r>
              <a:rPr lang="tr-TR" altLang="en-US" sz="3800">
                <a:solidFill>
                  <a:srgbClr val="FFFFFF"/>
                </a:solidFill>
                <a:ea typeface="ＭＳ Ｐゴシック" pitchFamily="34" charset="-128"/>
              </a:rPr>
              <a:t>Yönetim Anlayışları</a:t>
            </a:r>
            <a:endParaRPr lang="en-US" altLang="en-US" sz="3800">
              <a:solidFill>
                <a:srgbClr val="FFFFFF"/>
              </a:solidFill>
              <a:ea typeface="ＭＳ Ｐゴシック" pitchFamily="34" charset="-128"/>
            </a:endParaRPr>
          </a:p>
        </p:txBody>
      </p:sp>
      <p:sp>
        <p:nvSpPr>
          <p:cNvPr id="21508" name="Rectangle 3"/>
          <p:cNvSpPr>
            <a:spLocks noGrp="1" noChangeArrowheads="1"/>
          </p:cNvSpPr>
          <p:nvPr>
            <p:ph idx="1"/>
          </p:nvPr>
        </p:nvSpPr>
        <p:spPr>
          <a:xfrm>
            <a:off x="3965996" y="661106"/>
            <a:ext cx="4693021" cy="5503101"/>
          </a:xfrm>
        </p:spPr>
        <p:txBody>
          <a:bodyPr anchor="ctr">
            <a:normAutofit/>
          </a:bodyPr>
          <a:lstStyle/>
          <a:p>
            <a:pPr eaLnBrk="1" hangingPunct="1">
              <a:defRPr/>
            </a:pPr>
            <a:r>
              <a:rPr lang="tr-TR" sz="1700">
                <a:solidFill>
                  <a:srgbClr val="FFFFFF"/>
                </a:solidFill>
                <a:ea typeface="ＭＳ Ｐゴシック" panose="020B0600070205080204" pitchFamily="34" charset="-128"/>
              </a:rPr>
              <a:t>Bölgesel merkezli (</a:t>
            </a:r>
            <a:r>
              <a:rPr lang="en-US" sz="1700">
                <a:solidFill>
                  <a:srgbClr val="FFFFFF"/>
                </a:solidFill>
                <a:ea typeface="ＭＳ Ｐゴシック" panose="020B0600070205080204" pitchFamily="34" charset="-128"/>
              </a:rPr>
              <a:t>Regiocentric</a:t>
            </a:r>
            <a:r>
              <a:rPr lang="tr-TR" sz="1700">
                <a:solidFill>
                  <a:srgbClr val="FFFFFF"/>
                </a:solidFill>
                <a:ea typeface="ＭＳ Ｐゴシック" panose="020B0600070205080204" pitchFamily="34" charset="-128"/>
              </a:rPr>
              <a:t>) yaklaşım</a:t>
            </a:r>
            <a:r>
              <a:rPr lang="en-US" sz="1700">
                <a:solidFill>
                  <a:srgbClr val="FFFFFF"/>
                </a:solidFill>
                <a:ea typeface="ＭＳ Ｐゴシック" panose="020B0600070205080204" pitchFamily="34" charset="-128"/>
              </a:rPr>
              <a:t> </a:t>
            </a:r>
          </a:p>
          <a:p>
            <a:pPr lvl="1" eaLnBrk="1" hangingPunct="1">
              <a:defRPr/>
            </a:pPr>
            <a:r>
              <a:rPr lang="tr-TR" sz="1700">
                <a:solidFill>
                  <a:srgbClr val="FFFFFF"/>
                </a:solidFill>
                <a:ea typeface="ＭＳ Ｐゴシック" panose="020B0600070205080204" pitchFamily="34" charset="-128"/>
              </a:rPr>
              <a:t>Coğrafik birim ile ilgili bir bölge</a:t>
            </a:r>
            <a:endParaRPr lang="en-US" sz="1700">
              <a:solidFill>
                <a:srgbClr val="FFFFFF"/>
              </a:solidFill>
              <a:ea typeface="ＭＳ Ｐゴシック" panose="020B0600070205080204" pitchFamily="34" charset="-128"/>
            </a:endParaRPr>
          </a:p>
          <a:p>
            <a:pPr lvl="2" eaLnBrk="1" hangingPunct="1">
              <a:defRPr/>
            </a:pPr>
            <a:r>
              <a:rPr lang="en-US" sz="1700">
                <a:solidFill>
                  <a:srgbClr val="FFFFFF"/>
                </a:solidFill>
                <a:ea typeface="ＭＳ Ｐゴシック" panose="020B0600070205080204" pitchFamily="34" charset="-128"/>
              </a:rPr>
              <a:t>NAFTA </a:t>
            </a:r>
            <a:r>
              <a:rPr lang="tr-TR" sz="1700">
                <a:solidFill>
                  <a:srgbClr val="FFFFFF"/>
                </a:solidFill>
                <a:ea typeface="ＭＳ Ｐゴシック" panose="020B0600070205080204" pitchFamily="34" charset="-128"/>
              </a:rPr>
              <a:t>ya da AB pazarı gibi</a:t>
            </a:r>
          </a:p>
          <a:p>
            <a:pPr lvl="2" eaLnBrk="1" hangingPunct="1">
              <a:defRPr/>
            </a:pPr>
            <a:endParaRPr lang="tr-TR" sz="1700">
              <a:solidFill>
                <a:srgbClr val="FFFFFF"/>
              </a:solidFill>
              <a:ea typeface="ＭＳ Ｐゴシック" panose="020B0600070205080204" pitchFamily="34" charset="-128"/>
            </a:endParaRPr>
          </a:p>
          <a:p>
            <a:pPr eaLnBrk="1" hangingPunct="1">
              <a:defRPr/>
            </a:pPr>
            <a:r>
              <a:rPr lang="tr-TR" sz="1700">
                <a:solidFill>
                  <a:srgbClr val="FFFFFF"/>
                </a:solidFill>
                <a:ea typeface="ＭＳ Ｐゴシック" panose="020B0600070205080204" pitchFamily="34" charset="-128"/>
              </a:rPr>
              <a:t>Çok uluslu (</a:t>
            </a:r>
            <a:r>
              <a:rPr lang="en-US" sz="1700">
                <a:solidFill>
                  <a:srgbClr val="FFFFFF"/>
                </a:solidFill>
                <a:ea typeface="ＭＳ Ｐゴシック" panose="020B0600070205080204" pitchFamily="34" charset="-128"/>
              </a:rPr>
              <a:t>Geocentric</a:t>
            </a:r>
            <a:r>
              <a:rPr lang="tr-TR" sz="1700">
                <a:solidFill>
                  <a:srgbClr val="FFFFFF"/>
                </a:solidFill>
                <a:ea typeface="ＭＳ Ｐゴシック" panose="020B0600070205080204" pitchFamily="34" charset="-128"/>
              </a:rPr>
              <a:t>) yaklaşım</a:t>
            </a:r>
            <a:endParaRPr lang="en-US" sz="1700">
              <a:solidFill>
                <a:srgbClr val="FFFFFF"/>
              </a:solidFill>
              <a:ea typeface="ＭＳ Ｐゴシック" panose="020B0600070205080204" pitchFamily="34" charset="-128"/>
            </a:endParaRPr>
          </a:p>
          <a:p>
            <a:pPr lvl="1" eaLnBrk="1" hangingPunct="1">
              <a:defRPr/>
            </a:pPr>
            <a:r>
              <a:rPr lang="tr-TR" sz="1700">
                <a:solidFill>
                  <a:srgbClr val="FFFFFF"/>
                </a:solidFill>
                <a:ea typeface="ＭＳ Ｐゴシック" panose="020B0600070205080204" pitchFamily="34" charset="-128"/>
              </a:rPr>
              <a:t>Tüm dünyayı potansiyel pazar olarak görmek</a:t>
            </a:r>
            <a:endParaRPr lang="en-US" sz="1700">
              <a:solidFill>
                <a:srgbClr val="FFFFFF"/>
              </a:solidFill>
              <a:ea typeface="ＭＳ Ｐゴシック" panose="020B0600070205080204" pitchFamily="34" charset="-128"/>
            </a:endParaRPr>
          </a:p>
          <a:p>
            <a:pPr lvl="1" eaLnBrk="1" hangingPunct="1">
              <a:defRPr/>
            </a:pPr>
            <a:r>
              <a:rPr lang="tr-TR" sz="1700">
                <a:solidFill>
                  <a:srgbClr val="FFFFFF"/>
                </a:solidFill>
                <a:ea typeface="ＭＳ Ｐゴシック" panose="020B0600070205080204" pitchFamily="34" charset="-128"/>
              </a:rPr>
              <a:t>Bütünleşik global stratejiler benimsemek</a:t>
            </a:r>
            <a:endParaRPr lang="en-US" sz="1700">
              <a:solidFill>
                <a:srgbClr val="FFFFFF"/>
              </a:solidFill>
              <a:ea typeface="ＭＳ Ｐゴシック" panose="020B0600070205080204" pitchFamily="34" charset="-128"/>
            </a:endParaRPr>
          </a:p>
          <a:p>
            <a:pPr marL="914400" lvl="2" indent="0" eaLnBrk="1" hangingPunct="1">
              <a:buFontTx/>
              <a:buNone/>
              <a:defRPr/>
            </a:pPr>
            <a:endParaRPr lang="en-US" sz="1700">
              <a:solidFill>
                <a:srgbClr val="FFFFFF"/>
              </a:solidFill>
              <a:ea typeface="ＭＳ Ｐゴシック" panose="020B0600070205080204" pitchFamily="34" charset="-128"/>
            </a:endParaRPr>
          </a:p>
          <a:p>
            <a:pPr lvl="2" eaLnBrk="1" hangingPunct="1">
              <a:buFontTx/>
              <a:buNone/>
              <a:defRPr/>
            </a:pPr>
            <a:endParaRPr lang="en-US" sz="1700">
              <a:solidFill>
                <a:srgbClr val="FFFFFF"/>
              </a:solidFill>
              <a:ea typeface="ＭＳ Ｐゴシック" panose="020B0600070205080204" pitchFamily="34" charset="-128"/>
            </a:endParaRPr>
          </a:p>
          <a:p>
            <a:pPr eaLnBrk="1" hangingPunct="1">
              <a:buFontTx/>
              <a:buNone/>
              <a:defRPr/>
            </a:pPr>
            <a:endParaRPr lang="en-US" sz="1700">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35088046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4"/>
          <p:cNvSpPr txBox="1">
            <a:spLocks noChangeArrowheads="1"/>
          </p:cNvSpPr>
          <p:nvPr/>
        </p:nvSpPr>
        <p:spPr bwMode="auto">
          <a:xfrm>
            <a:off x="4171950" y="2286000"/>
            <a:ext cx="4267200"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37931725" indent="-37474525">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algn="r" eaLnBrk="1" hangingPunct="1">
              <a:spcBef>
                <a:spcPct val="50000"/>
              </a:spcBef>
            </a:pPr>
            <a:r>
              <a:rPr lang="tr-TR" sz="3600" b="1">
                <a:cs typeface="Times New Roman" pitchFamily="18" charset="0"/>
              </a:rPr>
              <a:t>Ekonomi ve Ticari Çevre Analizi:</a:t>
            </a:r>
          </a:p>
          <a:p>
            <a:pPr algn="r" eaLnBrk="1" hangingPunct="1">
              <a:spcBef>
                <a:spcPct val="50000"/>
              </a:spcBef>
            </a:pPr>
            <a:r>
              <a:rPr lang="tr-TR" sz="3600" b="1">
                <a:cs typeface="Times New Roman" pitchFamily="18" charset="0"/>
              </a:rPr>
              <a:t>Bölgesel Pazar Özellikleri ve Ticari Birliktelikler</a:t>
            </a:r>
            <a:endParaRPr lang="en-US" sz="3600" b="1">
              <a:cs typeface="Times New Roman" pitchFamily="18" charset="0"/>
            </a:endParaRPr>
          </a:p>
        </p:txBody>
      </p:sp>
    </p:spTree>
    <p:extLst>
      <p:ext uri="{BB962C8B-B14F-4D97-AF65-F5344CB8AC3E}">
        <p14:creationId xmlns:p14="http://schemas.microsoft.com/office/powerpoint/2010/main" val="38319686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43017" name="Rectangle 43016">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019" name="Picture 43018">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3021" name="Rectangle 43020">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023" name="Picture 43022">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43025" name="Rectangle 43024">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010" name="Rectangle 2"/>
          <p:cNvSpPr>
            <a:spLocks noGrp="1" noChangeArrowheads="1"/>
          </p:cNvSpPr>
          <p:nvPr>
            <p:ph type="title"/>
          </p:nvPr>
        </p:nvSpPr>
        <p:spPr>
          <a:xfrm>
            <a:off x="510240" y="2063262"/>
            <a:ext cx="2804460" cy="2661052"/>
          </a:xfrm>
        </p:spPr>
        <p:txBody>
          <a:bodyPr>
            <a:normAutofit/>
          </a:bodyPr>
          <a:lstStyle/>
          <a:p>
            <a:pPr algn="r" eaLnBrk="1" hangingPunct="1"/>
            <a:br>
              <a:rPr lang="tr-TR" sz="2400">
                <a:ea typeface="ＭＳ Ｐゴシック" pitchFamily="34" charset="-128"/>
              </a:rPr>
            </a:br>
            <a:r>
              <a:rPr lang="en-US" sz="2400">
                <a:ea typeface="ＭＳ Ｐゴシック" pitchFamily="34" charset="-128"/>
              </a:rPr>
              <a:t>GATT</a:t>
            </a:r>
            <a:br>
              <a:rPr lang="tr-TR" sz="2400">
                <a:ea typeface="ＭＳ Ｐゴシック" pitchFamily="34" charset="-128"/>
              </a:rPr>
            </a:br>
            <a:r>
              <a:rPr lang="tr-TR" sz="2400">
                <a:ea typeface="ＭＳ Ｐゴシック" pitchFamily="34" charset="-128"/>
              </a:rPr>
              <a:t>(</a:t>
            </a:r>
            <a:r>
              <a:rPr lang="en-US" sz="2400">
                <a:ea typeface="ＭＳ Ｐゴシック" pitchFamily="34" charset="-128"/>
              </a:rPr>
              <a:t>General Agreement on Tariffs and Trade</a:t>
            </a:r>
            <a:r>
              <a:rPr lang="tr-TR" sz="2400">
                <a:ea typeface="ＭＳ Ｐゴシック" pitchFamily="34" charset="-128"/>
              </a:rPr>
              <a:t>)</a:t>
            </a:r>
            <a:br>
              <a:rPr lang="en-US" sz="2400">
                <a:ea typeface="ＭＳ Ｐゴシック" pitchFamily="34" charset="-128"/>
              </a:rPr>
            </a:br>
            <a:endParaRPr lang="en-US" sz="2400">
              <a:ea typeface="ＭＳ Ｐゴシック" pitchFamily="34" charset="-128"/>
            </a:endParaRPr>
          </a:p>
        </p:txBody>
      </p:sp>
      <p:graphicFrame>
        <p:nvGraphicFramePr>
          <p:cNvPr id="43013" name="Rectangle 3">
            <a:extLst>
              <a:ext uri="{FF2B5EF4-FFF2-40B4-BE49-F238E27FC236}">
                <a16:creationId xmlns:a16="http://schemas.microsoft.com/office/drawing/2014/main" id="{95811E7A-1B1E-C83D-1359-469E22842A7D}"/>
              </a:ext>
            </a:extLst>
          </p:cNvPr>
          <p:cNvGraphicFramePr>
            <a:graphicFrameLocks noGrp="1"/>
          </p:cNvGraphicFramePr>
          <p:nvPr>
            <p:ph idx="1"/>
            <p:extLst>
              <p:ext uri="{D42A27DB-BD31-4B8C-83A1-F6EECF244321}">
                <p14:modId xmlns:p14="http://schemas.microsoft.com/office/powerpoint/2010/main" val="3335480183"/>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8397410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ea typeface="ＭＳ Ｐゴシック" pitchFamily="34" charset="-128"/>
              </a:rPr>
              <a:t>The World Trade Organization</a:t>
            </a:r>
          </a:p>
        </p:txBody>
      </p:sp>
      <p:graphicFrame>
        <p:nvGraphicFramePr>
          <p:cNvPr id="44037" name="Rectangle 3">
            <a:extLst>
              <a:ext uri="{FF2B5EF4-FFF2-40B4-BE49-F238E27FC236}">
                <a16:creationId xmlns:a16="http://schemas.microsoft.com/office/drawing/2014/main" id="{7297DACB-82AC-7256-3F47-128A08E176A3}"/>
              </a:ext>
            </a:extLst>
          </p:cNvPr>
          <p:cNvGraphicFramePr>
            <a:graphicFrameLocks noGrp="1"/>
          </p:cNvGraphicFramePr>
          <p:nvPr>
            <p:ph idx="1"/>
          </p:nvPr>
        </p:nvGraphicFramePr>
        <p:xfrm>
          <a:off x="685800" y="1981200"/>
          <a:ext cx="3429000" cy="411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302244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46089" name="Rectangle 46088">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091" name="Picture 46090">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6093" name="Rectangle 46092">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095" name="Picture 46094">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46097" name="Rectangle 46096">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083" name="Rectangle 3"/>
          <p:cNvSpPr>
            <a:spLocks noGrp="1" noChangeArrowheads="1"/>
          </p:cNvSpPr>
          <p:nvPr>
            <p:ph type="title"/>
          </p:nvPr>
        </p:nvSpPr>
        <p:spPr>
          <a:xfrm>
            <a:off x="510240" y="2063262"/>
            <a:ext cx="2804460" cy="2661052"/>
          </a:xfrm>
        </p:spPr>
        <p:txBody>
          <a:bodyPr>
            <a:normAutofit/>
          </a:bodyPr>
          <a:lstStyle/>
          <a:p>
            <a:pPr algn="r" eaLnBrk="1" hangingPunct="1"/>
            <a:r>
              <a:rPr lang="tr-TR" sz="3800">
                <a:ea typeface="ＭＳ Ｐゴシック" pitchFamily="34" charset="-128"/>
              </a:rPr>
              <a:t>İmtiyazlı Ticaret Anlaşmaları</a:t>
            </a:r>
            <a:endParaRPr lang="en-US" sz="3800">
              <a:ea typeface="ＭＳ Ｐゴシック" pitchFamily="34" charset="-128"/>
            </a:endParaRPr>
          </a:p>
        </p:txBody>
      </p:sp>
      <p:graphicFrame>
        <p:nvGraphicFramePr>
          <p:cNvPr id="46085" name="Rectangle 2">
            <a:extLst>
              <a:ext uri="{FF2B5EF4-FFF2-40B4-BE49-F238E27FC236}">
                <a16:creationId xmlns:a16="http://schemas.microsoft.com/office/drawing/2014/main" id="{F3CD5EC2-74D1-AC86-D767-8E834E40F9F9}"/>
              </a:ext>
            </a:extLst>
          </p:cNvPr>
          <p:cNvGraphicFramePr>
            <a:graphicFrameLocks noGrp="1"/>
          </p:cNvGraphicFramePr>
          <p:nvPr>
            <p:ph idx="1"/>
            <p:extLst>
              <p:ext uri="{D42A27DB-BD31-4B8C-83A1-F6EECF244321}">
                <p14:modId xmlns:p14="http://schemas.microsoft.com/office/powerpoint/2010/main" val="365002450"/>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00703735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510240" y="753228"/>
            <a:ext cx="7210396" cy="1080938"/>
          </a:xfrm>
        </p:spPr>
        <p:txBody>
          <a:bodyPr>
            <a:normAutofit/>
          </a:bodyPr>
          <a:lstStyle/>
          <a:p>
            <a:pPr eaLnBrk="1" hangingPunct="1"/>
            <a:r>
              <a:rPr lang="tr-TR">
                <a:ea typeface="ＭＳ Ｐゴシック" pitchFamily="34" charset="-128"/>
              </a:rPr>
              <a:t>Serbest Ticaret Bölgeleri</a:t>
            </a:r>
            <a:endParaRPr lang="en-US">
              <a:ea typeface="ＭＳ Ｐゴシック" pitchFamily="34" charset="-128"/>
            </a:endParaRPr>
          </a:p>
        </p:txBody>
      </p:sp>
      <p:graphicFrame>
        <p:nvGraphicFramePr>
          <p:cNvPr id="48132" name="Rectangle 3">
            <a:extLst>
              <a:ext uri="{FF2B5EF4-FFF2-40B4-BE49-F238E27FC236}">
                <a16:creationId xmlns:a16="http://schemas.microsoft.com/office/drawing/2014/main" id="{BC1BEB1E-892B-1CFF-FFB7-E34EAE08346C}"/>
              </a:ext>
            </a:extLst>
          </p:cNvPr>
          <p:cNvGraphicFramePr>
            <a:graphicFrameLocks noGrp="1"/>
          </p:cNvGraphicFramePr>
          <p:nvPr>
            <p:ph idx="1"/>
            <p:extLst>
              <p:ext uri="{D42A27DB-BD31-4B8C-83A1-F6EECF244321}">
                <p14:modId xmlns:p14="http://schemas.microsoft.com/office/powerpoint/2010/main" val="2715076490"/>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872436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50185" name="Rectangle 50184">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187" name="Picture 50186">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0189" name="Rectangle 50188">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191" name="Picture 50190">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50193" name="Rectangle 50192">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178" name="Rectangle 2"/>
          <p:cNvSpPr>
            <a:spLocks noGrp="1" noChangeArrowheads="1"/>
          </p:cNvSpPr>
          <p:nvPr>
            <p:ph type="title"/>
          </p:nvPr>
        </p:nvSpPr>
        <p:spPr>
          <a:xfrm>
            <a:off x="510240" y="2063262"/>
            <a:ext cx="2804460" cy="2661052"/>
          </a:xfrm>
        </p:spPr>
        <p:txBody>
          <a:bodyPr>
            <a:normAutofit/>
          </a:bodyPr>
          <a:lstStyle/>
          <a:p>
            <a:pPr algn="r" eaLnBrk="1" hangingPunct="1"/>
            <a:r>
              <a:rPr lang="tr-TR" sz="3800">
                <a:ea typeface="ＭＳ Ｐゴシック" pitchFamily="34" charset="-128"/>
              </a:rPr>
              <a:t>Gümrük Birliği</a:t>
            </a:r>
            <a:endParaRPr lang="en-US" sz="3800">
              <a:ea typeface="ＭＳ Ｐゴシック" pitchFamily="34" charset="-128"/>
            </a:endParaRPr>
          </a:p>
        </p:txBody>
      </p:sp>
      <p:graphicFrame>
        <p:nvGraphicFramePr>
          <p:cNvPr id="50181" name="Rectangle 3">
            <a:extLst>
              <a:ext uri="{FF2B5EF4-FFF2-40B4-BE49-F238E27FC236}">
                <a16:creationId xmlns:a16="http://schemas.microsoft.com/office/drawing/2014/main" id="{8109632D-B0D1-3881-55E2-E5C0FC791353}"/>
              </a:ext>
            </a:extLst>
          </p:cNvPr>
          <p:cNvGraphicFramePr>
            <a:graphicFrameLocks noGrp="1"/>
          </p:cNvGraphicFramePr>
          <p:nvPr>
            <p:ph idx="1"/>
            <p:extLst>
              <p:ext uri="{D42A27DB-BD31-4B8C-83A1-F6EECF244321}">
                <p14:modId xmlns:p14="http://schemas.microsoft.com/office/powerpoint/2010/main" val="1409080221"/>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61880855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52233" name="Rectangle 52232">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235" name="Picture 52234">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2237" name="Rectangle 52236">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239" name="Picture 52238">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52241" name="Rectangle 52240">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226" name="Rectangle 2"/>
          <p:cNvSpPr>
            <a:spLocks noGrp="1" noChangeArrowheads="1"/>
          </p:cNvSpPr>
          <p:nvPr>
            <p:ph type="title"/>
          </p:nvPr>
        </p:nvSpPr>
        <p:spPr>
          <a:xfrm>
            <a:off x="510240" y="2063262"/>
            <a:ext cx="2804460" cy="2661052"/>
          </a:xfrm>
        </p:spPr>
        <p:txBody>
          <a:bodyPr>
            <a:normAutofit/>
          </a:bodyPr>
          <a:lstStyle/>
          <a:p>
            <a:pPr algn="r" eaLnBrk="1" hangingPunct="1"/>
            <a:r>
              <a:rPr lang="tr-TR" sz="3800">
                <a:ea typeface="ＭＳ Ｐゴシック" pitchFamily="34" charset="-128"/>
              </a:rPr>
              <a:t>Ekonomik Birlikler</a:t>
            </a:r>
            <a:endParaRPr lang="en-US" sz="3800">
              <a:ea typeface="ＭＳ Ｐゴシック" pitchFamily="34" charset="-128"/>
            </a:endParaRPr>
          </a:p>
        </p:txBody>
      </p:sp>
      <p:graphicFrame>
        <p:nvGraphicFramePr>
          <p:cNvPr id="52229" name="Rectangle 3">
            <a:extLst>
              <a:ext uri="{FF2B5EF4-FFF2-40B4-BE49-F238E27FC236}">
                <a16:creationId xmlns:a16="http://schemas.microsoft.com/office/drawing/2014/main" id="{EB0D0A79-109B-331E-626C-F998467B8B51}"/>
              </a:ext>
            </a:extLst>
          </p:cNvPr>
          <p:cNvGraphicFramePr>
            <a:graphicFrameLocks noGrp="1"/>
          </p:cNvGraphicFramePr>
          <p:nvPr>
            <p:ph idx="1"/>
            <p:extLst>
              <p:ext uri="{D42A27DB-BD31-4B8C-83A1-F6EECF244321}">
                <p14:modId xmlns:p14="http://schemas.microsoft.com/office/powerpoint/2010/main" val="4207630408"/>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63191439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114300" y="807854"/>
            <a:ext cx="7772400" cy="1143000"/>
          </a:xfrm>
        </p:spPr>
        <p:txBody>
          <a:bodyPr/>
          <a:lstStyle/>
          <a:p>
            <a:pPr eaLnBrk="1" hangingPunct="1"/>
            <a:r>
              <a:rPr lang="tr-TR" dirty="0">
                <a:ea typeface="ＭＳ Ｐゴシック" pitchFamily="34" charset="-128"/>
              </a:rPr>
              <a:t>Ekonomik Birlikler</a:t>
            </a:r>
            <a:endParaRPr lang="en-US" dirty="0">
              <a:ea typeface="ＭＳ Ｐゴシック" pitchFamily="34" charset="-128"/>
            </a:endParaRPr>
          </a:p>
        </p:txBody>
      </p:sp>
      <p:sp>
        <p:nvSpPr>
          <p:cNvPr id="54275" name="Rectangle 3"/>
          <p:cNvSpPr>
            <a:spLocks noGrp="1" noChangeArrowheads="1"/>
          </p:cNvSpPr>
          <p:nvPr>
            <p:ph idx="1"/>
          </p:nvPr>
        </p:nvSpPr>
        <p:spPr>
          <a:xfrm>
            <a:off x="304800" y="2438400"/>
            <a:ext cx="7772400" cy="4114800"/>
          </a:xfrm>
        </p:spPr>
        <p:txBody>
          <a:bodyPr/>
          <a:lstStyle/>
          <a:p>
            <a:pPr eaLnBrk="1" hangingPunct="1"/>
            <a:r>
              <a:rPr lang="tr-TR" sz="2800">
                <a:ea typeface="ＭＳ Ｐゴシック" pitchFamily="34" charset="-128"/>
              </a:rPr>
              <a:t>Amaçlar</a:t>
            </a:r>
            <a:endParaRPr lang="en-US" sz="2800">
              <a:ea typeface="ＭＳ Ｐゴシック" pitchFamily="34" charset="-128"/>
            </a:endParaRPr>
          </a:p>
          <a:p>
            <a:pPr lvl="1" eaLnBrk="1" hangingPunct="1"/>
            <a:r>
              <a:rPr lang="tr-TR">
                <a:ea typeface="ＭＳ Ｐゴシック" pitchFamily="34" charset="-128"/>
              </a:rPr>
              <a:t>Birleşik bir merkez bankası</a:t>
            </a:r>
            <a:endParaRPr lang="en-US">
              <a:ea typeface="ＭＳ Ｐゴシック" pitchFamily="34" charset="-128"/>
            </a:endParaRPr>
          </a:p>
          <a:p>
            <a:pPr lvl="1" eaLnBrk="1" hangingPunct="1"/>
            <a:r>
              <a:rPr lang="tr-TR">
                <a:ea typeface="ＭＳ Ｐゴシック" pitchFamily="34" charset="-128"/>
              </a:rPr>
              <a:t>Ortak para birimi</a:t>
            </a:r>
            <a:endParaRPr lang="en-US">
              <a:ea typeface="ＭＳ Ｐゴシック" pitchFamily="34" charset="-128"/>
            </a:endParaRPr>
          </a:p>
          <a:p>
            <a:pPr lvl="1" eaLnBrk="1" hangingPunct="1"/>
            <a:r>
              <a:rPr lang="tr-TR">
                <a:ea typeface="ＭＳ Ｐゴシック" pitchFamily="34" charset="-128"/>
              </a:rPr>
              <a:t>Tarım, sosyal politikalar, ulaşım, rekabet ve vergi konularında ortak politikalar.</a:t>
            </a:r>
          </a:p>
          <a:p>
            <a:pPr lvl="1" eaLnBrk="1" hangingPunct="1"/>
            <a:r>
              <a:rPr lang="tr-TR">
                <a:ea typeface="ＭＳ Ｐゴシック" pitchFamily="34" charset="-128"/>
              </a:rPr>
              <a:t>Sonunda merkezi bir hükümetin oluşması</a:t>
            </a:r>
            <a:endParaRPr lang="en-US">
              <a:ea typeface="ＭＳ Ｐゴシック" pitchFamily="34" charset="-128"/>
            </a:endParaRPr>
          </a:p>
          <a:p>
            <a:pPr eaLnBrk="1" hangingPunct="1">
              <a:buFontTx/>
              <a:buNone/>
            </a:pPr>
            <a:endParaRPr lang="en-US" sz="2800">
              <a:ea typeface="ＭＳ Ｐゴシック" pitchFamily="34" charset="-128"/>
            </a:endParaRPr>
          </a:p>
        </p:txBody>
      </p:sp>
      <p:pic>
        <p:nvPicPr>
          <p:cNvPr id="54276" name="Picture 4" descr="C:\Documents and Settings\Jill Solomon\My Documents\My Pictures\K &amp; G 6e\EU fla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8" y="4006984"/>
            <a:ext cx="2438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7" name="Text Box 5"/>
          <p:cNvSpPr txBox="1">
            <a:spLocks noChangeArrowheads="1"/>
          </p:cNvSpPr>
          <p:nvPr/>
        </p:nvSpPr>
        <p:spPr bwMode="auto">
          <a:xfrm>
            <a:off x="7010400" y="1770063"/>
            <a:ext cx="1752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37931725" indent="-37474525">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eaLnBrk="1" hangingPunct="1">
              <a:spcBef>
                <a:spcPct val="50000"/>
              </a:spcBef>
            </a:pPr>
            <a:r>
              <a:rPr lang="tr-TR" sz="1800">
                <a:latin typeface="Arial Black" pitchFamily="34" charset="0"/>
              </a:rPr>
              <a:t>AB</a:t>
            </a:r>
            <a:endParaRPr lang="en-US" sz="1800">
              <a:latin typeface="Arial Black" pitchFamily="34" charset="0"/>
            </a:endParaRPr>
          </a:p>
        </p:txBody>
      </p:sp>
    </p:spTree>
    <p:extLst>
      <p:ext uri="{BB962C8B-B14F-4D97-AF65-F5344CB8AC3E}">
        <p14:creationId xmlns:p14="http://schemas.microsoft.com/office/powerpoint/2010/main" val="84347855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81000" y="548680"/>
            <a:ext cx="7620000" cy="1219200"/>
          </a:xfrm>
        </p:spPr>
        <p:txBody>
          <a:bodyPr>
            <a:normAutofit fontScale="90000"/>
          </a:bodyPr>
          <a:lstStyle/>
          <a:p>
            <a:pPr eaLnBrk="1" hangingPunct="1"/>
            <a:r>
              <a:rPr lang="en-US" dirty="0">
                <a:ea typeface="ＭＳ Ｐゴシック" pitchFamily="34" charset="-128"/>
              </a:rPr>
              <a:t>North America—NAFTA</a:t>
            </a:r>
            <a:br>
              <a:rPr lang="tr-TR" dirty="0">
                <a:ea typeface="ＭＳ Ｐゴシック" pitchFamily="34" charset="-128"/>
              </a:rPr>
            </a:br>
            <a:r>
              <a:rPr lang="tr-TR" sz="2400" dirty="0">
                <a:ea typeface="ＭＳ Ｐゴシック" pitchFamily="34" charset="-128"/>
              </a:rPr>
              <a:t>Kuzey Amerika Ülkeleri Serbest Ticaret Anlaşması</a:t>
            </a:r>
            <a:br>
              <a:rPr lang="en-US" dirty="0">
                <a:ea typeface="ＭＳ Ｐゴシック" pitchFamily="34" charset="-128"/>
              </a:rPr>
            </a:br>
            <a:endParaRPr lang="en-US" dirty="0">
              <a:ea typeface="ＭＳ Ｐゴシック" pitchFamily="34" charset="-128"/>
            </a:endParaRPr>
          </a:p>
        </p:txBody>
      </p:sp>
      <p:sp>
        <p:nvSpPr>
          <p:cNvPr id="56323" name="Rectangle 3"/>
          <p:cNvSpPr>
            <a:spLocks noGrp="1" noChangeArrowheads="1"/>
          </p:cNvSpPr>
          <p:nvPr>
            <p:ph idx="1"/>
          </p:nvPr>
        </p:nvSpPr>
        <p:spPr>
          <a:xfrm>
            <a:off x="381000" y="1676400"/>
            <a:ext cx="8077200" cy="533400"/>
          </a:xfrm>
        </p:spPr>
        <p:txBody>
          <a:bodyPr/>
          <a:lstStyle/>
          <a:p>
            <a:pPr eaLnBrk="1" hangingPunct="1"/>
            <a:r>
              <a:rPr lang="tr-TR" dirty="0">
                <a:ea typeface="ＭＳ Ｐゴシック" pitchFamily="34" charset="-128"/>
              </a:rPr>
              <a:t>Kanada, ABD ve Meksika</a:t>
            </a:r>
            <a:endParaRPr lang="en-US" dirty="0">
              <a:ea typeface="ＭＳ Ｐゴシック" pitchFamily="34" charset="-128"/>
            </a:endParaRPr>
          </a:p>
        </p:txBody>
      </p:sp>
      <p:sp>
        <p:nvSpPr>
          <p:cNvPr id="56324" name="Text Box 4"/>
          <p:cNvSpPr txBox="1">
            <a:spLocks noChangeArrowheads="1"/>
          </p:cNvSpPr>
          <p:nvPr/>
        </p:nvSpPr>
        <p:spPr bwMode="auto">
          <a:xfrm>
            <a:off x="381000" y="4419600"/>
            <a:ext cx="7848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37931725" indent="-37474525">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a:spcBef>
                <a:spcPct val="50000"/>
              </a:spcBef>
            </a:pPr>
            <a:endParaRPr lang="tr-TR" sz="1800"/>
          </a:p>
        </p:txBody>
      </p:sp>
      <p:sp>
        <p:nvSpPr>
          <p:cNvPr id="56325" name="Text Box 5"/>
          <p:cNvSpPr txBox="1">
            <a:spLocks noChangeArrowheads="1"/>
          </p:cNvSpPr>
          <p:nvPr/>
        </p:nvSpPr>
        <p:spPr bwMode="auto">
          <a:xfrm>
            <a:off x="153988" y="2286000"/>
            <a:ext cx="4724400" cy="411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457200">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lvl="1" eaLnBrk="1" hangingPunct="1">
              <a:spcBef>
                <a:spcPct val="20000"/>
              </a:spcBef>
              <a:buClr>
                <a:srgbClr val="FF6600"/>
              </a:buClr>
              <a:buFontTx/>
              <a:buChar char="–"/>
            </a:pPr>
            <a:r>
              <a:rPr lang="tr-TR" sz="2400"/>
              <a:t>Üç ulus, tarifelerin azaltılması, ticaret ve yatırımın genişletilmesi yoluyla ekonomik büyüme amaçlı bir araya gelmiştir.</a:t>
            </a:r>
          </a:p>
          <a:p>
            <a:pPr lvl="1" eaLnBrk="1" hangingPunct="1">
              <a:spcBef>
                <a:spcPct val="20000"/>
              </a:spcBef>
              <a:buClr>
                <a:srgbClr val="FF6600"/>
              </a:buClr>
              <a:buFontTx/>
              <a:buChar char="–"/>
            </a:pPr>
            <a:r>
              <a:rPr lang="tr-TR" sz="2400"/>
              <a:t>Üç ülke arasında genel bir gümrük tarifesi yoktur.</a:t>
            </a:r>
            <a:endParaRPr lang="en-US" sz="2400"/>
          </a:p>
          <a:p>
            <a:pPr lvl="1" eaLnBrk="1" hangingPunct="1">
              <a:spcBef>
                <a:spcPct val="20000"/>
              </a:spcBef>
              <a:buClr>
                <a:srgbClr val="FF6600"/>
              </a:buClr>
              <a:buFontTx/>
              <a:buChar char="–"/>
            </a:pPr>
            <a:r>
              <a:rPr lang="tr-TR" sz="2400"/>
              <a:t>Bazı sektörlerde ufak bariyerler mevcuttur.</a:t>
            </a:r>
            <a:endParaRPr lang="en-US" sz="2400"/>
          </a:p>
          <a:p>
            <a:pPr eaLnBrk="1" hangingPunct="1">
              <a:spcBef>
                <a:spcPct val="50000"/>
              </a:spcBef>
            </a:pPr>
            <a:endParaRPr lang="en-US" sz="2400">
              <a:latin typeface="Times New Roman" pitchFamily="18" charset="0"/>
            </a:endParaRPr>
          </a:p>
        </p:txBody>
      </p:sp>
      <p:pic>
        <p:nvPicPr>
          <p:cNvPr id="56326" name="Picture 10" descr="https://encrypted-tbn0.gstatic.com/images?q=tbn:ANd9GcQGL_g9gp23yr24_FRYlrVdi_mweJ0GVslT6f_QhBkvPjsopuqyI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4813" y="2293938"/>
            <a:ext cx="2971800" cy="28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6893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5B988D63-FA8B-436C-902E-E5005BC0492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10" name="Rectangle 9">
              <a:extLst>
                <a:ext uri="{FF2B5EF4-FFF2-40B4-BE49-F238E27FC236}">
                  <a16:creationId xmlns:a16="http://schemas.microsoft.com/office/drawing/2014/main" id="{2FD177FB-983E-4035-8B7A-655342A7E1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9596D9C3-C0FC-4500-A696-55B9F77BB7A9}"/>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5" name="Picture 4" descr="Küreyi tutan bir kişi">
            <a:extLst>
              <a:ext uri="{FF2B5EF4-FFF2-40B4-BE49-F238E27FC236}">
                <a16:creationId xmlns:a16="http://schemas.microsoft.com/office/drawing/2014/main" id="{69B6A70F-4508-2F6C-E693-6E6454627DE4}"/>
              </a:ext>
            </a:extLst>
          </p:cNvPr>
          <p:cNvPicPr>
            <a:picLocks noChangeAspect="1"/>
          </p:cNvPicPr>
          <p:nvPr/>
        </p:nvPicPr>
        <p:blipFill rotWithShape="1">
          <a:blip r:embed="rId3"/>
          <a:srcRect l="35062" r="34731"/>
          <a:stretch/>
        </p:blipFill>
        <p:spPr>
          <a:xfrm>
            <a:off x="5660857" y="10"/>
            <a:ext cx="3480760" cy="6856310"/>
          </a:xfrm>
          <a:prstGeom prst="rect">
            <a:avLst/>
          </a:prstGeom>
          <a:ln>
            <a:noFill/>
          </a:ln>
          <a:effectLst/>
        </p:spPr>
      </p:pic>
      <p:sp>
        <p:nvSpPr>
          <p:cNvPr id="13" name="Rectangle 12">
            <a:extLst>
              <a:ext uri="{FF2B5EF4-FFF2-40B4-BE49-F238E27FC236}">
                <a16:creationId xmlns:a16="http://schemas.microsoft.com/office/drawing/2014/main" id="{C493E730-2044-49B5-A022-B8D6F35934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5975286"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753228"/>
            <a:ext cx="5315664" cy="1080938"/>
          </a:xfrm>
        </p:spPr>
        <p:txBody>
          <a:bodyPr>
            <a:normAutofit/>
          </a:bodyPr>
          <a:lstStyle/>
          <a:p>
            <a:r>
              <a:rPr lang="tr-TR" dirty="0"/>
              <a:t>Uluslararası Pazarlama</a:t>
            </a:r>
          </a:p>
        </p:txBody>
      </p:sp>
      <p:pic>
        <p:nvPicPr>
          <p:cNvPr id="15" name="Picture 14">
            <a:extLst>
              <a:ext uri="{FF2B5EF4-FFF2-40B4-BE49-F238E27FC236}">
                <a16:creationId xmlns:a16="http://schemas.microsoft.com/office/drawing/2014/main" id="{78976801-4346-4636-BA62-265C81DFE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5975286" cy="321164"/>
          </a:xfrm>
          <a:prstGeom prst="rect">
            <a:avLst/>
          </a:prstGeom>
        </p:spPr>
      </p:pic>
      <p:sp>
        <p:nvSpPr>
          <p:cNvPr id="3" name="İçerik Yer Tutucusu 2"/>
          <p:cNvSpPr>
            <a:spLocks noGrp="1"/>
          </p:cNvSpPr>
          <p:nvPr>
            <p:ph idx="1"/>
          </p:nvPr>
        </p:nvSpPr>
        <p:spPr>
          <a:xfrm>
            <a:off x="510240" y="2336873"/>
            <a:ext cx="4817409" cy="3599316"/>
          </a:xfrm>
        </p:spPr>
        <p:txBody>
          <a:bodyPr>
            <a:normAutofit/>
          </a:bodyPr>
          <a:lstStyle/>
          <a:p>
            <a:r>
              <a:rPr lang="tr-TR" sz="1600" dirty="0"/>
              <a:t>Küresel pazarlama olarak da bilinen uluslararası pazarlama, ürünleri dünyanın dört bir yanındaki insanlara pazarlamayı içerir. </a:t>
            </a:r>
          </a:p>
          <a:p>
            <a:r>
              <a:rPr lang="tr-TR" sz="1600" dirty="0"/>
              <a:t>Başka bir deyişle, sınırların ötesinde gerçekleşen herhangi bir pazarlama faaliyetidir. </a:t>
            </a:r>
          </a:p>
          <a:p>
            <a:r>
              <a:rPr lang="tr-TR" sz="1600" dirty="0">
                <a:solidFill>
                  <a:srgbClr val="00B050"/>
                </a:solidFill>
              </a:rPr>
              <a:t>Amerikan Pazarlama Birliği'ne göre uluslararası pazarlama, bireysel ve kurumsal hedefleri karşılayan bir değişim yaratmak için fikirlerin, malların ve hizmetlerin tasarımını, fiyatlandırılmasını, tutundurulmasını ve dağıtımını planlama ve yürütmenin çok uluslu bir sürecidir.</a:t>
            </a:r>
          </a:p>
          <a:p>
            <a:endParaRPr lang="tr-TR" sz="1600" dirty="0"/>
          </a:p>
          <a:p>
            <a:endParaRPr lang="tr-TR" sz="1600" dirty="0"/>
          </a:p>
          <a:p>
            <a:pPr marL="0" indent="0">
              <a:buNone/>
            </a:pPr>
            <a:endParaRPr lang="tr-TR" sz="1600" dirty="0"/>
          </a:p>
          <a:p>
            <a:endParaRPr lang="tr-TR" sz="1600" dirty="0"/>
          </a:p>
        </p:txBody>
      </p:sp>
    </p:spTree>
    <p:extLst>
      <p:ext uri="{BB962C8B-B14F-4D97-AF65-F5344CB8AC3E}">
        <p14:creationId xmlns:p14="http://schemas.microsoft.com/office/powerpoint/2010/main" val="31453557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34823" name="Rectangle 34822">
            <a:extLst>
              <a:ext uri="{FF2B5EF4-FFF2-40B4-BE49-F238E27FC236}">
                <a16:creationId xmlns:a16="http://schemas.microsoft.com/office/drawing/2014/main" id="{58BBCFF1-6BF3-4941-973F-CE3A1F225E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825" name="Picture 34824">
            <a:extLst>
              <a:ext uri="{FF2B5EF4-FFF2-40B4-BE49-F238E27FC236}">
                <a16:creationId xmlns:a16="http://schemas.microsoft.com/office/drawing/2014/main" id="{1B170B3D-1B5C-4AA5-B670-B783ADC5FA5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5368291"/>
            <a:ext cx="9144000" cy="275942"/>
          </a:xfrm>
          <a:prstGeom prst="rect">
            <a:avLst/>
          </a:prstGeom>
        </p:spPr>
      </p:pic>
      <p:sp>
        <p:nvSpPr>
          <p:cNvPr id="34827" name="Rectangle 34826">
            <a:extLst>
              <a:ext uri="{FF2B5EF4-FFF2-40B4-BE49-F238E27FC236}">
                <a16:creationId xmlns:a16="http://schemas.microsoft.com/office/drawing/2014/main" id="{8EE3C243-B4B4-4FE3-AFF2-E81D7F48CA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379501"/>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18" name="Rectangle 2"/>
          <p:cNvSpPr>
            <a:spLocks noGrp="1" noChangeArrowheads="1"/>
          </p:cNvSpPr>
          <p:nvPr>
            <p:ph type="ctrTitle"/>
          </p:nvPr>
        </p:nvSpPr>
        <p:spPr>
          <a:xfrm>
            <a:off x="510241" y="1216404"/>
            <a:ext cx="7267020" cy="3841362"/>
          </a:xfrm>
        </p:spPr>
        <p:txBody>
          <a:bodyPr>
            <a:normAutofit/>
          </a:bodyPr>
          <a:lstStyle/>
          <a:p>
            <a:br>
              <a:rPr lang="en-US" sz="6300" b="0">
                <a:latin typeface="Tahoma" pitchFamily="34" charset="0"/>
                <a:ea typeface="ＭＳ Ｐゴシック" pitchFamily="34" charset="-128"/>
              </a:rPr>
            </a:br>
            <a:r>
              <a:rPr lang="en-US" sz="6300" b="0">
                <a:latin typeface="Tahoma" pitchFamily="34" charset="0"/>
                <a:ea typeface="ＭＳ Ｐゴシック" pitchFamily="34" charset="-128"/>
              </a:rPr>
              <a:t> </a:t>
            </a:r>
            <a:r>
              <a:rPr lang="tr-TR" sz="6300">
                <a:ea typeface="ＭＳ Ｐゴシック" pitchFamily="34" charset="-128"/>
                <a:cs typeface="Times New Roman" pitchFamily="18" charset="0"/>
              </a:rPr>
              <a:t>Politik ve Hukuki Çevre Analizi</a:t>
            </a:r>
          </a:p>
        </p:txBody>
      </p:sp>
    </p:spTree>
    <p:extLst>
      <p:ext uri="{BB962C8B-B14F-4D97-AF65-F5344CB8AC3E}">
        <p14:creationId xmlns:p14="http://schemas.microsoft.com/office/powerpoint/2010/main" val="182747922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35848" name="Rectangle 35847">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850" name="Picture 35849">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5852" name="Rectangle 35851">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854" name="Picture 35853">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35856" name="Rectangle 35855">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35844" name="Rectangle 3">
            <a:extLst>
              <a:ext uri="{FF2B5EF4-FFF2-40B4-BE49-F238E27FC236}">
                <a16:creationId xmlns:a16="http://schemas.microsoft.com/office/drawing/2014/main" id="{8D5E569A-11CF-2FD4-BBD9-E9B65F8BE1D1}"/>
              </a:ext>
            </a:extLst>
          </p:cNvPr>
          <p:cNvGraphicFramePr>
            <a:graphicFrameLocks noGrp="1"/>
          </p:cNvGraphicFramePr>
          <p:nvPr>
            <p:ph idx="1"/>
            <p:extLst>
              <p:ext uri="{D42A27DB-BD31-4B8C-83A1-F6EECF244321}">
                <p14:modId xmlns:p14="http://schemas.microsoft.com/office/powerpoint/2010/main" val="1455333742"/>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50590858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tr-TR">
                <a:ea typeface="ＭＳ Ｐゴシック" pitchFamily="34" charset="-128"/>
              </a:rPr>
              <a:t>Politik Çevre ve Risk</a:t>
            </a:r>
            <a:endParaRPr lang="en-US">
              <a:ea typeface="ＭＳ Ｐゴシック" pitchFamily="34" charset="-128"/>
            </a:endParaRPr>
          </a:p>
        </p:txBody>
      </p:sp>
      <p:sp>
        <p:nvSpPr>
          <p:cNvPr id="36867" name="Rectangle 3"/>
          <p:cNvSpPr>
            <a:spLocks noGrp="1" noChangeArrowheads="1"/>
          </p:cNvSpPr>
          <p:nvPr>
            <p:ph sz="half" idx="1"/>
          </p:nvPr>
        </p:nvSpPr>
        <p:spPr>
          <a:xfrm>
            <a:off x="467544" y="2060848"/>
            <a:ext cx="8077200" cy="3048000"/>
          </a:xfrm>
        </p:spPr>
        <p:txBody>
          <a:bodyPr/>
          <a:lstStyle/>
          <a:p>
            <a:pPr algn="just" eaLnBrk="1" hangingPunct="1"/>
            <a:r>
              <a:rPr lang="tr-TR" sz="2400" dirty="0">
                <a:ea typeface="ＭＳ Ｐゴシック" pitchFamily="34" charset="-128"/>
              </a:rPr>
              <a:t>Politik çevre veya hükümet uygulamalarındaki değişimi, firmaların karlılıkları ve faaliyetleri üzerinde olumsuz etki yaratabilir. </a:t>
            </a:r>
            <a:endParaRPr lang="en-US" sz="2400" dirty="0">
              <a:ea typeface="ＭＳ Ｐゴシック" pitchFamily="34" charset="-128"/>
            </a:endParaRPr>
          </a:p>
        </p:txBody>
      </p:sp>
      <p:sp>
        <p:nvSpPr>
          <p:cNvPr id="36868" name="Text Box 4"/>
          <p:cNvSpPr txBox="1">
            <a:spLocks noChangeArrowheads="1"/>
          </p:cNvSpPr>
          <p:nvPr/>
        </p:nvSpPr>
        <p:spPr bwMode="auto">
          <a:xfrm>
            <a:off x="533400" y="4800600"/>
            <a:ext cx="8153400"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37931725" indent="-37474525">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algn="just">
              <a:lnSpc>
                <a:spcPct val="90000"/>
              </a:lnSpc>
              <a:spcBef>
                <a:spcPct val="20000"/>
              </a:spcBef>
              <a:buFontTx/>
              <a:buBlip>
                <a:blip r:embed="rId3"/>
              </a:buBlip>
            </a:pPr>
            <a:r>
              <a:rPr lang="en-US" sz="2400" dirty="0">
                <a:cs typeface="Tahoma" pitchFamily="34" charset="0"/>
              </a:rPr>
              <a:t>  </a:t>
            </a:r>
            <a:r>
              <a:rPr lang="tr-TR" sz="2400" dirty="0">
                <a:cs typeface="Tahoma" pitchFamily="34" charset="0"/>
              </a:rPr>
              <a:t>Algılanan politik risk yüksek ise, bir ülkenin çekeceği doğrudan yabancı yatırımlar azalır. </a:t>
            </a:r>
          </a:p>
          <a:p>
            <a:pPr>
              <a:lnSpc>
                <a:spcPct val="90000"/>
              </a:lnSpc>
              <a:spcBef>
                <a:spcPct val="20000"/>
              </a:spcBef>
              <a:buFontTx/>
              <a:buBlip>
                <a:blip r:embed="rId3"/>
              </a:buBlip>
            </a:pPr>
            <a:endParaRPr lang="tr-TR" sz="2400" dirty="0">
              <a:cs typeface="Tahoma" pitchFamily="34" charset="0"/>
            </a:endParaRPr>
          </a:p>
          <a:p>
            <a:pPr algn="just">
              <a:lnSpc>
                <a:spcPct val="90000"/>
              </a:lnSpc>
              <a:spcBef>
                <a:spcPct val="20000"/>
              </a:spcBef>
              <a:buFontTx/>
              <a:buBlip>
                <a:blip r:embed="rId3"/>
              </a:buBlip>
            </a:pPr>
            <a:r>
              <a:rPr lang="en-US" sz="1800" i="1" dirty="0">
                <a:latin typeface="Times New Roman" pitchFamily="18" charset="0"/>
                <a:cs typeface="Tahoma" pitchFamily="34" charset="0"/>
              </a:rPr>
              <a:t>The Economist, Financial Times </a:t>
            </a:r>
            <a:r>
              <a:rPr lang="en-US" sz="1800" dirty="0">
                <a:latin typeface="Times New Roman" pitchFamily="18" charset="0"/>
                <a:cs typeface="Tahoma" pitchFamily="34" charset="0"/>
              </a:rPr>
              <a:t>or Business Environment Risk Intelligence (www.beri.com) or the PRS Group (www.prs.com)</a:t>
            </a:r>
            <a:endParaRPr lang="en-US" sz="1800" dirty="0">
              <a:cs typeface="Tahoma" pitchFamily="34" charset="0"/>
            </a:endParaRPr>
          </a:p>
        </p:txBody>
      </p:sp>
    </p:spTree>
    <p:extLst>
      <p:ext uri="{BB962C8B-B14F-4D97-AF65-F5344CB8AC3E}">
        <p14:creationId xmlns:p14="http://schemas.microsoft.com/office/powerpoint/2010/main" val="406489254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38920" name="Rectangle 38919">
            <a:extLst>
              <a:ext uri="{FF2B5EF4-FFF2-40B4-BE49-F238E27FC236}">
                <a16:creationId xmlns:a16="http://schemas.microsoft.com/office/drawing/2014/main" id="{4B0FA309-807F-4C17-98EF-A3BA7388E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922" name="Picture 38921">
            <a:extLst>
              <a:ext uri="{FF2B5EF4-FFF2-40B4-BE49-F238E27FC236}">
                <a16:creationId xmlns:a16="http://schemas.microsoft.com/office/drawing/2014/main" id="{2642A87B-CAE9-4F8F-B293-28388E45D9E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8924" name="Rectangle 38923">
            <a:extLst>
              <a:ext uri="{FF2B5EF4-FFF2-40B4-BE49-F238E27FC236}">
                <a16:creationId xmlns:a16="http://schemas.microsoft.com/office/drawing/2014/main" id="{C8FA1749-B91A-40E7-AD01-0B9C9C6AF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926" name="Picture 38925">
            <a:extLst>
              <a:ext uri="{FF2B5EF4-FFF2-40B4-BE49-F238E27FC236}">
                <a16:creationId xmlns:a16="http://schemas.microsoft.com/office/drawing/2014/main" id="{3B7A934F-FFF7-4353-83D3-4EF66E93EE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38928" name="Rectangle 38927">
            <a:extLst>
              <a:ext uri="{FF2B5EF4-FFF2-40B4-BE49-F238E27FC236}">
                <a16:creationId xmlns:a16="http://schemas.microsoft.com/office/drawing/2014/main" id="{700676C8-6DE8-47DD-9A23-D42063A12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8914" name="Rectangle 2"/>
          <p:cNvSpPr>
            <a:spLocks noGrp="1" noChangeArrowheads="1"/>
          </p:cNvSpPr>
          <p:nvPr>
            <p:ph type="title"/>
          </p:nvPr>
        </p:nvSpPr>
        <p:spPr>
          <a:xfrm>
            <a:off x="510240" y="2063262"/>
            <a:ext cx="2804460" cy="2661052"/>
          </a:xfrm>
        </p:spPr>
        <p:txBody>
          <a:bodyPr>
            <a:normAutofit/>
          </a:bodyPr>
          <a:lstStyle/>
          <a:p>
            <a:pPr algn="r" eaLnBrk="1" hangingPunct="1"/>
            <a:r>
              <a:rPr lang="tr-TR" sz="3800">
                <a:solidFill>
                  <a:srgbClr val="FFFFFF"/>
                </a:solidFill>
                <a:ea typeface="ＭＳ Ｐゴシック" pitchFamily="34" charset="-128"/>
              </a:rPr>
              <a:t>Politik Risk</a:t>
            </a:r>
            <a:endParaRPr lang="en-US" sz="3800">
              <a:solidFill>
                <a:srgbClr val="FFFFFF"/>
              </a:solidFill>
              <a:ea typeface="ＭＳ Ｐゴシック" pitchFamily="34" charset="-128"/>
            </a:endParaRPr>
          </a:p>
        </p:txBody>
      </p:sp>
      <p:sp>
        <p:nvSpPr>
          <p:cNvPr id="38915" name="Rectangle 3"/>
          <p:cNvSpPr>
            <a:spLocks noGrp="1" noChangeArrowheads="1"/>
          </p:cNvSpPr>
          <p:nvPr>
            <p:ph idx="1"/>
          </p:nvPr>
        </p:nvSpPr>
        <p:spPr>
          <a:xfrm>
            <a:off x="3965996" y="661106"/>
            <a:ext cx="4693021" cy="5503101"/>
          </a:xfrm>
        </p:spPr>
        <p:txBody>
          <a:bodyPr anchor="ctr">
            <a:normAutofit/>
          </a:bodyPr>
          <a:lstStyle/>
          <a:p>
            <a:pPr lvl="1" eaLnBrk="1" hangingPunct="1"/>
            <a:r>
              <a:rPr lang="tr-TR" sz="1700">
                <a:solidFill>
                  <a:srgbClr val="FFFFFF"/>
                </a:solidFill>
                <a:ea typeface="ＭＳ Ｐゴシック" pitchFamily="34" charset="-128"/>
              </a:rPr>
              <a:t>Savaş</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Sosyal huzursuzluk</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Şiddet</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Şeffaflığın olmaması</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Nüfus yoğunluğu ve gelir dağılımı gibi sosyal konular</a:t>
            </a:r>
          </a:p>
          <a:p>
            <a:pPr lvl="1" eaLnBrk="1" hangingPunct="1"/>
            <a:r>
              <a:rPr lang="tr-TR" sz="1700">
                <a:solidFill>
                  <a:srgbClr val="FFFFFF"/>
                </a:solidFill>
                <a:ea typeface="ＭＳ Ｐゴシック" pitchFamily="34" charset="-128"/>
              </a:rPr>
              <a:t>Yolsuzluk</a:t>
            </a:r>
            <a:r>
              <a:rPr lang="en-US" sz="1700">
                <a:solidFill>
                  <a:srgbClr val="FFFFFF"/>
                </a:solidFill>
                <a:ea typeface="ＭＳ Ｐゴシック" pitchFamily="34" charset="-128"/>
              </a:rPr>
              <a:t>, </a:t>
            </a:r>
            <a:r>
              <a:rPr lang="tr-TR" sz="1700">
                <a:solidFill>
                  <a:srgbClr val="FFFFFF"/>
                </a:solidFill>
                <a:ea typeface="ＭＳ Ｐゴシック" pitchFamily="34" charset="-128"/>
              </a:rPr>
              <a:t>kayırmacılık</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Suç oranları</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İşgücü maliyeti</a:t>
            </a:r>
            <a:endParaRPr lang="en-US" sz="1700">
              <a:solidFill>
                <a:srgbClr val="FFFFFF"/>
              </a:solidFill>
              <a:ea typeface="ＭＳ Ｐゴシック" pitchFamily="34" charset="-128"/>
            </a:endParaRPr>
          </a:p>
          <a:p>
            <a:pPr lvl="1" eaLnBrk="1" hangingPunct="1"/>
            <a:r>
              <a:rPr lang="tr-TR" sz="1700">
                <a:solidFill>
                  <a:srgbClr val="FFFFFF"/>
                </a:solidFill>
                <a:ea typeface="ＭＳ Ｐゴシック" pitchFamily="34" charset="-128"/>
              </a:rPr>
              <a:t>Vergide eşitsizlik</a:t>
            </a:r>
            <a:endParaRPr lang="en-US" sz="1700">
              <a:solidFill>
                <a:srgbClr val="FFFFFF"/>
              </a:solidFill>
              <a:latin typeface="Times New Roman" pitchFamily="18" charset="0"/>
              <a:ea typeface="ＭＳ Ｐゴシック" pitchFamily="34" charset="-128"/>
            </a:endParaRPr>
          </a:p>
          <a:p>
            <a:pPr eaLnBrk="1" hangingPunct="1"/>
            <a:r>
              <a:rPr lang="tr-TR" sz="1700">
                <a:solidFill>
                  <a:srgbClr val="FFFFFF"/>
                </a:solidFill>
                <a:latin typeface="Times New Roman" pitchFamily="18" charset="0"/>
                <a:ea typeface="ＭＳ Ｐゴシック" pitchFamily="34" charset="-128"/>
              </a:rPr>
              <a:t>Firmalar bu riski azaltabilmek için sigorta hizmetlerinden yararlanabilirler.</a:t>
            </a:r>
            <a:r>
              <a:rPr lang="en-US" sz="1700">
                <a:solidFill>
                  <a:srgbClr val="FFFFFF"/>
                </a:solidFill>
                <a:latin typeface="Times New Roman" pitchFamily="18" charset="0"/>
                <a:ea typeface="ＭＳ Ｐゴシック" pitchFamily="34" charset="-128"/>
              </a:rPr>
              <a:t> </a:t>
            </a:r>
            <a:r>
              <a:rPr lang="tr-TR" sz="1700">
                <a:solidFill>
                  <a:srgbClr val="FFFFFF"/>
                </a:solidFill>
                <a:latin typeface="Times New Roman" pitchFamily="18" charset="0"/>
                <a:ea typeface="ＭＳ Ｐゴシック" pitchFamily="34" charset="-128"/>
              </a:rPr>
              <a:t>ABD hükümet kuruluşu T</a:t>
            </a:r>
            <a:r>
              <a:rPr lang="en-US" sz="1700">
                <a:solidFill>
                  <a:srgbClr val="FFFFFF"/>
                </a:solidFill>
                <a:latin typeface="Times New Roman" pitchFamily="18" charset="0"/>
                <a:ea typeface="ＭＳ Ｐゴシック" pitchFamily="34" charset="-128"/>
              </a:rPr>
              <a:t>he Overseas Private Investment Corp. (OPIC; </a:t>
            </a:r>
            <a:r>
              <a:rPr lang="en-US" sz="1700">
                <a:solidFill>
                  <a:srgbClr val="FFFFFF"/>
                </a:solidFill>
                <a:latin typeface="Times New Roman" pitchFamily="18" charset="0"/>
                <a:ea typeface="ＭＳ Ｐゴシック" pitchFamily="34" charset="-128"/>
                <a:hlinkClick r:id="rId5"/>
              </a:rPr>
              <a:t>www.opic.gov</a:t>
            </a:r>
            <a:r>
              <a:rPr lang="en-US" sz="1700">
                <a:solidFill>
                  <a:srgbClr val="FFFFFF"/>
                </a:solidFill>
                <a:latin typeface="Times New Roman" pitchFamily="18" charset="0"/>
                <a:ea typeface="ＭＳ Ｐゴシック" pitchFamily="34" charset="-128"/>
              </a:rPr>
              <a:t>)</a:t>
            </a:r>
            <a:r>
              <a:rPr lang="tr-TR" sz="1700">
                <a:solidFill>
                  <a:srgbClr val="FFFFFF"/>
                </a:solidFill>
                <a:latin typeface="Times New Roman" pitchFamily="18" charset="0"/>
                <a:ea typeface="ＭＳ Ｐゴシック" pitchFamily="34" charset="-128"/>
              </a:rPr>
              <a:t> dışarda iş yapan firmaların politik riskten korunmaları için sigorta yapmaktadır. Japonya, Fransa, Kanada ve İngiltere'nin de benzer uygulamaları vardır.</a:t>
            </a:r>
            <a:endParaRPr lang="en-US" sz="1700">
              <a:solidFill>
                <a:srgbClr val="FFFFFF"/>
              </a:solidFill>
              <a:latin typeface="Times New Roman" pitchFamily="18" charset="0"/>
              <a:ea typeface="ＭＳ Ｐゴシック" pitchFamily="34" charset="-128"/>
            </a:endParaRPr>
          </a:p>
          <a:p>
            <a:pPr lvl="1" eaLnBrk="1" hangingPunct="1"/>
            <a:endParaRPr lang="en-US" sz="1700">
              <a:solidFill>
                <a:srgbClr val="FFFFFF"/>
              </a:solidFill>
              <a:ea typeface="ＭＳ Ｐゴシック" pitchFamily="34" charset="-128"/>
            </a:endParaRPr>
          </a:p>
        </p:txBody>
      </p:sp>
    </p:spTree>
    <p:extLst>
      <p:ext uri="{BB962C8B-B14F-4D97-AF65-F5344CB8AC3E}">
        <p14:creationId xmlns:p14="http://schemas.microsoft.com/office/powerpoint/2010/main" val="31026567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9" name="Picture 40968">
            <a:extLst>
              <a:ext uri="{FF2B5EF4-FFF2-40B4-BE49-F238E27FC236}">
                <a16:creationId xmlns:a16="http://schemas.microsoft.com/office/drawing/2014/main" id="{D8DF5C3E-BDAB-40E6-A40B-8C05D8CD3F5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40971" name="Picture 40970">
            <a:extLst>
              <a:ext uri="{FF2B5EF4-FFF2-40B4-BE49-F238E27FC236}">
                <a16:creationId xmlns:a16="http://schemas.microsoft.com/office/drawing/2014/main" id="{9D90C31A-86E3-472B-B929-496667598EF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0973" name="Rectangle 40972">
            <a:extLst>
              <a:ext uri="{FF2B5EF4-FFF2-40B4-BE49-F238E27FC236}">
                <a16:creationId xmlns:a16="http://schemas.microsoft.com/office/drawing/2014/main" id="{9DD3589A-DB65-424B-ACF1-5C8155F1C3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0" y="0"/>
            <a:ext cx="457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75" name="Rectangle 40974">
            <a:extLst>
              <a:ext uri="{FF2B5EF4-FFF2-40B4-BE49-F238E27FC236}">
                <a16:creationId xmlns:a16="http://schemas.microsoft.com/office/drawing/2014/main" id="{9F784D76-D302-4160-A2D4-C2F4AB76D4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4809647"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962" name="Rectangle 2"/>
          <p:cNvSpPr>
            <a:spLocks noGrp="1" noChangeArrowheads="1"/>
          </p:cNvSpPr>
          <p:nvPr>
            <p:ph type="title"/>
          </p:nvPr>
        </p:nvSpPr>
        <p:spPr>
          <a:xfrm>
            <a:off x="510240" y="753228"/>
            <a:ext cx="4188508" cy="1080938"/>
          </a:xfrm>
        </p:spPr>
        <p:txBody>
          <a:bodyPr>
            <a:normAutofit/>
          </a:bodyPr>
          <a:lstStyle/>
          <a:p>
            <a:pPr eaLnBrk="1" hangingPunct="1"/>
            <a:r>
              <a:rPr lang="tr-TR">
                <a:solidFill>
                  <a:srgbClr val="FFFFFF"/>
                </a:solidFill>
                <a:ea typeface="ＭＳ Ｐゴシック" pitchFamily="34" charset="-128"/>
              </a:rPr>
              <a:t>Vergiler</a:t>
            </a:r>
            <a:endParaRPr lang="en-US">
              <a:solidFill>
                <a:srgbClr val="FFFFFF"/>
              </a:solidFill>
              <a:ea typeface="ＭＳ Ｐゴシック" pitchFamily="34" charset="-128"/>
            </a:endParaRPr>
          </a:p>
        </p:txBody>
      </p:sp>
      <p:pic>
        <p:nvPicPr>
          <p:cNvPr id="40977" name="Picture 40976">
            <a:extLst>
              <a:ext uri="{FF2B5EF4-FFF2-40B4-BE49-F238E27FC236}">
                <a16:creationId xmlns:a16="http://schemas.microsoft.com/office/drawing/2014/main" id="{608D9710-1A5F-4D24-B654-F2081DE601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4807458" cy="258395"/>
          </a:xfrm>
          <a:prstGeom prst="rect">
            <a:avLst/>
          </a:prstGeom>
        </p:spPr>
      </p:pic>
      <p:sp>
        <p:nvSpPr>
          <p:cNvPr id="15364" name="Rectangle 3"/>
          <p:cNvSpPr>
            <a:spLocks noGrp="1" noChangeArrowheads="1"/>
          </p:cNvSpPr>
          <p:nvPr>
            <p:ph idx="1"/>
          </p:nvPr>
        </p:nvSpPr>
        <p:spPr>
          <a:xfrm>
            <a:off x="510240" y="2336873"/>
            <a:ext cx="3828633" cy="3599316"/>
          </a:xfrm>
        </p:spPr>
        <p:txBody>
          <a:bodyPr>
            <a:normAutofit/>
          </a:bodyPr>
          <a:lstStyle/>
          <a:p>
            <a:pPr eaLnBrk="1" hangingPunct="1">
              <a:defRPr/>
            </a:pPr>
            <a:r>
              <a:rPr lang="tr-TR" sz="1700">
                <a:solidFill>
                  <a:srgbClr val="FFFFFF"/>
                </a:solidFill>
                <a:ea typeface="ＭＳ Ｐゴシック" panose="020B0600070205080204" pitchFamily="34" charset="-128"/>
              </a:rPr>
              <a:t>Vergi politikası</a:t>
            </a:r>
            <a:endParaRPr lang="en-US" sz="1700">
              <a:solidFill>
                <a:srgbClr val="FFFFFF"/>
              </a:solidFill>
              <a:ea typeface="ＭＳ Ｐゴシック" panose="020B0600070205080204" pitchFamily="34" charset="-128"/>
            </a:endParaRPr>
          </a:p>
          <a:p>
            <a:pPr lvl="1" eaLnBrk="1" hangingPunct="1">
              <a:defRPr/>
            </a:pPr>
            <a:r>
              <a:rPr lang="tr-TR" sz="1700">
                <a:solidFill>
                  <a:srgbClr val="FFFFFF"/>
                </a:solidFill>
                <a:ea typeface="ＭＳ Ｐゴシック" panose="020B0600070205080204" pitchFamily="34" charset="-128"/>
              </a:rPr>
              <a:t>Yüksek vergilendirme kayıt dışı ekonomiye ve kaçakçılığa sebep olabilir.</a:t>
            </a:r>
            <a:endParaRPr lang="en-US" sz="1700">
              <a:solidFill>
                <a:srgbClr val="FFFFFF"/>
              </a:solidFill>
              <a:ea typeface="ＭＳ Ｐゴシック" panose="020B0600070205080204" pitchFamily="34" charset="-128"/>
            </a:endParaRPr>
          </a:p>
          <a:p>
            <a:pPr lvl="1" eaLnBrk="1" hangingPunct="1">
              <a:defRPr/>
            </a:pPr>
            <a:r>
              <a:rPr lang="tr-TR" sz="1700">
                <a:solidFill>
                  <a:srgbClr val="FFFFFF"/>
                </a:solidFill>
                <a:ea typeface="ＭＳ Ｐゴシック" panose="020B0600070205080204" pitchFamily="34" charset="-128"/>
              </a:rPr>
              <a:t>Firmalar, gelirlerini düşük göstererek, vergi yüklerini azaltabilir. </a:t>
            </a:r>
          </a:p>
          <a:p>
            <a:pPr marL="457200" lvl="1" indent="0" eaLnBrk="1" hangingPunct="1">
              <a:buFontTx/>
              <a:buNone/>
              <a:defRPr/>
            </a:pPr>
            <a:r>
              <a:rPr lang="tr-TR" sz="1700">
                <a:solidFill>
                  <a:srgbClr val="FFFFFF"/>
                </a:solidFill>
                <a:ea typeface="ＭＳ Ｐゴシック" panose="020B0600070205080204" pitchFamily="34" charset="-128"/>
              </a:rPr>
              <a:t>Çin’de % 17’lik KDV nedeniyle, Sigaraların % 90’ı ülkeye kaçak olarak girmekte, İngilizler ortalama olarak Fransa’dan ülkelerine dönerken 80 şişe şarap ile dönmektedir.</a:t>
            </a:r>
          </a:p>
        </p:txBody>
      </p:sp>
      <p:sp useBgFill="1">
        <p:nvSpPr>
          <p:cNvPr id="40979" name="Rectangle 40978">
            <a:extLst>
              <a:ext uri="{FF2B5EF4-FFF2-40B4-BE49-F238E27FC236}">
                <a16:creationId xmlns:a16="http://schemas.microsoft.com/office/drawing/2014/main" id="{2B57E7D2-A94B-4A8D-B58F-D3E30C235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49872" y="642795"/>
            <a:ext cx="3609304" cy="5575125"/>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66" name="Graphic 40965" descr="Tokmak">
            <a:extLst>
              <a:ext uri="{FF2B5EF4-FFF2-40B4-BE49-F238E27FC236}">
                <a16:creationId xmlns:a16="http://schemas.microsoft.com/office/drawing/2014/main" id="{E3CCF8AE-36E6-DF8E-1D61-0740228A9BD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82949" y="1858695"/>
            <a:ext cx="3133815" cy="3133815"/>
          </a:xfrm>
          <a:prstGeom prst="rect">
            <a:avLst/>
          </a:prstGeom>
          <a:ln>
            <a:noFill/>
          </a:ln>
          <a:effectLst/>
        </p:spPr>
      </p:pic>
    </p:spTree>
    <p:extLst>
      <p:ext uri="{BB962C8B-B14F-4D97-AF65-F5344CB8AC3E}">
        <p14:creationId xmlns:p14="http://schemas.microsoft.com/office/powerpoint/2010/main" val="1957360719"/>
      </p:ext>
    </p:extLst>
  </p:cSld>
  <p:clrMapOvr>
    <a:overrideClrMapping bg1="lt1" tx1="dk1" bg2="lt2" tx2="dk2" accent1="accent1" accent2="accent2" accent3="accent3" accent4="accent4" accent5="accent5" accent6="accent6" hlink="hlink" folHlink="folHlink"/>
  </p:clrMapOvr>
</p:sld>
</file>

<file path=ppt/slides/slide7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43017" name="Rectangle 43016">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019" name="Picture 43018">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3021" name="Rectangle 43020">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023" name="Picture 43022">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43025" name="Rectangle 43024">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010" name="Rectangle 2"/>
          <p:cNvSpPr>
            <a:spLocks noGrp="1" noChangeArrowheads="1"/>
          </p:cNvSpPr>
          <p:nvPr>
            <p:ph type="title"/>
          </p:nvPr>
        </p:nvSpPr>
        <p:spPr>
          <a:xfrm>
            <a:off x="510240" y="2063262"/>
            <a:ext cx="2804460" cy="2661052"/>
          </a:xfrm>
        </p:spPr>
        <p:txBody>
          <a:bodyPr>
            <a:normAutofit/>
          </a:bodyPr>
          <a:lstStyle/>
          <a:p>
            <a:pPr algn="r" eaLnBrk="1" hangingPunct="1"/>
            <a:r>
              <a:rPr lang="tr-TR" sz="3500">
                <a:ea typeface="ＭＳ Ｐゴシック" pitchFamily="34" charset="-128"/>
              </a:rPr>
              <a:t>Yabancı Firmalara Yönelik Uygulamalar</a:t>
            </a:r>
            <a:endParaRPr lang="en-US" sz="3500">
              <a:ea typeface="ＭＳ Ｐゴシック" pitchFamily="34" charset="-128"/>
            </a:endParaRPr>
          </a:p>
        </p:txBody>
      </p:sp>
      <p:graphicFrame>
        <p:nvGraphicFramePr>
          <p:cNvPr id="43013" name="Rectangle 3">
            <a:extLst>
              <a:ext uri="{FF2B5EF4-FFF2-40B4-BE49-F238E27FC236}">
                <a16:creationId xmlns:a16="http://schemas.microsoft.com/office/drawing/2014/main" id="{3843643F-FB72-1DC3-D055-A2DC9613D7BD}"/>
              </a:ext>
            </a:extLst>
          </p:cNvPr>
          <p:cNvGraphicFramePr>
            <a:graphicFrameLocks noGrp="1"/>
          </p:cNvGraphicFramePr>
          <p:nvPr>
            <p:ph idx="1"/>
            <p:extLst>
              <p:ext uri="{D42A27DB-BD31-4B8C-83A1-F6EECF244321}">
                <p14:modId xmlns:p14="http://schemas.microsoft.com/office/powerpoint/2010/main" val="1568768094"/>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18919032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510240" y="753228"/>
            <a:ext cx="7210396" cy="1080938"/>
          </a:xfrm>
        </p:spPr>
        <p:txBody>
          <a:bodyPr>
            <a:normAutofit/>
          </a:bodyPr>
          <a:lstStyle/>
          <a:p>
            <a:pPr eaLnBrk="1" hangingPunct="1"/>
            <a:r>
              <a:rPr lang="tr-TR" dirty="0">
                <a:ea typeface="ＭＳ Ｐゴシック" pitchFamily="34" charset="-128"/>
              </a:rPr>
              <a:t>Yabancı Firmalara Yönelik Uygulamalar</a:t>
            </a:r>
            <a:endParaRPr lang="en-US" dirty="0">
              <a:ea typeface="ＭＳ Ｐゴシック" pitchFamily="34" charset="-128"/>
            </a:endParaRPr>
          </a:p>
        </p:txBody>
      </p:sp>
      <p:graphicFrame>
        <p:nvGraphicFramePr>
          <p:cNvPr id="44037" name="Rectangle 3">
            <a:extLst>
              <a:ext uri="{FF2B5EF4-FFF2-40B4-BE49-F238E27FC236}">
                <a16:creationId xmlns:a16="http://schemas.microsoft.com/office/drawing/2014/main" id="{53141856-B6D0-9605-E0DD-0D9DCCB9B52A}"/>
              </a:ext>
            </a:extLst>
          </p:cNvPr>
          <p:cNvGraphicFramePr>
            <a:graphicFrameLocks noGrp="1"/>
          </p:cNvGraphicFramePr>
          <p:nvPr>
            <p:ph idx="1"/>
            <p:extLst>
              <p:ext uri="{D42A27DB-BD31-4B8C-83A1-F6EECF244321}">
                <p14:modId xmlns:p14="http://schemas.microsoft.com/office/powerpoint/2010/main" val="759724723"/>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0206530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6159" name="Rectangle 6150">
            <a:extLst>
              <a:ext uri="{FF2B5EF4-FFF2-40B4-BE49-F238E27FC236}">
                <a16:creationId xmlns:a16="http://schemas.microsoft.com/office/drawing/2014/main" id="{58BBCFF1-6BF3-4941-973F-CE3A1F225E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60" name="Picture 6152">
            <a:extLst>
              <a:ext uri="{FF2B5EF4-FFF2-40B4-BE49-F238E27FC236}">
                <a16:creationId xmlns:a16="http://schemas.microsoft.com/office/drawing/2014/main" id="{1B170B3D-1B5C-4AA5-B670-B783ADC5FA5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5368291"/>
            <a:ext cx="9144000" cy="275942"/>
          </a:xfrm>
          <a:prstGeom prst="rect">
            <a:avLst/>
          </a:prstGeom>
        </p:spPr>
      </p:pic>
      <p:sp>
        <p:nvSpPr>
          <p:cNvPr id="6161" name="Rectangle 6154">
            <a:extLst>
              <a:ext uri="{FF2B5EF4-FFF2-40B4-BE49-F238E27FC236}">
                <a16:creationId xmlns:a16="http://schemas.microsoft.com/office/drawing/2014/main" id="{8EE3C243-B4B4-4FE3-AFF2-E81D7F48CA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379501"/>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46" name="Rectangle 2"/>
          <p:cNvSpPr>
            <a:spLocks noGrp="1" noChangeArrowheads="1"/>
          </p:cNvSpPr>
          <p:nvPr>
            <p:ph type="ctrTitle"/>
          </p:nvPr>
        </p:nvSpPr>
        <p:spPr>
          <a:xfrm>
            <a:off x="510241" y="1216404"/>
            <a:ext cx="7267020" cy="3841362"/>
          </a:xfrm>
        </p:spPr>
        <p:txBody>
          <a:bodyPr>
            <a:normAutofit/>
          </a:bodyPr>
          <a:lstStyle/>
          <a:p>
            <a:r>
              <a:rPr lang="tr-TR" sz="6300">
                <a:ea typeface="ＭＳ Ｐゴシック" pitchFamily="34" charset="-128"/>
                <a:cs typeface="Times New Roman" pitchFamily="18" charset="0"/>
              </a:rPr>
              <a:t>Sosyo-Kültürel </a:t>
            </a:r>
            <a:br>
              <a:rPr lang="tr-TR" sz="6300">
                <a:ea typeface="ＭＳ Ｐゴシック" pitchFamily="34" charset="-128"/>
                <a:cs typeface="Times New Roman" pitchFamily="18" charset="0"/>
              </a:rPr>
            </a:br>
            <a:r>
              <a:rPr lang="tr-TR" sz="6300">
                <a:ea typeface="ＭＳ Ｐゴシック" pitchFamily="34" charset="-128"/>
                <a:cs typeface="Times New Roman" pitchFamily="18" charset="0"/>
              </a:rPr>
              <a:t>Çevre Analizi </a:t>
            </a:r>
          </a:p>
        </p:txBody>
      </p:sp>
    </p:spTree>
    <p:extLst>
      <p:ext uri="{BB962C8B-B14F-4D97-AF65-F5344CB8AC3E}">
        <p14:creationId xmlns:p14="http://schemas.microsoft.com/office/powerpoint/2010/main" val="27741809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51210" name="Rectangle 51209">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12" name="Picture 51211">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1214" name="Rectangle 51213">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16" name="Picture 51215">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51218" name="Rectangle 51217">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1206" name="Rectangle 3">
            <a:extLst>
              <a:ext uri="{FF2B5EF4-FFF2-40B4-BE49-F238E27FC236}">
                <a16:creationId xmlns:a16="http://schemas.microsoft.com/office/drawing/2014/main" id="{79F78354-660E-6789-7D7C-821060AAEE38}"/>
              </a:ext>
            </a:extLst>
          </p:cNvPr>
          <p:cNvGraphicFramePr>
            <a:graphicFrameLocks noGrp="1"/>
          </p:cNvGraphicFramePr>
          <p:nvPr>
            <p:ph idx="1"/>
            <p:extLst>
              <p:ext uri="{D42A27DB-BD31-4B8C-83A1-F6EECF244321}">
                <p14:modId xmlns:p14="http://schemas.microsoft.com/office/powerpoint/2010/main" val="2277523305"/>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5781123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8201" name="Rectangle 8200">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203" name="Picture 8202">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205" name="Rectangle 8204">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207" name="Picture 8206">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8209" name="Rectangle 8208">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194" name="Rectangle 2"/>
          <p:cNvSpPr>
            <a:spLocks noGrp="1" noChangeArrowheads="1"/>
          </p:cNvSpPr>
          <p:nvPr>
            <p:ph type="title"/>
          </p:nvPr>
        </p:nvSpPr>
        <p:spPr>
          <a:xfrm>
            <a:off x="510240" y="2063262"/>
            <a:ext cx="2804460" cy="2661052"/>
          </a:xfrm>
        </p:spPr>
        <p:txBody>
          <a:bodyPr>
            <a:normAutofit/>
          </a:bodyPr>
          <a:lstStyle/>
          <a:p>
            <a:pPr algn="r" eaLnBrk="1" hangingPunct="1"/>
            <a:r>
              <a:rPr lang="tr-TR" sz="3800">
                <a:ea typeface="ＭＳ Ｐゴシック" pitchFamily="34" charset="-128"/>
              </a:rPr>
              <a:t>Toplum ve Kültür</a:t>
            </a:r>
            <a:endParaRPr lang="en-US" sz="3800">
              <a:ea typeface="ＭＳ Ｐゴシック" pitchFamily="34" charset="-128"/>
            </a:endParaRPr>
          </a:p>
        </p:txBody>
      </p:sp>
      <p:graphicFrame>
        <p:nvGraphicFramePr>
          <p:cNvPr id="8197" name="Rectangle 3">
            <a:extLst>
              <a:ext uri="{FF2B5EF4-FFF2-40B4-BE49-F238E27FC236}">
                <a16:creationId xmlns:a16="http://schemas.microsoft.com/office/drawing/2014/main" id="{579DDD8E-6367-C711-5332-7068C0A4F9FD}"/>
              </a:ext>
            </a:extLst>
          </p:cNvPr>
          <p:cNvGraphicFramePr>
            <a:graphicFrameLocks noGrp="1"/>
          </p:cNvGraphicFramePr>
          <p:nvPr>
            <p:ph idx="1"/>
            <p:extLst>
              <p:ext uri="{D42A27DB-BD31-4B8C-83A1-F6EECF244321}">
                <p14:modId xmlns:p14="http://schemas.microsoft.com/office/powerpoint/2010/main" val="2888858030"/>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1497211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539552" y="764704"/>
            <a:ext cx="7320669" cy="1080938"/>
          </a:xfrm>
        </p:spPr>
        <p:txBody>
          <a:bodyPr/>
          <a:lstStyle/>
          <a:p>
            <a:r>
              <a:rPr lang="tr-TR" dirty="0"/>
              <a:t>Uluslararası Pazarlama</a:t>
            </a:r>
          </a:p>
        </p:txBody>
      </p:sp>
      <p:graphicFrame>
        <p:nvGraphicFramePr>
          <p:cNvPr id="5" name="İçerik Yer Tutucusu 2">
            <a:extLst>
              <a:ext uri="{FF2B5EF4-FFF2-40B4-BE49-F238E27FC236}">
                <a16:creationId xmlns:a16="http://schemas.microsoft.com/office/drawing/2014/main" id="{0A24EC96-581D-5362-49A0-AF0376A5DC1D}"/>
              </a:ext>
            </a:extLst>
          </p:cNvPr>
          <p:cNvGraphicFramePr>
            <a:graphicFrameLocks noGrp="1"/>
          </p:cNvGraphicFramePr>
          <p:nvPr>
            <p:ph idx="1"/>
          </p:nvPr>
        </p:nvGraphicFramePr>
        <p:xfrm>
          <a:off x="107504" y="2060848"/>
          <a:ext cx="8928992" cy="47525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4359475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4" name="İçerik Yer Tutucusu 2">
            <a:extLst>
              <a:ext uri="{FF2B5EF4-FFF2-40B4-BE49-F238E27FC236}">
                <a16:creationId xmlns:a16="http://schemas.microsoft.com/office/drawing/2014/main" id="{512FD180-0E5C-1AB6-DDB7-3F6E04BA8BC3}"/>
              </a:ext>
            </a:extLst>
          </p:cNvPr>
          <p:cNvGraphicFramePr>
            <a:graphicFrameLocks noGrp="1"/>
          </p:cNvGraphicFramePr>
          <p:nvPr>
            <p:ph idx="1"/>
          </p:nvPr>
        </p:nvGraphicFramePr>
        <p:xfrm>
          <a:off x="107504" y="2336873"/>
          <a:ext cx="8496944" cy="35993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685248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524000" y="228600"/>
            <a:ext cx="8059738" cy="1143000"/>
          </a:xfrm>
        </p:spPr>
        <p:txBody>
          <a:bodyPr/>
          <a:lstStyle/>
          <a:p>
            <a:pPr eaLnBrk="1" hangingPunct="1"/>
            <a:r>
              <a:rPr lang="tr-TR">
                <a:ea typeface="ＭＳ Ｐゴシック" pitchFamily="34" charset="-128"/>
              </a:rPr>
              <a:t>Maddi ve maddi olmayan kültür</a:t>
            </a:r>
            <a:endParaRPr lang="en-US">
              <a:ea typeface="ＭＳ Ｐゴシック" pitchFamily="34" charset="-128"/>
            </a:endParaRPr>
          </a:p>
        </p:txBody>
      </p:sp>
      <p:sp>
        <p:nvSpPr>
          <p:cNvPr id="11267" name="Rectangle 3"/>
          <p:cNvSpPr>
            <a:spLocks noGrp="1" noChangeArrowheads="1"/>
          </p:cNvSpPr>
          <p:nvPr>
            <p:ph sz="half" idx="1"/>
          </p:nvPr>
        </p:nvSpPr>
        <p:spPr>
          <a:xfrm>
            <a:off x="0" y="1981200"/>
            <a:ext cx="3505200" cy="4114800"/>
          </a:xfrm>
        </p:spPr>
        <p:txBody>
          <a:bodyPr/>
          <a:lstStyle/>
          <a:p>
            <a:pPr eaLnBrk="1" hangingPunct="1">
              <a:lnSpc>
                <a:spcPct val="90000"/>
              </a:lnSpc>
            </a:pPr>
            <a:r>
              <a:rPr lang="tr-TR">
                <a:ea typeface="ＭＳ Ｐゴシック" pitchFamily="34" charset="-128"/>
              </a:rPr>
              <a:t>Fiziksel</a:t>
            </a:r>
            <a:endParaRPr lang="en-US">
              <a:ea typeface="ＭＳ Ｐゴシック" pitchFamily="34" charset="-128"/>
            </a:endParaRPr>
          </a:p>
          <a:p>
            <a:pPr lvl="1" eaLnBrk="1" hangingPunct="1">
              <a:lnSpc>
                <a:spcPct val="90000"/>
              </a:lnSpc>
            </a:pPr>
            <a:r>
              <a:rPr lang="tr-TR" sz="2800">
                <a:ea typeface="ＭＳ Ｐゴシック" pitchFamily="34" charset="-128"/>
              </a:rPr>
              <a:t>Kıyafet</a:t>
            </a:r>
            <a:r>
              <a:rPr lang="en-US" sz="2800">
                <a:ea typeface="ＭＳ Ｐゴシック" pitchFamily="34" charset="-128"/>
              </a:rPr>
              <a:t> </a:t>
            </a:r>
          </a:p>
          <a:p>
            <a:pPr lvl="1" eaLnBrk="1" hangingPunct="1">
              <a:lnSpc>
                <a:spcPct val="90000"/>
              </a:lnSpc>
            </a:pPr>
            <a:r>
              <a:rPr lang="tr-TR" sz="2800">
                <a:ea typeface="ＭＳ Ｐゴシック" pitchFamily="34" charset="-128"/>
              </a:rPr>
              <a:t>Araçlar</a:t>
            </a:r>
            <a:endParaRPr lang="en-US" sz="2800">
              <a:ea typeface="ＭＳ Ｐゴシック" pitchFamily="34" charset="-128"/>
            </a:endParaRPr>
          </a:p>
          <a:p>
            <a:pPr lvl="1" eaLnBrk="1" hangingPunct="1">
              <a:lnSpc>
                <a:spcPct val="90000"/>
              </a:lnSpc>
            </a:pPr>
            <a:r>
              <a:rPr lang="tr-TR" sz="2800">
                <a:ea typeface="ＭＳ Ｐゴシック" pitchFamily="34" charset="-128"/>
              </a:rPr>
              <a:t>Süs eşyaları</a:t>
            </a:r>
            <a:endParaRPr lang="en-US" sz="2800">
              <a:ea typeface="ＭＳ Ｐゴシック" pitchFamily="34" charset="-128"/>
            </a:endParaRPr>
          </a:p>
          <a:p>
            <a:pPr lvl="1" eaLnBrk="1" hangingPunct="1">
              <a:lnSpc>
                <a:spcPct val="90000"/>
              </a:lnSpc>
            </a:pPr>
            <a:r>
              <a:rPr lang="tr-TR" sz="2800">
                <a:ea typeface="ＭＳ Ｐゴシック" pitchFamily="34" charset="-128"/>
              </a:rPr>
              <a:t>Ev dekor</a:t>
            </a:r>
            <a:endParaRPr lang="en-US" sz="2800">
              <a:ea typeface="ＭＳ Ｐゴシック" pitchFamily="34" charset="-128"/>
            </a:endParaRPr>
          </a:p>
          <a:p>
            <a:pPr eaLnBrk="1" hangingPunct="1">
              <a:lnSpc>
                <a:spcPct val="90000"/>
              </a:lnSpc>
              <a:buFontTx/>
              <a:buNone/>
            </a:pPr>
            <a:endParaRPr lang="en-US">
              <a:ea typeface="ＭＳ Ｐゴシック" pitchFamily="34" charset="-128"/>
            </a:endParaRPr>
          </a:p>
          <a:p>
            <a:pPr eaLnBrk="1" hangingPunct="1">
              <a:lnSpc>
                <a:spcPct val="90000"/>
              </a:lnSpc>
            </a:pPr>
            <a:endParaRPr lang="en-US">
              <a:ea typeface="ＭＳ Ｐゴシック" pitchFamily="34" charset="-128"/>
            </a:endParaRPr>
          </a:p>
        </p:txBody>
      </p:sp>
      <p:sp>
        <p:nvSpPr>
          <p:cNvPr id="11268" name="Rectangle 4"/>
          <p:cNvSpPr>
            <a:spLocks noGrp="1" noChangeArrowheads="1"/>
          </p:cNvSpPr>
          <p:nvPr>
            <p:ph sz="half" idx="2"/>
          </p:nvPr>
        </p:nvSpPr>
        <p:spPr>
          <a:xfrm>
            <a:off x="5943600" y="1924050"/>
            <a:ext cx="3200400" cy="4114800"/>
          </a:xfrm>
        </p:spPr>
        <p:txBody>
          <a:bodyPr/>
          <a:lstStyle/>
          <a:p>
            <a:pPr eaLnBrk="1" hangingPunct="1"/>
            <a:r>
              <a:rPr lang="tr-TR">
                <a:ea typeface="ＭＳ Ｐゴシック" pitchFamily="34" charset="-128"/>
              </a:rPr>
              <a:t>Fiziksel olmayan</a:t>
            </a:r>
            <a:endParaRPr lang="en-US">
              <a:ea typeface="ＭＳ Ｐゴシック" pitchFamily="34" charset="-128"/>
            </a:endParaRPr>
          </a:p>
          <a:p>
            <a:pPr lvl="1" eaLnBrk="1" hangingPunct="1"/>
            <a:r>
              <a:rPr lang="tr-TR" sz="2800">
                <a:ea typeface="ＭＳ Ｐゴシック" pitchFamily="34" charset="-128"/>
              </a:rPr>
              <a:t>İnanç</a:t>
            </a:r>
            <a:endParaRPr lang="en-US" sz="2800">
              <a:ea typeface="ＭＳ Ｐゴシック" pitchFamily="34" charset="-128"/>
            </a:endParaRPr>
          </a:p>
          <a:p>
            <a:pPr lvl="1" eaLnBrk="1" hangingPunct="1"/>
            <a:r>
              <a:rPr lang="tr-TR" sz="2800">
                <a:ea typeface="ＭＳ Ｐゴシック" pitchFamily="34" charset="-128"/>
              </a:rPr>
              <a:t>Algılamalar</a:t>
            </a:r>
            <a:endParaRPr lang="en-US" sz="2800">
              <a:ea typeface="ＭＳ Ｐゴシック" pitchFamily="34" charset="-128"/>
            </a:endParaRPr>
          </a:p>
          <a:p>
            <a:pPr lvl="1" eaLnBrk="1" hangingPunct="1"/>
            <a:r>
              <a:rPr lang="tr-TR" sz="2800">
                <a:ea typeface="ＭＳ Ｐゴシック" pitchFamily="34" charset="-128"/>
              </a:rPr>
              <a:t>Tutumlar</a:t>
            </a:r>
            <a:endParaRPr lang="en-US" sz="2800">
              <a:ea typeface="ＭＳ Ｐゴシック" pitchFamily="34" charset="-128"/>
            </a:endParaRPr>
          </a:p>
          <a:p>
            <a:pPr lvl="1" eaLnBrk="1" hangingPunct="1"/>
            <a:r>
              <a:rPr lang="tr-TR" sz="2800">
                <a:ea typeface="ＭＳ Ｐゴシック" pitchFamily="34" charset="-128"/>
              </a:rPr>
              <a:t>Değerler</a:t>
            </a:r>
            <a:endParaRPr lang="en-US">
              <a:ea typeface="ＭＳ Ｐゴシック" pitchFamily="34" charset="-128"/>
            </a:endParaRPr>
          </a:p>
          <a:p>
            <a:pPr eaLnBrk="1" hangingPunct="1"/>
            <a:endParaRPr lang="en-US">
              <a:ea typeface="ＭＳ Ｐゴシック" pitchFamily="34" charset="-128"/>
            </a:endParaRPr>
          </a:p>
        </p:txBody>
      </p:sp>
      <p:pic>
        <p:nvPicPr>
          <p:cNvPr id="11269" name="Picture 8" descr="https://encrypted-tbn0.gstatic.com/images?q=tbn:ANd9GcTWshNdrFj8RCVSduuXkLKb0CXy02ReF3nObO79HfWWAMYDgx9Jy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3750" y="2590800"/>
            <a:ext cx="260985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902285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half" idx="1"/>
          </p:nvPr>
        </p:nvSpPr>
        <p:spPr>
          <a:xfrm>
            <a:off x="685800" y="1447800"/>
            <a:ext cx="7848600" cy="5105400"/>
          </a:xfrm>
        </p:spPr>
        <p:txBody>
          <a:bodyPr>
            <a:normAutofit fontScale="92500" lnSpcReduction="10000"/>
          </a:bodyPr>
          <a:lstStyle/>
          <a:p>
            <a:pPr marL="0" indent="0">
              <a:buFontTx/>
              <a:buNone/>
              <a:defRPr/>
            </a:pPr>
            <a:r>
              <a:rPr lang="tr-TR" sz="2000" b="1" i="1" dirty="0"/>
              <a:t>Kültür nasıl öğrenilir?</a:t>
            </a:r>
          </a:p>
          <a:p>
            <a:pPr algn="just">
              <a:defRPr/>
            </a:pPr>
            <a:r>
              <a:rPr lang="tr-TR" sz="2000" dirty="0"/>
              <a:t>Birey, çocukluğundan itibaren toplumdaki inançları, değerleri, gelenek ve töreleri algılamaya başlar. Bireylerin kültür ile ilgili bu inançları, değerleri, gelenekleri ve töreleri öğrenme sürecine, </a:t>
            </a:r>
            <a:r>
              <a:rPr lang="tr-TR" sz="2000" b="1" dirty="0"/>
              <a:t>toplumsallaşma</a:t>
            </a:r>
            <a:r>
              <a:rPr lang="tr-TR" sz="2000" dirty="0"/>
              <a:t> adı verilmektedir. </a:t>
            </a:r>
          </a:p>
          <a:p>
            <a:pPr algn="just">
              <a:defRPr/>
            </a:pPr>
            <a:r>
              <a:rPr lang="tr-TR" sz="2000" dirty="0"/>
              <a:t>Toplumsallaşma; bir toplumun üyesi olabilmek için gerekli olan bilgi, beceri, ahlâk, gelenek ve görenekleri öğrenme sürecidir. Kültürün öğrenilmesinde üç boyut vardır. </a:t>
            </a:r>
          </a:p>
          <a:p>
            <a:pPr algn="just">
              <a:defRPr/>
            </a:pPr>
            <a:r>
              <a:rPr lang="tr-TR" sz="2000" b="1" dirty="0"/>
              <a:t>Biçimsel öğrenme,</a:t>
            </a:r>
            <a:r>
              <a:rPr lang="tr-TR" sz="2000" dirty="0"/>
              <a:t> bireye nasıl davranması gerektiğini doğrudan öğretmektir. Anne ve babanın çocuklarına bir toplum içerisinde nasıl davranmaları gerektiğini doğrudan anlatarak öğretmesi gibi. </a:t>
            </a:r>
          </a:p>
          <a:p>
            <a:pPr algn="just">
              <a:defRPr/>
            </a:pPr>
            <a:r>
              <a:rPr lang="tr-TR" sz="2000" b="1" dirty="0"/>
              <a:t>Biçimsel olmayan öğrenme; </a:t>
            </a:r>
            <a:r>
              <a:rPr lang="tr-TR" sz="2000" dirty="0"/>
              <a:t>aile, arkadaş, film kahramanları gibi bireyin çevresindekileri örnek alarak öğrenmesidir. Sevdiği bir kişi gibi davranması, giyinmesi, yeme içmesi gibi. </a:t>
            </a:r>
          </a:p>
          <a:p>
            <a:pPr algn="just">
              <a:defRPr/>
            </a:pPr>
            <a:r>
              <a:rPr lang="tr-TR" sz="2000" b="1" dirty="0"/>
              <a:t>Teknik öğrenme ise </a:t>
            </a:r>
            <a:r>
              <a:rPr lang="tr-TR" sz="2000" dirty="0"/>
              <a:t>öğretmenler, öğretim elemanlarının ne yapılacağı, nasıl yapılacağı, neden yapılacağı konularını işleyerek öğretmesidir </a:t>
            </a:r>
          </a:p>
        </p:txBody>
      </p:sp>
    </p:spTree>
    <p:extLst>
      <p:ext uri="{BB962C8B-B14F-4D97-AF65-F5344CB8AC3E}">
        <p14:creationId xmlns:p14="http://schemas.microsoft.com/office/powerpoint/2010/main" val="22596279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4345" name="Rectangle 14344">
            <a:extLst>
              <a:ext uri="{FF2B5EF4-FFF2-40B4-BE49-F238E27FC236}">
                <a16:creationId xmlns:a16="http://schemas.microsoft.com/office/drawing/2014/main" id="{F4979F40-3A44-4CCB-9EB7-F8318BCE57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161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47" name="Picture 14346">
            <a:extLst>
              <a:ext uri="{FF2B5EF4-FFF2-40B4-BE49-F238E27FC236}">
                <a16:creationId xmlns:a16="http://schemas.microsoft.com/office/drawing/2014/main" id="{15291D39-6B03-4BB5-BFC6-CBF11E90BFD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2382" y="0"/>
            <a:ext cx="9144000" cy="6858000"/>
          </a:xfrm>
          <a:prstGeom prst="rect">
            <a:avLst/>
          </a:prstGeom>
        </p:spPr>
      </p:pic>
      <p:sp>
        <p:nvSpPr>
          <p:cNvPr id="14349" name="Rectangle 14348">
            <a:extLst>
              <a:ext uri="{FF2B5EF4-FFF2-40B4-BE49-F238E27FC236}">
                <a16:creationId xmlns:a16="http://schemas.microsoft.com/office/drawing/2014/main" id="{AFD071FA-0514-4371-9568-86216A1F46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51" name="Rectangle 14350">
            <a:extLst>
              <a:ext uri="{FF2B5EF4-FFF2-40B4-BE49-F238E27FC236}">
                <a16:creationId xmlns:a16="http://schemas.microsoft.com/office/drawing/2014/main" id="{5211DDA4-E7B5-4325-A844-B7F59B084B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19321"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338" name="Rectangle 2"/>
          <p:cNvSpPr>
            <a:spLocks noGrp="1" noChangeArrowheads="1"/>
          </p:cNvSpPr>
          <p:nvPr>
            <p:ph type="title"/>
          </p:nvPr>
        </p:nvSpPr>
        <p:spPr>
          <a:xfrm>
            <a:off x="510240" y="753228"/>
            <a:ext cx="3102093" cy="1080938"/>
          </a:xfrm>
        </p:spPr>
        <p:txBody>
          <a:bodyPr>
            <a:normAutofit/>
          </a:bodyPr>
          <a:lstStyle/>
          <a:p>
            <a:pPr eaLnBrk="1" hangingPunct="1"/>
            <a:r>
              <a:rPr lang="tr-TR" sz="2100">
                <a:ea typeface="ＭＳ Ｐゴシック" pitchFamily="34" charset="-128"/>
              </a:rPr>
              <a:t>Sosyal Kurumlar</a:t>
            </a:r>
            <a:endParaRPr lang="en-US" sz="2100">
              <a:ea typeface="ＭＳ Ｐゴシック" pitchFamily="34" charset="-128"/>
            </a:endParaRPr>
          </a:p>
        </p:txBody>
      </p:sp>
      <p:pic>
        <p:nvPicPr>
          <p:cNvPr id="14353" name="Picture 14352">
            <a:extLst>
              <a:ext uri="{FF2B5EF4-FFF2-40B4-BE49-F238E27FC236}">
                <a16:creationId xmlns:a16="http://schemas.microsoft.com/office/drawing/2014/main" id="{0D58E222-6309-4F79-AC20-9D3C69CD9B1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1" y="1970241"/>
            <a:ext cx="3717036" cy="199787"/>
          </a:xfrm>
          <a:prstGeom prst="rect">
            <a:avLst/>
          </a:prstGeom>
        </p:spPr>
      </p:pic>
      <p:sp>
        <p:nvSpPr>
          <p:cNvPr id="14339" name="Rectangle 3"/>
          <p:cNvSpPr>
            <a:spLocks noGrp="1" noChangeArrowheads="1"/>
          </p:cNvSpPr>
          <p:nvPr>
            <p:ph idx="1"/>
          </p:nvPr>
        </p:nvSpPr>
        <p:spPr>
          <a:xfrm>
            <a:off x="510240" y="2336873"/>
            <a:ext cx="2742217" cy="3599316"/>
          </a:xfrm>
        </p:spPr>
        <p:txBody>
          <a:bodyPr>
            <a:normAutofit/>
          </a:bodyPr>
          <a:lstStyle/>
          <a:p>
            <a:pPr eaLnBrk="1" hangingPunct="1"/>
            <a:r>
              <a:rPr lang="tr-TR" sz="1200">
                <a:ea typeface="ＭＳ Ｐゴシック" pitchFamily="34" charset="-128"/>
              </a:rPr>
              <a:t>Aile</a:t>
            </a:r>
            <a:endParaRPr lang="en-US" sz="1200">
              <a:ea typeface="ＭＳ Ｐゴシック" pitchFamily="34" charset="-128"/>
            </a:endParaRPr>
          </a:p>
          <a:p>
            <a:pPr eaLnBrk="1" hangingPunct="1"/>
            <a:r>
              <a:rPr lang="tr-TR" sz="1200">
                <a:ea typeface="ＭＳ Ｐゴシック" pitchFamily="34" charset="-128"/>
              </a:rPr>
              <a:t>Eğitim</a:t>
            </a:r>
            <a:endParaRPr lang="en-US" sz="1200">
              <a:ea typeface="ＭＳ Ｐゴシック" pitchFamily="34" charset="-128"/>
            </a:endParaRPr>
          </a:p>
          <a:p>
            <a:pPr eaLnBrk="1" hangingPunct="1"/>
            <a:r>
              <a:rPr lang="tr-TR" sz="1200">
                <a:ea typeface="ＭＳ Ｐゴシック" pitchFamily="34" charset="-128"/>
              </a:rPr>
              <a:t>Din</a:t>
            </a:r>
            <a:endParaRPr lang="en-US" sz="1200">
              <a:ea typeface="ＭＳ Ｐゴシック" pitchFamily="34" charset="-128"/>
            </a:endParaRPr>
          </a:p>
          <a:p>
            <a:pPr eaLnBrk="1" hangingPunct="1"/>
            <a:r>
              <a:rPr lang="tr-TR" sz="1200">
                <a:ea typeface="ＭＳ Ｐゴシック" pitchFamily="34" charset="-128"/>
              </a:rPr>
              <a:t>Devlet</a:t>
            </a:r>
            <a:endParaRPr lang="en-US" sz="1200">
              <a:ea typeface="ＭＳ Ｐゴシック" pitchFamily="34" charset="-128"/>
            </a:endParaRPr>
          </a:p>
          <a:p>
            <a:pPr eaLnBrk="1" hangingPunct="1"/>
            <a:endParaRPr lang="tr-TR" sz="1200">
              <a:ea typeface="ＭＳ Ｐゴシック" pitchFamily="34" charset="-128"/>
            </a:endParaRPr>
          </a:p>
          <a:p>
            <a:pPr eaLnBrk="1" hangingPunct="1"/>
            <a:r>
              <a:rPr lang="tr-TR" sz="1200">
                <a:ea typeface="ＭＳ Ｐゴシック" pitchFamily="34" charset="-128"/>
              </a:rPr>
              <a:t>Bu kurumlar aynı zamanda kültürel normları şekillendirmektedir.</a:t>
            </a:r>
            <a:endParaRPr lang="en-US" sz="1200">
              <a:ea typeface="ＭＳ Ｐゴシック" pitchFamily="34" charset="-128"/>
            </a:endParaRPr>
          </a:p>
        </p:txBody>
      </p:sp>
      <p:pic>
        <p:nvPicPr>
          <p:cNvPr id="14340" name="Picture 4" descr="C:\Documents and Settings\Jill Solomon\My Documents\My Pictures\Keegan &amp; Green 5e\Diverse Family 000004623887Medium.jp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957067" y="1859671"/>
            <a:ext cx="4702109" cy="3138657"/>
          </a:xfrm>
          <a:prstGeom prst="rect">
            <a:avLst/>
          </a:prstGeom>
          <a:noFill/>
          <a:ln>
            <a:noFill/>
          </a:ln>
          <a:effectLst>
            <a:outerShdw blurRad="76200" dist="63500" dir="5040000" algn="tl" rotWithShape="0">
              <a:srgbClr val="000000">
                <a:alpha val="41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260876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5368" name="Group 15367">
            <a:extLst>
              <a:ext uri="{FF2B5EF4-FFF2-40B4-BE49-F238E27FC236}">
                <a16:creationId xmlns:a16="http://schemas.microsoft.com/office/drawing/2014/main" id="{905A9BAA-B344-45D2-838C-73856C4B15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15369" name="Rectangle 15368">
              <a:extLst>
                <a:ext uri="{FF2B5EF4-FFF2-40B4-BE49-F238E27FC236}">
                  <a16:creationId xmlns:a16="http://schemas.microsoft.com/office/drawing/2014/main" id="{390434AA-4632-440E-9AE7-411396A7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70" name="Picture 15369">
              <a:extLst>
                <a:ext uri="{FF2B5EF4-FFF2-40B4-BE49-F238E27FC236}">
                  <a16:creationId xmlns:a16="http://schemas.microsoft.com/office/drawing/2014/main" id="{D462FD1E-E713-4FD4-8746-671C946723B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15364" name="Picture 15363" descr="Uygulamalara sahip mobil cihaz">
            <a:extLst>
              <a:ext uri="{FF2B5EF4-FFF2-40B4-BE49-F238E27FC236}">
                <a16:creationId xmlns:a16="http://schemas.microsoft.com/office/drawing/2014/main" id="{F6BF7D17-4C65-EAB4-EDB1-E0937DE96E58}"/>
              </a:ext>
            </a:extLst>
          </p:cNvPr>
          <p:cNvPicPr>
            <a:picLocks noChangeAspect="1"/>
          </p:cNvPicPr>
          <p:nvPr/>
        </p:nvPicPr>
        <p:blipFill rotWithShape="1">
          <a:blip r:embed="rId4"/>
          <a:srcRect l="46550" r="6976" b="-2"/>
          <a:stretch/>
        </p:blipFill>
        <p:spPr>
          <a:xfrm>
            <a:off x="3477006" y="10"/>
            <a:ext cx="5664611" cy="6856310"/>
          </a:xfrm>
          <a:prstGeom prst="rect">
            <a:avLst/>
          </a:prstGeom>
          <a:ln>
            <a:noFill/>
          </a:ln>
          <a:effectLst/>
        </p:spPr>
      </p:pic>
      <p:sp>
        <p:nvSpPr>
          <p:cNvPr id="15372" name="Rectangle 15371">
            <a:extLst>
              <a:ext uri="{FF2B5EF4-FFF2-40B4-BE49-F238E27FC236}">
                <a16:creationId xmlns:a16="http://schemas.microsoft.com/office/drawing/2014/main" id="{78A4CDE5-C7BC-41E1-8A4A-79E024CC0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63924"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5374" name="Picture 15373">
            <a:extLst>
              <a:ext uri="{FF2B5EF4-FFF2-40B4-BE49-F238E27FC236}">
                <a16:creationId xmlns:a16="http://schemas.microsoft.com/office/drawing/2014/main" id="{025C7952-5703-489E-8DBD-F2EFAC8EEB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1" y="1970240"/>
            <a:ext cx="3771900" cy="202738"/>
          </a:xfrm>
          <a:prstGeom prst="rect">
            <a:avLst/>
          </a:prstGeom>
        </p:spPr>
      </p:pic>
      <p:sp>
        <p:nvSpPr>
          <p:cNvPr id="15362" name="Rectangle 3"/>
          <p:cNvSpPr>
            <a:spLocks noGrp="1" noChangeArrowheads="1"/>
          </p:cNvSpPr>
          <p:nvPr>
            <p:ph idx="1"/>
          </p:nvPr>
        </p:nvSpPr>
        <p:spPr>
          <a:xfrm>
            <a:off x="510241" y="2336873"/>
            <a:ext cx="2686226" cy="3599316"/>
          </a:xfrm>
        </p:spPr>
        <p:txBody>
          <a:bodyPr>
            <a:normAutofit/>
          </a:bodyPr>
          <a:lstStyle/>
          <a:p>
            <a:pPr eaLnBrk="1" hangingPunct="1"/>
            <a:r>
              <a:rPr lang="tr-TR" sz="1400">
                <a:ea typeface="ＭＳ Ｐゴシック" pitchFamily="34" charset="-128"/>
              </a:rPr>
              <a:t>Uluslararası tüketim kültürü</a:t>
            </a:r>
            <a:endParaRPr lang="en-US" sz="1400">
              <a:ea typeface="ＭＳ Ｐゴシック" pitchFamily="34" charset="-128"/>
            </a:endParaRPr>
          </a:p>
          <a:p>
            <a:pPr lvl="1" eaLnBrk="1" hangingPunct="1"/>
            <a:r>
              <a:rPr lang="tr-TR" sz="1400">
                <a:ea typeface="ＭＳ Ｐゴシック" pitchFamily="34" charset="-128"/>
              </a:rPr>
              <a:t>Tüketim alışkanlıklarının birbirine yaklaşması ile gerçekleşmektedir.</a:t>
            </a:r>
            <a:endParaRPr lang="en-US" sz="1400">
              <a:ea typeface="ＭＳ Ｐゴシック" pitchFamily="34" charset="-128"/>
            </a:endParaRPr>
          </a:p>
          <a:p>
            <a:pPr lvl="1" eaLnBrk="1" hangingPunct="1"/>
            <a:r>
              <a:rPr lang="tr-TR" sz="1400">
                <a:ea typeface="ＭＳ Ｐゴシック" pitchFamily="34" charset="-128"/>
              </a:rPr>
              <a:t>Kafe kültürü, Kredi kartı kullanma ve Fast-food kültürü</a:t>
            </a:r>
            <a:endParaRPr lang="en-US" sz="1400">
              <a:ea typeface="ＭＳ Ｐゴシック" pitchFamily="34" charset="-128"/>
            </a:endParaRPr>
          </a:p>
          <a:p>
            <a:pPr eaLnBrk="1" hangingPunct="1"/>
            <a:r>
              <a:rPr lang="tr-TR" sz="1400">
                <a:ea typeface="ＭＳ Ｐゴシック" pitchFamily="34" charset="-128"/>
              </a:rPr>
              <a:t>Özellikle teknolojinin yaygınlaşması (internet, uydu alıcıları) ile birlikte bu süreç hızlanmaktadır.</a:t>
            </a:r>
          </a:p>
          <a:p>
            <a:pPr eaLnBrk="1" hangingPunct="1"/>
            <a:r>
              <a:rPr lang="tr-TR" sz="1400">
                <a:ea typeface="ＭＳ Ｐゴシック" pitchFamily="34" charset="-128"/>
              </a:rPr>
              <a:t>Bilgisayar, cep telefonu gibi ürünler için mantıklıdır.</a:t>
            </a:r>
            <a:endParaRPr lang="en-US" sz="1400">
              <a:ea typeface="ＭＳ Ｐゴシック" pitchFamily="34" charset="-128"/>
            </a:endParaRPr>
          </a:p>
        </p:txBody>
      </p:sp>
    </p:spTree>
    <p:extLst>
      <p:ext uri="{BB962C8B-B14F-4D97-AF65-F5344CB8AC3E}">
        <p14:creationId xmlns:p14="http://schemas.microsoft.com/office/powerpoint/2010/main" val="394680014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7416" name="Rectangle 17415">
            <a:extLst>
              <a:ext uri="{FF2B5EF4-FFF2-40B4-BE49-F238E27FC236}">
                <a16:creationId xmlns:a16="http://schemas.microsoft.com/office/drawing/2014/main" id="{F93BE068-EB49-4EE8-B342-7FF888A468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418" name="Picture 17417">
            <a:extLst>
              <a:ext uri="{FF2B5EF4-FFF2-40B4-BE49-F238E27FC236}">
                <a16:creationId xmlns:a16="http://schemas.microsoft.com/office/drawing/2014/main" id="{C1B05C9B-60E1-40F3-BB02-7DAF0B1F01A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7411" name="Rectangle 3"/>
          <p:cNvSpPr>
            <a:spLocks noGrp="1" noChangeArrowheads="1"/>
          </p:cNvSpPr>
          <p:nvPr>
            <p:ph idx="1"/>
          </p:nvPr>
        </p:nvSpPr>
        <p:spPr>
          <a:xfrm>
            <a:off x="482600" y="664477"/>
            <a:ext cx="6243463" cy="3557525"/>
          </a:xfrm>
        </p:spPr>
        <p:txBody>
          <a:bodyPr anchor="b">
            <a:normAutofit/>
          </a:bodyPr>
          <a:lstStyle/>
          <a:p>
            <a:pPr eaLnBrk="1" hangingPunct="1"/>
            <a:r>
              <a:rPr lang="tr-TR" sz="1700">
                <a:ea typeface="ＭＳ Ｐゴシック" pitchFamily="34" charset="-128"/>
              </a:rPr>
              <a:t>Güç aralığı; toplumda zayıfların, güçlülerle ilişkisi üzerinde durur.</a:t>
            </a:r>
          </a:p>
          <a:p>
            <a:pPr eaLnBrk="1" hangingPunct="1"/>
            <a:r>
              <a:rPr lang="tr-TR" sz="1700">
                <a:ea typeface="ＭＳ Ｐゴシック" pitchFamily="34" charset="-128"/>
              </a:rPr>
              <a:t>Bireycilik ve toplulukçuluk; Kültürün üyelerinin kendilerini nasıl tanımladıkları ile ilgilenen boyuttur.</a:t>
            </a:r>
          </a:p>
          <a:p>
            <a:pPr eaLnBrk="1" hangingPunct="1"/>
            <a:r>
              <a:rPr lang="tr-TR" sz="1700">
                <a:ea typeface="ＭＳ Ｐゴシック" pitchFamily="34" charset="-128"/>
              </a:rPr>
              <a:t>Erkeksilik – Kadınsılık; Erkeksilikte, erkeklere özgü klişeleşmiş iddiacılık, rekabet, hırs gibi değerler; kadınlıkta ise ilişkilere verilen değer, eşitlik, yaşam kalitesi gibi kavramlar öne çıkar</a:t>
            </a:r>
          </a:p>
          <a:p>
            <a:pPr eaLnBrk="1" hangingPunct="1"/>
            <a:r>
              <a:rPr lang="tr-TR" sz="1700">
                <a:ea typeface="ＭＳ Ｐゴシック" pitchFamily="34" charset="-128"/>
              </a:rPr>
              <a:t>Belirsizlikten Kaçınma; kültürün üyelerinin bilinmeye karşısındaki korku ve tedirginliğini ölçer.</a:t>
            </a:r>
          </a:p>
          <a:p>
            <a:pPr eaLnBrk="1" hangingPunct="1"/>
            <a:r>
              <a:rPr lang="tr-TR" sz="1700">
                <a:ea typeface="ＭＳ Ｐゴシック" pitchFamily="34" charset="-128"/>
              </a:rPr>
              <a:t>Uzun ve kısa döneme yönelme; geleceğe verilen değerle geçmişe verilen değer arasındaki fark dikkate alınır.</a:t>
            </a:r>
            <a:r>
              <a:rPr lang="tr-TR" sz="1700" b="1">
                <a:ea typeface="ＭＳ Ｐゴシック" pitchFamily="34" charset="-128"/>
              </a:rPr>
              <a:t> </a:t>
            </a:r>
            <a:endParaRPr lang="en-US" sz="1700">
              <a:ea typeface="ＭＳ Ｐゴシック" pitchFamily="34" charset="-128"/>
            </a:endParaRPr>
          </a:p>
        </p:txBody>
      </p:sp>
      <p:sp>
        <p:nvSpPr>
          <p:cNvPr id="17420" name="Rectangle 17419">
            <a:extLst>
              <a:ext uri="{FF2B5EF4-FFF2-40B4-BE49-F238E27FC236}">
                <a16:creationId xmlns:a16="http://schemas.microsoft.com/office/drawing/2014/main" id="{80C94170-18D0-486D-BF90-C5D8F24654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9" y="6210130"/>
            <a:ext cx="6726064" cy="27594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22" name="Rectangle 17421">
            <a:extLst>
              <a:ext uri="{FF2B5EF4-FFF2-40B4-BE49-F238E27FC236}">
                <a16:creationId xmlns:a16="http://schemas.microsoft.com/office/drawing/2014/main" id="{92F0C59B-04F6-4625-98E1-3A5809FD1D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4557357"/>
            <a:ext cx="6734003" cy="1660332"/>
          </a:xfrm>
          <a:prstGeom prst="rect">
            <a:avLst/>
          </a:prstGeom>
          <a:solidFill>
            <a:srgbClr val="0D0D0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410" name="Rectangle 2"/>
          <p:cNvSpPr>
            <a:spLocks noGrp="1" noChangeArrowheads="1"/>
          </p:cNvSpPr>
          <p:nvPr>
            <p:ph type="title"/>
          </p:nvPr>
        </p:nvSpPr>
        <p:spPr>
          <a:xfrm>
            <a:off x="510240" y="4714194"/>
            <a:ext cx="6097015" cy="1311176"/>
          </a:xfrm>
        </p:spPr>
        <p:txBody>
          <a:bodyPr anchor="b">
            <a:normAutofit/>
          </a:bodyPr>
          <a:lstStyle/>
          <a:p>
            <a:pPr algn="r" eaLnBrk="1" hangingPunct="1"/>
            <a:r>
              <a:rPr lang="en-US" sz="4200">
                <a:solidFill>
                  <a:srgbClr val="FFFFFF"/>
                </a:solidFill>
                <a:ea typeface="ＭＳ Ｐゴシック" pitchFamily="34" charset="-128"/>
              </a:rPr>
              <a:t>Hofstede’</a:t>
            </a:r>
            <a:r>
              <a:rPr lang="tr-TR" sz="4200">
                <a:solidFill>
                  <a:srgbClr val="FFFFFF"/>
                </a:solidFill>
                <a:ea typeface="ＭＳ Ｐゴシック" pitchFamily="34" charset="-128"/>
              </a:rPr>
              <a:t>in Kültürel Boyutları</a:t>
            </a:r>
            <a:endParaRPr lang="en-US" sz="4200">
              <a:solidFill>
                <a:srgbClr val="FFFFFF"/>
              </a:solidFill>
              <a:ea typeface="ＭＳ Ｐゴシック" pitchFamily="34" charset="-128"/>
            </a:endParaRPr>
          </a:p>
        </p:txBody>
      </p:sp>
      <p:sp>
        <p:nvSpPr>
          <p:cNvPr id="17424" name="Rectangle 17423">
            <a:extLst>
              <a:ext uri="{FF2B5EF4-FFF2-40B4-BE49-F238E27FC236}">
                <a16:creationId xmlns:a16="http://schemas.microsoft.com/office/drawing/2014/main" id="{E94F92A3-106C-4644-B506-76132863E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41725" y="6191468"/>
            <a:ext cx="2310214" cy="275942"/>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26" name="Rectangle 17425">
            <a:extLst>
              <a:ext uri="{FF2B5EF4-FFF2-40B4-BE49-F238E27FC236}">
                <a16:creationId xmlns:a16="http://schemas.microsoft.com/office/drawing/2014/main" id="{39D9C4DB-091C-47D0-BDA8-3375FF9989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41725" y="4557357"/>
            <a:ext cx="2307832"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63885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9465" name="Rectangle 19464">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467" name="Picture 19466">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9469" name="Rectangle 19468">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471" name="Picture 19470">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19473" name="Rectangle 19472">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458" name="Rectangle 2"/>
          <p:cNvSpPr>
            <a:spLocks noGrp="1" noChangeArrowheads="1"/>
          </p:cNvSpPr>
          <p:nvPr>
            <p:ph type="title"/>
          </p:nvPr>
        </p:nvSpPr>
        <p:spPr>
          <a:xfrm>
            <a:off x="510240" y="2063262"/>
            <a:ext cx="2804460" cy="2661052"/>
          </a:xfrm>
        </p:spPr>
        <p:txBody>
          <a:bodyPr>
            <a:normAutofit/>
          </a:bodyPr>
          <a:lstStyle/>
          <a:p>
            <a:pPr algn="r" eaLnBrk="1" hangingPunct="1"/>
            <a:r>
              <a:rPr lang="tr-TR" sz="3800">
                <a:ea typeface="ＭＳ Ｐゴシック" pitchFamily="34" charset="-128"/>
              </a:rPr>
              <a:t>Din</a:t>
            </a:r>
            <a:endParaRPr lang="en-US" sz="3800">
              <a:ea typeface="ＭＳ Ｐゴシック" pitchFamily="34" charset="-128"/>
            </a:endParaRPr>
          </a:p>
        </p:txBody>
      </p:sp>
      <p:graphicFrame>
        <p:nvGraphicFramePr>
          <p:cNvPr id="19461" name="Rectangle 3">
            <a:extLst>
              <a:ext uri="{FF2B5EF4-FFF2-40B4-BE49-F238E27FC236}">
                <a16:creationId xmlns:a16="http://schemas.microsoft.com/office/drawing/2014/main" id="{36D15336-5673-7766-C17A-B0903E05D45A}"/>
              </a:ext>
            </a:extLst>
          </p:cNvPr>
          <p:cNvGraphicFramePr>
            <a:graphicFrameLocks noGrp="1"/>
          </p:cNvGraphicFramePr>
          <p:nvPr>
            <p:ph idx="1"/>
            <p:extLst>
              <p:ext uri="{D42A27DB-BD31-4B8C-83A1-F6EECF244321}">
                <p14:modId xmlns:p14="http://schemas.microsoft.com/office/powerpoint/2010/main" val="3964463229"/>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26390641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49161" name="Picture 49160">
            <a:extLst>
              <a:ext uri="{FF2B5EF4-FFF2-40B4-BE49-F238E27FC236}">
                <a16:creationId xmlns:a16="http://schemas.microsoft.com/office/drawing/2014/main" id="{8100D021-ED8E-4951-8376-73996A82CD4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9163" name="Picture 49162">
            <a:extLst>
              <a:ext uri="{FF2B5EF4-FFF2-40B4-BE49-F238E27FC236}">
                <a16:creationId xmlns:a16="http://schemas.microsoft.com/office/drawing/2014/main" id="{46FE219C-22F7-4734-B3C1-28E70390CE1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1970240"/>
            <a:ext cx="7828359" cy="321164"/>
          </a:xfrm>
          <a:prstGeom prst="rect">
            <a:avLst/>
          </a:prstGeom>
        </p:spPr>
      </p:pic>
      <p:pic>
        <p:nvPicPr>
          <p:cNvPr id="49165" name="Picture 49164">
            <a:extLst>
              <a:ext uri="{FF2B5EF4-FFF2-40B4-BE49-F238E27FC236}">
                <a16:creationId xmlns:a16="http://schemas.microsoft.com/office/drawing/2014/main" id="{EF2EC4B6-5524-4806-8575-59DB6B8F81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cstate="print">
            <a:extLst>
              <a:ext uri="{28A0092B-C50C-407E-A947-70E740481C1C}">
                <a14:useLocalDpi xmlns:a14="http://schemas.microsoft.com/office/drawing/2010/main" val="0"/>
              </a:ext>
            </a:extLst>
          </a:blip>
          <a:stretch>
            <a:fillRect/>
          </a:stretch>
        </p:blipFill>
        <p:spPr>
          <a:xfrm>
            <a:off x="7939369" y="1971234"/>
            <a:ext cx="1202248" cy="144270"/>
          </a:xfrm>
          <a:prstGeom prst="rect">
            <a:avLst/>
          </a:prstGeom>
        </p:spPr>
      </p:pic>
      <p:sp>
        <p:nvSpPr>
          <p:cNvPr id="49167" name="Rectangle 49166">
            <a:extLst>
              <a:ext uri="{FF2B5EF4-FFF2-40B4-BE49-F238E27FC236}">
                <a16:creationId xmlns:a16="http://schemas.microsoft.com/office/drawing/2014/main" id="{AD50BBC6-5944-49AE-A819-558AB05AB1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9600"/>
            <a:ext cx="7828359"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169" name="Rectangle 49168">
            <a:extLst>
              <a:ext uri="{FF2B5EF4-FFF2-40B4-BE49-F238E27FC236}">
                <a16:creationId xmlns:a16="http://schemas.microsoft.com/office/drawing/2014/main" id="{4F2E428D-A109-43BE-8AC2-C83EF031EF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9370" y="609600"/>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506" name="Rectangle 2"/>
          <p:cNvSpPr>
            <a:spLocks noGrp="1" noChangeArrowheads="1"/>
          </p:cNvSpPr>
          <p:nvPr>
            <p:ph type="title"/>
          </p:nvPr>
        </p:nvSpPr>
        <p:spPr>
          <a:xfrm>
            <a:off x="510240" y="753228"/>
            <a:ext cx="7210396" cy="1080938"/>
          </a:xfrm>
        </p:spPr>
        <p:txBody>
          <a:bodyPr vert="horz" lIns="91440" tIns="45720" rIns="91440" bIns="45720" rtlCol="0" anchor="ctr">
            <a:normAutofit/>
          </a:bodyPr>
          <a:lstStyle/>
          <a:p>
            <a:r>
              <a:rPr lang="en-US"/>
              <a:t>Estetik ve Renkler</a:t>
            </a:r>
          </a:p>
        </p:txBody>
      </p:sp>
      <p:graphicFrame>
        <p:nvGraphicFramePr>
          <p:cNvPr id="49157" name="Rectangle 3">
            <a:extLst>
              <a:ext uri="{FF2B5EF4-FFF2-40B4-BE49-F238E27FC236}">
                <a16:creationId xmlns:a16="http://schemas.microsoft.com/office/drawing/2014/main" id="{DA661524-BE2B-289C-0124-918AFF8C7C9A}"/>
              </a:ext>
            </a:extLst>
          </p:cNvPr>
          <p:cNvGraphicFramePr>
            <a:graphicFrameLocks noGrp="1"/>
          </p:cNvGraphicFramePr>
          <p:nvPr>
            <p:ph sz="half" idx="1"/>
            <p:extLst>
              <p:ext uri="{D42A27DB-BD31-4B8C-83A1-F6EECF244321}">
                <p14:modId xmlns:p14="http://schemas.microsoft.com/office/powerpoint/2010/main" val="644941360"/>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94002414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556" name="Rectangle 3">
            <a:extLst>
              <a:ext uri="{FF2B5EF4-FFF2-40B4-BE49-F238E27FC236}">
                <a16:creationId xmlns:a16="http://schemas.microsoft.com/office/drawing/2014/main" id="{F397FD08-C9D0-AFF4-7F9B-8D7E74729060}"/>
              </a:ext>
            </a:extLst>
          </p:cNvPr>
          <p:cNvGraphicFramePr>
            <a:graphicFrameLocks noGrp="1"/>
          </p:cNvGraphicFramePr>
          <p:nvPr>
            <p:ph idx="1"/>
          </p:nvPr>
        </p:nvGraphicFramePr>
        <p:xfrm>
          <a:off x="107504" y="2336873"/>
          <a:ext cx="8928992" cy="35993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2653052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tr-TR">
                <a:ea typeface="ＭＳ Ｐゴシック" pitchFamily="34" charset="-128"/>
              </a:rPr>
              <a:t>Renklerin Anlamı</a:t>
            </a:r>
            <a:endParaRPr lang="en-US">
              <a:ea typeface="ＭＳ Ｐゴシック" pitchFamily="34" charset="-128"/>
            </a:endParaRPr>
          </a:p>
        </p:txBody>
      </p:sp>
      <p:pic>
        <p:nvPicPr>
          <p:cNvPr id="25603" name="Picture 3" descr="C:\Documents and Settings\Jill Solomon\My Documents\My Pictures\K &amp; G 6e\Red Chinese door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2443163"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 Box 4"/>
          <p:cNvSpPr txBox="1">
            <a:spLocks noChangeArrowheads="1"/>
          </p:cNvSpPr>
          <p:nvPr/>
        </p:nvSpPr>
        <p:spPr bwMode="auto">
          <a:xfrm>
            <a:off x="533400" y="5486400"/>
            <a:ext cx="22860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37931725" indent="-37474525">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eaLnBrk="1" hangingPunct="1">
              <a:spcBef>
                <a:spcPct val="50000"/>
              </a:spcBef>
            </a:pPr>
            <a:r>
              <a:rPr lang="tr-TR" sz="2000">
                <a:latin typeface="Arial Black" pitchFamily="34" charset="0"/>
              </a:rPr>
              <a:t>Kırmızı, Çin’de iyi şans ve kutlama anlamındadır.</a:t>
            </a:r>
            <a:endParaRPr lang="en-US" sz="2000">
              <a:latin typeface="Arial Black" pitchFamily="34" charset="0"/>
            </a:endParaRPr>
          </a:p>
        </p:txBody>
      </p:sp>
      <p:sp>
        <p:nvSpPr>
          <p:cNvPr id="25605" name="Text Box 6"/>
          <p:cNvSpPr txBox="1">
            <a:spLocks noChangeArrowheads="1"/>
          </p:cNvSpPr>
          <p:nvPr/>
        </p:nvSpPr>
        <p:spPr bwMode="auto">
          <a:xfrm>
            <a:off x="6858000" y="2209800"/>
            <a:ext cx="20574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37931725" indent="-37474525">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eaLnBrk="1" hangingPunct="1">
              <a:spcBef>
                <a:spcPct val="50000"/>
              </a:spcBef>
            </a:pPr>
            <a:r>
              <a:rPr lang="tr-TR" sz="2000">
                <a:latin typeface="Arial Black" pitchFamily="34" charset="0"/>
              </a:rPr>
              <a:t>Sarı renk, Hindistan’da ticaret anlamına gelmektedir.</a:t>
            </a:r>
            <a:endParaRPr lang="en-US" sz="2000">
              <a:latin typeface="Arial Black" pitchFamily="34" charset="0"/>
            </a:endParaRPr>
          </a:p>
        </p:txBody>
      </p:sp>
      <p:pic>
        <p:nvPicPr>
          <p:cNvPr id="25606" name="Picture 7" descr="C:\Documents and Settings\Jill Solomon\My Documents\My Pictures\K &amp; G 6e\bride's gart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4495800"/>
            <a:ext cx="3163888" cy="210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8" descr="C:\Documents and Settings\Jill Solomon\My Documents\My Pictures\K &amp; G 6e\Indian market stal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1676400"/>
            <a:ext cx="3505200" cy="257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9407" name="Group 15"/>
          <p:cNvGraphicFramePr>
            <a:graphicFrameLocks noGrp="1"/>
          </p:cNvGraphicFramePr>
          <p:nvPr/>
        </p:nvGraphicFramePr>
        <p:xfrm>
          <a:off x="3429000" y="4495800"/>
          <a:ext cx="3200400" cy="2133600"/>
        </p:xfrm>
        <a:graphic>
          <a:graphicData uri="http://schemas.openxmlformats.org/drawingml/2006/table">
            <a:tbl>
              <a:tblPr/>
              <a:tblGrid>
                <a:gridCol w="3200400">
                  <a:extLst>
                    <a:ext uri="{9D8B030D-6E8A-4147-A177-3AD203B41FA5}">
                      <a16:colId xmlns:a16="http://schemas.microsoft.com/office/drawing/2014/main" val="20000"/>
                    </a:ext>
                  </a:extLst>
                </a:gridCol>
              </a:tblGrid>
              <a:tr h="2133600">
                <a:tc>
                  <a:txBody>
                    <a:bodyPr/>
                    <a:lstStyle>
                      <a:lvl1pPr eaLnBrk="0" hangingPunct="0">
                        <a:spcBef>
                          <a:spcPct val="20000"/>
                        </a:spcBef>
                        <a:buClr>
                          <a:srgbClr val="FF6600"/>
                        </a:buClr>
                        <a:defRPr sz="2800">
                          <a:solidFill>
                            <a:schemeClr val="tx1"/>
                          </a:solidFill>
                          <a:latin typeface="Tahoma" panose="020B0604030504040204" pitchFamily="34" charset="0"/>
                          <a:ea typeface="ＭＳ Ｐゴシック" panose="020B0600070205080204" pitchFamily="34" charset="-128"/>
                        </a:defRPr>
                      </a:lvl1pPr>
                      <a:lvl2pPr marL="37931725" indent="-37474525" eaLnBrk="0" hangingPunct="0">
                        <a:spcBef>
                          <a:spcPct val="20000"/>
                        </a:spcBef>
                        <a:buClr>
                          <a:srgbClr val="FF6600"/>
                        </a:buClr>
                        <a:defRPr sz="2400">
                          <a:solidFill>
                            <a:schemeClr val="tx1"/>
                          </a:solidFill>
                          <a:latin typeface="Tahoma" panose="020B0604030504040204" pitchFamily="34" charset="0"/>
                          <a:ea typeface="ＭＳ Ｐゴシック" panose="020B0600070205080204" pitchFamily="34" charset="-128"/>
                        </a:defRPr>
                      </a:lvl2pPr>
                      <a:lvl3pPr eaLnBrk="0" hangingPunct="0">
                        <a:spcBef>
                          <a:spcPct val="20000"/>
                        </a:spcBef>
                        <a:defRPr sz="2000">
                          <a:solidFill>
                            <a:schemeClr val="tx1"/>
                          </a:solidFill>
                          <a:latin typeface="Tahoma" panose="020B0604030504040204" pitchFamily="34" charset="0"/>
                          <a:ea typeface="ＭＳ Ｐゴシック" panose="020B0600070205080204" pitchFamily="34" charset="-128"/>
                        </a:defRPr>
                      </a:lvl3pPr>
                      <a:lvl4pPr eaLnBrk="0" hangingPunct="0">
                        <a:spcBef>
                          <a:spcPct val="20000"/>
                        </a:spcBef>
                        <a:defRPr>
                          <a:solidFill>
                            <a:schemeClr val="tx1"/>
                          </a:solidFill>
                          <a:latin typeface="Tahoma" panose="020B0604030504040204" pitchFamily="34" charset="0"/>
                          <a:ea typeface="ＭＳ Ｐゴシック" panose="020B0600070205080204" pitchFamily="34" charset="-128"/>
                        </a:defRPr>
                      </a:lvl4pPr>
                      <a:lvl5pPr eaLnBrk="0" hangingPunct="0">
                        <a:spcBef>
                          <a:spcPct val="20000"/>
                        </a:spcBef>
                        <a:defRPr>
                          <a:solidFill>
                            <a:schemeClr val="tx1"/>
                          </a:solidFill>
                          <a:latin typeface="Tahoma" panose="020B060403050404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Tahoma" panose="020B060403050404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Tahoma" panose="020B060403050404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Tahoma" panose="020B060403050404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FF6600"/>
                        </a:buClr>
                        <a:buSzTx/>
                        <a:buFontTx/>
                        <a:buNone/>
                        <a:tabLst/>
                      </a:pPr>
                      <a:endParaRPr kumimoji="0" lang="tr-TR" sz="2800" b="0" i="0" u="none" strike="noStrike" cap="none" normalizeH="0" baseline="0">
                        <a:ln>
                          <a:noFill/>
                        </a:ln>
                        <a:solidFill>
                          <a:schemeClr val="tx1"/>
                        </a:solidFill>
                        <a:effectLst/>
                        <a:latin typeface="Tahoma" panose="020B0604030504040204" pitchFamily="34" charset="0"/>
                        <a:ea typeface="ＭＳ Ｐゴシック" panose="020B0600070205080204" pitchFamily="34" charset="-128"/>
                      </a:endParaRPr>
                    </a:p>
                  </a:txBody>
                  <a:tcPr horzOverflow="overflow">
                    <a:lnL w="38100" cap="flat" cmpd="sng" algn="ctr">
                      <a:solidFill>
                        <a:srgbClr val="3399FF"/>
                      </a:solidFill>
                      <a:prstDash val="solid"/>
                      <a:round/>
                      <a:headEnd type="none" w="med" len="med"/>
                      <a:tailEnd type="none" w="med" len="med"/>
                    </a:lnL>
                    <a:lnR w="38100" cap="flat" cmpd="sng" algn="ctr">
                      <a:solidFill>
                        <a:srgbClr val="3399FF"/>
                      </a:solidFill>
                      <a:prstDash val="solid"/>
                      <a:round/>
                      <a:headEnd type="none" w="med" len="med"/>
                      <a:tailEnd type="none" w="med" len="med"/>
                    </a:lnR>
                    <a:lnT w="38100" cap="flat" cmpd="sng" algn="ctr">
                      <a:solidFill>
                        <a:srgbClr val="3399FF"/>
                      </a:solidFill>
                      <a:prstDash val="solid"/>
                      <a:round/>
                      <a:headEnd type="none" w="med" len="med"/>
                      <a:tailEnd type="none" w="med" len="med"/>
                    </a:lnT>
                    <a:lnB w="38100" cap="flat" cmpd="sng" algn="ctr">
                      <a:solidFill>
                        <a:srgbClr val="3399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59414" name="Group 22"/>
          <p:cNvGraphicFramePr>
            <a:graphicFrameLocks noGrp="1"/>
          </p:cNvGraphicFramePr>
          <p:nvPr/>
        </p:nvGraphicFramePr>
        <p:xfrm>
          <a:off x="3200400" y="1676400"/>
          <a:ext cx="3505200" cy="2514600"/>
        </p:xfrm>
        <a:graphic>
          <a:graphicData uri="http://schemas.openxmlformats.org/drawingml/2006/table">
            <a:tbl>
              <a:tblPr/>
              <a:tblGrid>
                <a:gridCol w="3505200">
                  <a:extLst>
                    <a:ext uri="{9D8B030D-6E8A-4147-A177-3AD203B41FA5}">
                      <a16:colId xmlns:a16="http://schemas.microsoft.com/office/drawing/2014/main" val="20000"/>
                    </a:ext>
                  </a:extLst>
                </a:gridCol>
              </a:tblGrid>
              <a:tr h="2514600">
                <a:tc>
                  <a:txBody>
                    <a:bodyPr/>
                    <a:lstStyle>
                      <a:lvl1pPr eaLnBrk="0" hangingPunct="0">
                        <a:spcBef>
                          <a:spcPct val="20000"/>
                        </a:spcBef>
                        <a:buClr>
                          <a:srgbClr val="FF6600"/>
                        </a:buClr>
                        <a:defRPr sz="2800">
                          <a:solidFill>
                            <a:schemeClr val="tx1"/>
                          </a:solidFill>
                          <a:latin typeface="Tahoma" panose="020B0604030504040204" pitchFamily="34" charset="0"/>
                          <a:ea typeface="ＭＳ Ｐゴシック" panose="020B0600070205080204" pitchFamily="34" charset="-128"/>
                        </a:defRPr>
                      </a:lvl1pPr>
                      <a:lvl2pPr marL="37931725" indent="-37474525" eaLnBrk="0" hangingPunct="0">
                        <a:spcBef>
                          <a:spcPct val="20000"/>
                        </a:spcBef>
                        <a:buClr>
                          <a:srgbClr val="FF6600"/>
                        </a:buClr>
                        <a:defRPr sz="2400">
                          <a:solidFill>
                            <a:schemeClr val="tx1"/>
                          </a:solidFill>
                          <a:latin typeface="Tahoma" panose="020B0604030504040204" pitchFamily="34" charset="0"/>
                          <a:ea typeface="ＭＳ Ｐゴシック" panose="020B0600070205080204" pitchFamily="34" charset="-128"/>
                        </a:defRPr>
                      </a:lvl2pPr>
                      <a:lvl3pPr eaLnBrk="0" hangingPunct="0">
                        <a:spcBef>
                          <a:spcPct val="20000"/>
                        </a:spcBef>
                        <a:defRPr sz="2000">
                          <a:solidFill>
                            <a:schemeClr val="tx1"/>
                          </a:solidFill>
                          <a:latin typeface="Tahoma" panose="020B0604030504040204" pitchFamily="34" charset="0"/>
                          <a:ea typeface="ＭＳ Ｐゴシック" panose="020B0600070205080204" pitchFamily="34" charset="-128"/>
                        </a:defRPr>
                      </a:lvl3pPr>
                      <a:lvl4pPr eaLnBrk="0" hangingPunct="0">
                        <a:spcBef>
                          <a:spcPct val="20000"/>
                        </a:spcBef>
                        <a:defRPr>
                          <a:solidFill>
                            <a:schemeClr val="tx1"/>
                          </a:solidFill>
                          <a:latin typeface="Tahoma" panose="020B0604030504040204" pitchFamily="34" charset="0"/>
                          <a:ea typeface="ＭＳ Ｐゴシック" panose="020B0600070205080204" pitchFamily="34" charset="-128"/>
                        </a:defRPr>
                      </a:lvl4pPr>
                      <a:lvl5pPr eaLnBrk="0" hangingPunct="0">
                        <a:spcBef>
                          <a:spcPct val="20000"/>
                        </a:spcBef>
                        <a:defRPr>
                          <a:solidFill>
                            <a:schemeClr val="tx1"/>
                          </a:solidFill>
                          <a:latin typeface="Tahoma" panose="020B060403050404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Tahoma" panose="020B060403050404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Tahoma" panose="020B060403050404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Tahoma" panose="020B060403050404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FF6600"/>
                        </a:buClr>
                        <a:buSzTx/>
                        <a:buFontTx/>
                        <a:buNone/>
                        <a:tabLst/>
                      </a:pPr>
                      <a:endParaRPr kumimoji="0" lang="tr-TR" sz="2800" b="0" i="0" u="none" strike="noStrike" cap="none" normalizeH="0" baseline="0">
                        <a:ln>
                          <a:noFill/>
                        </a:ln>
                        <a:solidFill>
                          <a:schemeClr val="tx1"/>
                        </a:solidFill>
                        <a:effectLst/>
                        <a:latin typeface="Tahoma" panose="020B0604030504040204" pitchFamily="34" charset="0"/>
                        <a:ea typeface="ＭＳ Ｐゴシック" panose="020B0600070205080204" pitchFamily="34" charset="-128"/>
                      </a:endParaRPr>
                    </a:p>
                  </a:txBody>
                  <a:tcPr horzOverflow="overflow">
                    <a:lnL w="38100" cap="flat" cmpd="sng" algn="ctr">
                      <a:solidFill>
                        <a:srgbClr val="FFFF00"/>
                      </a:solidFill>
                      <a:prstDash val="solid"/>
                      <a:round/>
                      <a:headEnd type="none" w="med" len="med"/>
                      <a:tailEnd type="none" w="med" len="med"/>
                    </a:lnL>
                    <a:lnR w="38100" cap="flat" cmpd="sng" algn="ctr">
                      <a:solidFill>
                        <a:srgbClr val="FFFF00"/>
                      </a:solidFill>
                      <a:prstDash val="solid"/>
                      <a:round/>
                      <a:headEnd type="none" w="med" len="med"/>
                      <a:tailEnd type="none" w="med" len="med"/>
                    </a:lnR>
                    <a:lnT w="38100" cap="flat" cmpd="sng" algn="ctr">
                      <a:solidFill>
                        <a:srgbClr val="FFFF00"/>
                      </a:solidFill>
                      <a:prstDash val="solid"/>
                      <a:round/>
                      <a:headEnd type="none" w="med" len="med"/>
                      <a:tailEnd type="none" w="med" len="med"/>
                    </a:lnT>
                    <a:lnB w="38100" cap="flat" cmpd="sng" algn="ctr">
                      <a:solidFill>
                        <a:srgbClr val="FFFF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59421" name="Group 29"/>
          <p:cNvGraphicFramePr>
            <a:graphicFrameLocks noGrp="1"/>
          </p:cNvGraphicFramePr>
          <p:nvPr/>
        </p:nvGraphicFramePr>
        <p:xfrm>
          <a:off x="457200" y="1600200"/>
          <a:ext cx="2438400" cy="3657600"/>
        </p:xfrm>
        <a:graphic>
          <a:graphicData uri="http://schemas.openxmlformats.org/drawingml/2006/table">
            <a:tbl>
              <a:tblPr/>
              <a:tblGrid>
                <a:gridCol w="2438400">
                  <a:extLst>
                    <a:ext uri="{9D8B030D-6E8A-4147-A177-3AD203B41FA5}">
                      <a16:colId xmlns:a16="http://schemas.microsoft.com/office/drawing/2014/main" val="20000"/>
                    </a:ext>
                  </a:extLst>
                </a:gridCol>
              </a:tblGrid>
              <a:tr h="3657600">
                <a:tc>
                  <a:txBody>
                    <a:bodyPr/>
                    <a:lstStyle>
                      <a:lvl1pPr eaLnBrk="0" hangingPunct="0">
                        <a:spcBef>
                          <a:spcPct val="20000"/>
                        </a:spcBef>
                        <a:buClr>
                          <a:srgbClr val="FF6600"/>
                        </a:buClr>
                        <a:defRPr sz="2800">
                          <a:solidFill>
                            <a:schemeClr val="tx1"/>
                          </a:solidFill>
                          <a:latin typeface="Tahoma" panose="020B0604030504040204" pitchFamily="34" charset="0"/>
                          <a:ea typeface="ＭＳ Ｐゴシック" panose="020B0600070205080204" pitchFamily="34" charset="-128"/>
                        </a:defRPr>
                      </a:lvl1pPr>
                      <a:lvl2pPr marL="37931725" indent="-37474525" eaLnBrk="0" hangingPunct="0">
                        <a:spcBef>
                          <a:spcPct val="20000"/>
                        </a:spcBef>
                        <a:buClr>
                          <a:srgbClr val="FF6600"/>
                        </a:buClr>
                        <a:defRPr sz="2400">
                          <a:solidFill>
                            <a:schemeClr val="tx1"/>
                          </a:solidFill>
                          <a:latin typeface="Tahoma" panose="020B0604030504040204" pitchFamily="34" charset="0"/>
                          <a:ea typeface="ＭＳ Ｐゴシック" panose="020B0600070205080204" pitchFamily="34" charset="-128"/>
                        </a:defRPr>
                      </a:lvl2pPr>
                      <a:lvl3pPr eaLnBrk="0" hangingPunct="0">
                        <a:spcBef>
                          <a:spcPct val="20000"/>
                        </a:spcBef>
                        <a:defRPr sz="2000">
                          <a:solidFill>
                            <a:schemeClr val="tx1"/>
                          </a:solidFill>
                          <a:latin typeface="Tahoma" panose="020B0604030504040204" pitchFamily="34" charset="0"/>
                          <a:ea typeface="ＭＳ Ｐゴシック" panose="020B0600070205080204" pitchFamily="34" charset="-128"/>
                        </a:defRPr>
                      </a:lvl3pPr>
                      <a:lvl4pPr eaLnBrk="0" hangingPunct="0">
                        <a:spcBef>
                          <a:spcPct val="20000"/>
                        </a:spcBef>
                        <a:defRPr>
                          <a:solidFill>
                            <a:schemeClr val="tx1"/>
                          </a:solidFill>
                          <a:latin typeface="Tahoma" panose="020B0604030504040204" pitchFamily="34" charset="0"/>
                          <a:ea typeface="ＭＳ Ｐゴシック" panose="020B0600070205080204" pitchFamily="34" charset="-128"/>
                        </a:defRPr>
                      </a:lvl4pPr>
                      <a:lvl5pPr eaLnBrk="0" hangingPunct="0">
                        <a:spcBef>
                          <a:spcPct val="20000"/>
                        </a:spcBef>
                        <a:defRPr>
                          <a:solidFill>
                            <a:schemeClr val="tx1"/>
                          </a:solidFill>
                          <a:latin typeface="Tahoma" panose="020B0604030504040204" pitchFamily="34" charset="0"/>
                          <a:ea typeface="ＭＳ Ｐゴシック" panose="020B0600070205080204" pitchFamily="34" charset="-128"/>
                        </a:defRPr>
                      </a:lvl5pPr>
                      <a:lvl6pPr marL="457200" eaLnBrk="0" fontAlgn="base" hangingPunct="0">
                        <a:spcBef>
                          <a:spcPct val="20000"/>
                        </a:spcBef>
                        <a:spcAft>
                          <a:spcPct val="0"/>
                        </a:spcAft>
                        <a:defRPr>
                          <a:solidFill>
                            <a:schemeClr val="tx1"/>
                          </a:solidFill>
                          <a:latin typeface="Tahoma" panose="020B0604030504040204" pitchFamily="34" charset="0"/>
                          <a:ea typeface="ＭＳ Ｐゴシック" panose="020B0600070205080204" pitchFamily="34" charset="-128"/>
                        </a:defRPr>
                      </a:lvl6pPr>
                      <a:lvl7pPr marL="914400" eaLnBrk="0" fontAlgn="base" hangingPunct="0">
                        <a:spcBef>
                          <a:spcPct val="20000"/>
                        </a:spcBef>
                        <a:spcAft>
                          <a:spcPct val="0"/>
                        </a:spcAft>
                        <a:defRPr>
                          <a:solidFill>
                            <a:schemeClr val="tx1"/>
                          </a:solidFill>
                          <a:latin typeface="Tahoma" panose="020B0604030504040204" pitchFamily="34" charset="0"/>
                          <a:ea typeface="ＭＳ Ｐゴシック" panose="020B0600070205080204" pitchFamily="34" charset="-128"/>
                        </a:defRPr>
                      </a:lvl7pPr>
                      <a:lvl8pPr marL="1371600" eaLnBrk="0" fontAlgn="base" hangingPunct="0">
                        <a:spcBef>
                          <a:spcPct val="20000"/>
                        </a:spcBef>
                        <a:spcAft>
                          <a:spcPct val="0"/>
                        </a:spcAft>
                        <a:defRPr>
                          <a:solidFill>
                            <a:schemeClr val="tx1"/>
                          </a:solidFill>
                          <a:latin typeface="Tahoma" panose="020B0604030504040204" pitchFamily="34" charset="0"/>
                          <a:ea typeface="ＭＳ Ｐゴシック" panose="020B0600070205080204" pitchFamily="34" charset="-128"/>
                        </a:defRPr>
                      </a:lvl8pPr>
                      <a:lvl9pPr marL="1828800" eaLnBrk="0" fontAlgn="base" hangingPunct="0">
                        <a:spcBef>
                          <a:spcPct val="2000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FF6600"/>
                        </a:buClr>
                        <a:buSzTx/>
                        <a:buFontTx/>
                        <a:buNone/>
                        <a:tabLst/>
                      </a:pPr>
                      <a:endParaRPr kumimoji="0" lang="tr-TR" sz="2800" b="0" i="0" u="none" strike="noStrike" cap="none" normalizeH="0" baseline="0">
                        <a:ln>
                          <a:noFill/>
                        </a:ln>
                        <a:solidFill>
                          <a:schemeClr val="tx1"/>
                        </a:solidFill>
                        <a:effectLst/>
                        <a:latin typeface="Tahoma" panose="020B0604030504040204" pitchFamily="34" charset="0"/>
                        <a:ea typeface="ＭＳ Ｐゴシック" panose="020B0600070205080204" pitchFamily="34" charset="-128"/>
                      </a:endParaRPr>
                    </a:p>
                  </a:txBody>
                  <a:tcPr horzOverflow="overflow">
                    <a:lnL w="38100" cap="flat" cmpd="sng" algn="ctr">
                      <a:solidFill>
                        <a:srgbClr val="FF0B0B"/>
                      </a:solidFill>
                      <a:prstDash val="solid"/>
                      <a:round/>
                      <a:headEnd type="none" w="med" len="med"/>
                      <a:tailEnd type="none" w="med" len="med"/>
                    </a:lnL>
                    <a:lnR w="38100" cap="flat" cmpd="sng" algn="ctr">
                      <a:solidFill>
                        <a:srgbClr val="FF0B0B"/>
                      </a:solidFill>
                      <a:prstDash val="solid"/>
                      <a:round/>
                      <a:headEnd type="none" w="med" len="med"/>
                      <a:tailEnd type="none" w="med" len="med"/>
                    </a:lnR>
                    <a:lnT w="38100" cap="flat" cmpd="sng" algn="ctr">
                      <a:solidFill>
                        <a:srgbClr val="FF0B0B"/>
                      </a:solidFill>
                      <a:prstDash val="solid"/>
                      <a:round/>
                      <a:headEnd type="none" w="med" len="med"/>
                      <a:tailEnd type="none" w="med" len="med"/>
                    </a:lnT>
                    <a:lnB w="38100" cap="flat" cmpd="sng" algn="ctr">
                      <a:solidFill>
                        <a:srgbClr val="FF0B0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5626" name="Text Box 30"/>
          <p:cNvSpPr txBox="1">
            <a:spLocks noChangeArrowheads="1"/>
          </p:cNvSpPr>
          <p:nvPr/>
        </p:nvSpPr>
        <p:spPr bwMode="auto">
          <a:xfrm>
            <a:off x="6858000" y="45720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37931725" indent="-37474525">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eaLnBrk="1" hangingPunct="1">
              <a:spcBef>
                <a:spcPct val="50000"/>
              </a:spcBef>
            </a:pPr>
            <a:endParaRPr lang="tr-TR" sz="2400">
              <a:latin typeface="Times New Roman" pitchFamily="18" charset="0"/>
            </a:endParaRPr>
          </a:p>
        </p:txBody>
      </p:sp>
      <p:sp>
        <p:nvSpPr>
          <p:cNvPr id="25627" name="Text Box 31"/>
          <p:cNvSpPr txBox="1">
            <a:spLocks noChangeArrowheads="1"/>
          </p:cNvSpPr>
          <p:nvPr/>
        </p:nvSpPr>
        <p:spPr bwMode="auto">
          <a:xfrm>
            <a:off x="6819900" y="4527550"/>
            <a:ext cx="22098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ea typeface="ＭＳ Ｐゴシック" pitchFamily="34" charset="-128"/>
              </a:defRPr>
            </a:lvl1pPr>
            <a:lvl2pPr marL="37931725" indent="-37474525">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eaLnBrk="1" hangingPunct="1">
              <a:spcBef>
                <a:spcPct val="50000"/>
              </a:spcBef>
            </a:pPr>
            <a:r>
              <a:rPr lang="tr-TR" sz="2000">
                <a:latin typeface="Arial Black" pitchFamily="34" charset="0"/>
              </a:rPr>
              <a:t>İngiltere ve Amerika’da mavi renk, dürüstlük ve bağlılığı ifade etmektedir.</a:t>
            </a:r>
            <a:endParaRPr lang="en-US" sz="2000">
              <a:latin typeface="Arial Black" pitchFamily="34" charset="0"/>
            </a:endParaRPr>
          </a:p>
        </p:txBody>
      </p:sp>
    </p:spTree>
    <p:extLst>
      <p:ext uri="{BB962C8B-B14F-4D97-AF65-F5344CB8AC3E}">
        <p14:creationId xmlns:p14="http://schemas.microsoft.com/office/powerpoint/2010/main" val="3789848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 name="Rectangle 12">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17" name="Rectangle 16">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Unvan 1"/>
          <p:cNvSpPr>
            <a:spLocks noGrp="1"/>
          </p:cNvSpPr>
          <p:nvPr>
            <p:ph type="title"/>
          </p:nvPr>
        </p:nvSpPr>
        <p:spPr>
          <a:xfrm>
            <a:off x="510240" y="2063262"/>
            <a:ext cx="2804460" cy="2661052"/>
          </a:xfrm>
        </p:spPr>
        <p:txBody>
          <a:bodyPr>
            <a:normAutofit/>
          </a:bodyPr>
          <a:lstStyle/>
          <a:p>
            <a:pPr algn="r"/>
            <a:r>
              <a:rPr lang="tr-TR" sz="3800"/>
              <a:t>Uluslararası Pazarlama</a:t>
            </a:r>
          </a:p>
        </p:txBody>
      </p:sp>
      <p:graphicFrame>
        <p:nvGraphicFramePr>
          <p:cNvPr id="5" name="İçerik Yer Tutucusu 2">
            <a:extLst>
              <a:ext uri="{FF2B5EF4-FFF2-40B4-BE49-F238E27FC236}">
                <a16:creationId xmlns:a16="http://schemas.microsoft.com/office/drawing/2014/main" id="{0DED51BA-E5B7-9B99-6E2E-10A13C6B5510}"/>
              </a:ext>
            </a:extLst>
          </p:cNvPr>
          <p:cNvGraphicFramePr>
            <a:graphicFrameLocks noGrp="1"/>
          </p:cNvGraphicFramePr>
          <p:nvPr>
            <p:ph idx="1"/>
            <p:extLst>
              <p:ext uri="{D42A27DB-BD31-4B8C-83A1-F6EECF244321}">
                <p14:modId xmlns:p14="http://schemas.microsoft.com/office/powerpoint/2010/main" val="222542539"/>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92685377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26633" name="Group 26632">
            <a:extLst>
              <a:ext uri="{FF2B5EF4-FFF2-40B4-BE49-F238E27FC236}">
                <a16:creationId xmlns:a16="http://schemas.microsoft.com/office/drawing/2014/main" id="{7A865E47-4365-4F21-B8EA-13B2C12BCB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382" y="0"/>
            <a:ext cx="9144000" cy="6858001"/>
            <a:chOff x="-3176" y="0"/>
            <a:chExt cx="12192000" cy="6858001"/>
          </a:xfrm>
        </p:grpSpPr>
        <p:sp useBgFill="1">
          <p:nvSpPr>
            <p:cNvPr id="26634" name="Rectangle 26633">
              <a:extLst>
                <a:ext uri="{FF2B5EF4-FFF2-40B4-BE49-F238E27FC236}">
                  <a16:creationId xmlns:a16="http://schemas.microsoft.com/office/drawing/2014/main" id="{0CE24988-BB27-40E5-A961-9FA7ED0DB9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635" name="Picture 26634">
              <a:extLst>
                <a:ext uri="{FF2B5EF4-FFF2-40B4-BE49-F238E27FC236}">
                  <a16:creationId xmlns:a16="http://schemas.microsoft.com/office/drawing/2014/main" id="{80BDE80E-ADE0-4E16-8F80-306A15F4D3FB}"/>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26627" name="Rectangle 3"/>
          <p:cNvSpPr>
            <a:spLocks noGrp="1" noChangeArrowheads="1"/>
          </p:cNvSpPr>
          <p:nvPr>
            <p:ph idx="1"/>
          </p:nvPr>
        </p:nvSpPr>
        <p:spPr>
          <a:xfrm>
            <a:off x="510241" y="2336873"/>
            <a:ext cx="3781221" cy="3599316"/>
          </a:xfrm>
        </p:spPr>
        <p:txBody>
          <a:bodyPr>
            <a:normAutofit/>
          </a:bodyPr>
          <a:lstStyle/>
          <a:p>
            <a:pPr eaLnBrk="1" hangingPunct="1"/>
            <a:r>
              <a:rPr lang="en-US" sz="1700">
                <a:ea typeface="ＭＳ Ｐゴシック" pitchFamily="34" charset="-128"/>
              </a:rPr>
              <a:t>Domino’s Pizza </a:t>
            </a:r>
            <a:r>
              <a:rPr lang="tr-TR" sz="1700">
                <a:ea typeface="ＭＳ Ｐゴシック" pitchFamily="34" charset="-128"/>
              </a:rPr>
              <a:t>İtalya pazarından çekilmek zorunda kaldı çünkü ürünleri, koyu domates sosu ve yoğun malzeme nedeniyle </a:t>
            </a:r>
            <a:r>
              <a:rPr lang="en-US" sz="1700">
                <a:ea typeface="ＭＳ Ｐゴシック" pitchFamily="34" charset="-128"/>
              </a:rPr>
              <a:t>“too American”</a:t>
            </a:r>
            <a:r>
              <a:rPr lang="tr-TR" sz="1700">
                <a:ea typeface="ＭＳ Ｐゴシック" pitchFamily="34" charset="-128"/>
              </a:rPr>
              <a:t> yani çok Amerikan bulundu. </a:t>
            </a:r>
          </a:p>
          <a:p>
            <a:pPr eaLnBrk="1" hangingPunct="1"/>
            <a:r>
              <a:rPr lang="en-US" sz="1700">
                <a:ea typeface="ＭＳ Ｐゴシック" pitchFamily="34" charset="-128"/>
              </a:rPr>
              <a:t>Subway </a:t>
            </a:r>
            <a:r>
              <a:rPr lang="tr-TR" sz="1700">
                <a:ea typeface="ＭＳ Ｐゴシック" pitchFamily="34" charset="-128"/>
              </a:rPr>
              <a:t>tutundurma mesajlarında sandviçin faydaları konusuna değinmek zorunda kaldı çünkü Hintliler normalde ekmek yemezler. </a:t>
            </a:r>
            <a:endParaRPr lang="en-US" sz="1700">
              <a:ea typeface="ＭＳ Ｐゴシック" pitchFamily="34" charset="-128"/>
            </a:endParaRPr>
          </a:p>
        </p:txBody>
      </p:sp>
      <p:pic>
        <p:nvPicPr>
          <p:cNvPr id="26629" name="Picture 26628" descr="Pizza dilimleri">
            <a:extLst>
              <a:ext uri="{FF2B5EF4-FFF2-40B4-BE49-F238E27FC236}">
                <a16:creationId xmlns:a16="http://schemas.microsoft.com/office/drawing/2014/main" id="{0D645903-F6A8-53EC-4B91-3D565ECFE79C}"/>
              </a:ext>
            </a:extLst>
          </p:cNvPr>
          <p:cNvPicPr>
            <a:picLocks noChangeAspect="1"/>
          </p:cNvPicPr>
          <p:nvPr/>
        </p:nvPicPr>
        <p:blipFill rotWithShape="1">
          <a:blip r:embed="rId4"/>
          <a:srcRect l="9557" r="54619" b="1"/>
          <a:stretch/>
        </p:blipFill>
        <p:spPr>
          <a:xfrm>
            <a:off x="4572000" y="10"/>
            <a:ext cx="4569617" cy="6856310"/>
          </a:xfrm>
          <a:prstGeom prst="rect">
            <a:avLst/>
          </a:prstGeom>
          <a:ln>
            <a:noFill/>
          </a:ln>
          <a:effectLst/>
        </p:spPr>
      </p:pic>
      <p:sp>
        <p:nvSpPr>
          <p:cNvPr id="26637" name="Rectangle 26636">
            <a:extLst>
              <a:ext uri="{FF2B5EF4-FFF2-40B4-BE49-F238E27FC236}">
                <a16:creationId xmlns:a16="http://schemas.microsoft.com/office/drawing/2014/main" id="{13BC1C09-8FD1-4619-B317-E9EED5E55D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4874815"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626" name="Rectangle 2"/>
          <p:cNvSpPr>
            <a:spLocks noGrp="1" noChangeArrowheads="1"/>
          </p:cNvSpPr>
          <p:nvPr>
            <p:ph type="title"/>
          </p:nvPr>
        </p:nvSpPr>
        <p:spPr>
          <a:xfrm>
            <a:off x="510240" y="753228"/>
            <a:ext cx="3781222" cy="1080938"/>
          </a:xfrm>
        </p:spPr>
        <p:txBody>
          <a:bodyPr>
            <a:normAutofit/>
          </a:bodyPr>
          <a:lstStyle/>
          <a:p>
            <a:pPr eaLnBrk="1" hangingPunct="1"/>
            <a:r>
              <a:rPr lang="tr-TR">
                <a:ea typeface="ＭＳ Ｐゴシック" pitchFamily="34" charset="-128"/>
              </a:rPr>
              <a:t>Beslenme Tercihleri</a:t>
            </a:r>
            <a:endParaRPr lang="en-US">
              <a:ea typeface="ＭＳ Ｐゴシック" pitchFamily="34" charset="-128"/>
            </a:endParaRPr>
          </a:p>
        </p:txBody>
      </p:sp>
      <p:pic>
        <p:nvPicPr>
          <p:cNvPr id="26639" name="Picture 26638">
            <a:extLst>
              <a:ext uri="{FF2B5EF4-FFF2-40B4-BE49-F238E27FC236}">
                <a16:creationId xmlns:a16="http://schemas.microsoft.com/office/drawing/2014/main" id="{D3143E80-C928-46DB-9299-0BD06348A9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1" y="1970240"/>
            <a:ext cx="4869180" cy="261714"/>
          </a:xfrm>
          <a:prstGeom prst="rect">
            <a:avLst/>
          </a:prstGeom>
        </p:spPr>
      </p:pic>
    </p:spTree>
    <p:extLst>
      <p:ext uri="{BB962C8B-B14F-4D97-AF65-F5344CB8AC3E}">
        <p14:creationId xmlns:p14="http://schemas.microsoft.com/office/powerpoint/2010/main" val="429467096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680" name="Picture 28679">
            <a:extLst>
              <a:ext uri="{FF2B5EF4-FFF2-40B4-BE49-F238E27FC236}">
                <a16:creationId xmlns:a16="http://schemas.microsoft.com/office/drawing/2014/main" id="{B3F9E774-F054-4892-8E69-C76B2C8545F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28682" name="Picture 28681">
            <a:extLst>
              <a:ext uri="{FF2B5EF4-FFF2-40B4-BE49-F238E27FC236}">
                <a16:creationId xmlns:a16="http://schemas.microsoft.com/office/drawing/2014/main" id="{BEF6A099-2A38-4C66-88FF-FDBCB564E5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8684" name="Rectangle 28683">
            <a:extLst>
              <a:ext uri="{FF2B5EF4-FFF2-40B4-BE49-F238E27FC236}">
                <a16:creationId xmlns:a16="http://schemas.microsoft.com/office/drawing/2014/main" id="{D0D98427-7B26-46E2-93FE-CB8CD38542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86" name="Rectangle 28685">
            <a:extLst>
              <a:ext uri="{FF2B5EF4-FFF2-40B4-BE49-F238E27FC236}">
                <a16:creationId xmlns:a16="http://schemas.microsoft.com/office/drawing/2014/main" id="{B15A4233-F980-4EF6-B2C0-D7C63E752A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19321"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8688" name="Picture 28687">
            <a:extLst>
              <a:ext uri="{FF2B5EF4-FFF2-40B4-BE49-F238E27FC236}">
                <a16:creationId xmlns:a16="http://schemas.microsoft.com/office/drawing/2014/main" id="{3B7E3E62-AACE-4D18-93B3-B4C452E28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1" y="1970241"/>
            <a:ext cx="3717036" cy="199787"/>
          </a:xfrm>
          <a:prstGeom prst="rect">
            <a:avLst/>
          </a:prstGeom>
        </p:spPr>
      </p:pic>
      <p:sp>
        <p:nvSpPr>
          <p:cNvPr id="28674" name="İçerik Yer Tutucusu 2"/>
          <p:cNvSpPr>
            <a:spLocks noGrp="1"/>
          </p:cNvSpPr>
          <p:nvPr>
            <p:ph idx="1"/>
          </p:nvPr>
        </p:nvSpPr>
        <p:spPr>
          <a:xfrm>
            <a:off x="510240" y="2336873"/>
            <a:ext cx="2742217" cy="3599316"/>
          </a:xfrm>
        </p:spPr>
        <p:txBody>
          <a:bodyPr>
            <a:normAutofit/>
          </a:bodyPr>
          <a:lstStyle/>
          <a:p>
            <a:pPr eaLnBrk="1" hangingPunct="1"/>
            <a:r>
              <a:rPr lang="tr-TR" sz="1200">
                <a:solidFill>
                  <a:srgbClr val="FFFFFF"/>
                </a:solidFill>
                <a:latin typeface="Times New Roman" pitchFamily="18" charset="0"/>
                <a:ea typeface="ＭＳ Ｐゴシック" pitchFamily="34" charset="-128"/>
              </a:rPr>
              <a:t>Bu tür yerel örneklere rağmen, beslenme alışkanlıkları dünya genelinde birbirine yaklaşmaktadır. Fast-food, makarna ve pizza, çalışma saatleri ve kadınların işgücüne katılması sonucunda yemek için zaman kısıtından dolayı giderek popüler hale gelmektedir.</a:t>
            </a:r>
            <a:endParaRPr lang="en-US" sz="1200">
              <a:solidFill>
                <a:srgbClr val="FFFFFF"/>
              </a:solidFill>
              <a:latin typeface="Times New Roman" pitchFamily="18" charset="0"/>
              <a:ea typeface="ＭＳ Ｐゴシック" pitchFamily="34" charset="-128"/>
            </a:endParaRPr>
          </a:p>
          <a:p>
            <a:endParaRPr lang="tr-TR" sz="1200">
              <a:solidFill>
                <a:srgbClr val="FFFFFF"/>
              </a:solidFill>
              <a:ea typeface="ＭＳ Ｐゴシック" pitchFamily="34" charset="-128"/>
            </a:endParaRPr>
          </a:p>
        </p:txBody>
      </p:sp>
      <p:sp useBgFill="1">
        <p:nvSpPr>
          <p:cNvPr id="28690" name="Rectangle 28689">
            <a:extLst>
              <a:ext uri="{FF2B5EF4-FFF2-40B4-BE49-F238E27FC236}">
                <a16:creationId xmlns:a16="http://schemas.microsoft.com/office/drawing/2014/main" id="{421B5709-714B-4EA8-8C75-C105D9B4D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7067" y="642795"/>
            <a:ext cx="4704491" cy="5575126"/>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675" name="Picture 4" descr="C:\Documents and Settings\Jill Solomon\My Documents\My Pictures\Keegan &amp; Green 5e\THe Market, Product Shopping 000003342464Medium.jp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194813" y="2021804"/>
            <a:ext cx="4221951" cy="28075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4831653"/>
      </p:ext>
    </p:extLst>
  </p:cSld>
  <p:clrMapOvr>
    <a:overrideClrMapping bg1="lt1" tx1="dk1" bg2="lt2" tx2="dk2" accent1="accent1" accent2="accent2" accent3="accent3" accent4="accent4" accent5="accent5" accent6="accent6" hlink="hlink" folHlink="folHlink"/>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371600" y="304800"/>
            <a:ext cx="7772400" cy="990600"/>
          </a:xfrm>
        </p:spPr>
        <p:txBody>
          <a:bodyPr/>
          <a:lstStyle/>
          <a:p>
            <a:pPr eaLnBrk="1" hangingPunct="1"/>
            <a:r>
              <a:rPr lang="tr-TR">
                <a:ea typeface="ＭＳ Ｐゴシック" pitchFamily="34" charset="-128"/>
              </a:rPr>
              <a:t>Dil ve İletişim</a:t>
            </a:r>
            <a:endParaRPr lang="en-US">
              <a:ea typeface="ＭＳ Ｐゴシック" pitchFamily="34" charset="-128"/>
            </a:endParaRPr>
          </a:p>
        </p:txBody>
      </p:sp>
      <p:graphicFrame>
        <p:nvGraphicFramePr>
          <p:cNvPr id="29701" name="İçerik Yer Tutucusu 1">
            <a:extLst>
              <a:ext uri="{FF2B5EF4-FFF2-40B4-BE49-F238E27FC236}">
                <a16:creationId xmlns:a16="http://schemas.microsoft.com/office/drawing/2014/main" id="{5B2963CD-FE10-5103-922E-A7818EE0CC79}"/>
              </a:ext>
            </a:extLst>
          </p:cNvPr>
          <p:cNvGraphicFramePr>
            <a:graphicFrameLocks noGrp="1"/>
          </p:cNvGraphicFramePr>
          <p:nvPr>
            <p:ph idx="1"/>
          </p:nvPr>
        </p:nvGraphicFramePr>
        <p:xfrm>
          <a:off x="179512" y="1971700"/>
          <a:ext cx="8712968"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4637751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510240" y="753228"/>
            <a:ext cx="7210396" cy="1080938"/>
          </a:xfrm>
        </p:spPr>
        <p:txBody>
          <a:bodyPr>
            <a:normAutofit/>
          </a:bodyPr>
          <a:lstStyle/>
          <a:p>
            <a:pPr eaLnBrk="1" hangingPunct="1"/>
            <a:r>
              <a:rPr lang="tr-TR">
                <a:ea typeface="ＭＳ Ｐゴシック" pitchFamily="34" charset="-128"/>
              </a:rPr>
              <a:t>Pazarlama Uygulamaları</a:t>
            </a:r>
            <a:endParaRPr lang="en-US">
              <a:ea typeface="ＭＳ Ｐゴシック" pitchFamily="34" charset="-128"/>
            </a:endParaRPr>
          </a:p>
        </p:txBody>
      </p:sp>
      <p:graphicFrame>
        <p:nvGraphicFramePr>
          <p:cNvPr id="77830" name="Rectangle 3">
            <a:extLst>
              <a:ext uri="{FF2B5EF4-FFF2-40B4-BE49-F238E27FC236}">
                <a16:creationId xmlns:a16="http://schemas.microsoft.com/office/drawing/2014/main" id="{4442148C-5E21-5087-8325-24E088B02427}"/>
              </a:ext>
            </a:extLst>
          </p:cNvPr>
          <p:cNvGraphicFramePr>
            <a:graphicFrameLocks noGrp="1"/>
          </p:cNvGraphicFramePr>
          <p:nvPr>
            <p:ph idx="1"/>
            <p:extLst>
              <p:ext uri="{D42A27DB-BD31-4B8C-83A1-F6EECF244321}">
                <p14:modId xmlns:p14="http://schemas.microsoft.com/office/powerpoint/2010/main" val="1683651953"/>
              </p:ext>
            </p:extLst>
          </p:nvPr>
        </p:nvGraphicFramePr>
        <p:xfrm>
          <a:off x="510777" y="2336800"/>
          <a:ext cx="8122981" cy="35988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7748086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46089" name="Picture 46088">
            <a:extLst>
              <a:ext uri="{FF2B5EF4-FFF2-40B4-BE49-F238E27FC236}">
                <a16:creationId xmlns:a16="http://schemas.microsoft.com/office/drawing/2014/main" id="{8100D021-ED8E-4951-8376-73996A82CD4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6091" name="Picture 46090">
            <a:extLst>
              <a:ext uri="{FF2B5EF4-FFF2-40B4-BE49-F238E27FC236}">
                <a16:creationId xmlns:a16="http://schemas.microsoft.com/office/drawing/2014/main" id="{46FE219C-22F7-4734-B3C1-28E70390CE1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1970240"/>
            <a:ext cx="7828359" cy="321164"/>
          </a:xfrm>
          <a:prstGeom prst="rect">
            <a:avLst/>
          </a:prstGeom>
        </p:spPr>
      </p:pic>
      <p:pic>
        <p:nvPicPr>
          <p:cNvPr id="46093" name="Picture 46092">
            <a:extLst>
              <a:ext uri="{FF2B5EF4-FFF2-40B4-BE49-F238E27FC236}">
                <a16:creationId xmlns:a16="http://schemas.microsoft.com/office/drawing/2014/main" id="{EF2EC4B6-5524-4806-8575-59DB6B8F81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7939369" y="1971234"/>
            <a:ext cx="1202248" cy="144270"/>
          </a:xfrm>
          <a:prstGeom prst="rect">
            <a:avLst/>
          </a:prstGeom>
        </p:spPr>
      </p:pic>
      <p:sp>
        <p:nvSpPr>
          <p:cNvPr id="46095" name="Rectangle 46094">
            <a:extLst>
              <a:ext uri="{FF2B5EF4-FFF2-40B4-BE49-F238E27FC236}">
                <a16:creationId xmlns:a16="http://schemas.microsoft.com/office/drawing/2014/main" id="{AD50BBC6-5944-49AE-A819-558AB05AB1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9600"/>
            <a:ext cx="7828359"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097" name="Rectangle 46096">
            <a:extLst>
              <a:ext uri="{FF2B5EF4-FFF2-40B4-BE49-F238E27FC236}">
                <a16:creationId xmlns:a16="http://schemas.microsoft.com/office/drawing/2014/main" id="{4F2E428D-A109-43BE-8AC2-C83EF031EF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9370" y="609600"/>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46099" name="Rectangle 46098">
            <a:extLst>
              <a:ext uri="{FF2B5EF4-FFF2-40B4-BE49-F238E27FC236}">
                <a16:creationId xmlns:a16="http://schemas.microsoft.com/office/drawing/2014/main" id="{CDBCB3D0-62EC-4D8A-A9E7-991AF662DC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101" name="Picture 46100">
            <a:extLst>
              <a:ext uri="{FF2B5EF4-FFF2-40B4-BE49-F238E27FC236}">
                <a16:creationId xmlns:a16="http://schemas.microsoft.com/office/drawing/2014/main" id="{62C758D7-9BCC-44AD-98FB-A68CA52677F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6103" name="Rectangle 46102">
            <a:extLst>
              <a:ext uri="{FF2B5EF4-FFF2-40B4-BE49-F238E27FC236}">
                <a16:creationId xmlns:a16="http://schemas.microsoft.com/office/drawing/2014/main" id="{A890917F-0A64-4C0A-91F8-E4F6BE6AB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105" name="Picture 46104">
            <a:extLst>
              <a:ext uri="{FF2B5EF4-FFF2-40B4-BE49-F238E27FC236}">
                <a16:creationId xmlns:a16="http://schemas.microsoft.com/office/drawing/2014/main" id="{938C8E05-3629-4B19-A965-0C926F9DE4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cstate="print">
            <a:extLst>
              <a:ext uri="{28A0092B-C50C-407E-A947-70E740481C1C}">
                <a14:useLocalDpi xmlns:a14="http://schemas.microsoft.com/office/drawing/2010/main" val="0"/>
              </a:ext>
            </a:extLst>
          </a:blip>
          <a:stretch>
            <a:fillRect/>
          </a:stretch>
        </p:blipFill>
        <p:spPr>
          <a:xfrm>
            <a:off x="0" y="5006045"/>
            <a:ext cx="3723894" cy="144049"/>
          </a:xfrm>
          <a:prstGeom prst="rect">
            <a:avLst/>
          </a:prstGeom>
        </p:spPr>
      </p:pic>
      <p:sp>
        <p:nvSpPr>
          <p:cNvPr id="46107" name="Rectangle 46106">
            <a:extLst>
              <a:ext uri="{FF2B5EF4-FFF2-40B4-BE49-F238E27FC236}">
                <a16:creationId xmlns:a16="http://schemas.microsoft.com/office/drawing/2014/main" id="{9044F20B-3F79-4BBD-A9B8-33672B6A4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6082" name="Rectangle 2"/>
          <p:cNvSpPr>
            <a:spLocks noGrp="1" noChangeArrowheads="1"/>
          </p:cNvSpPr>
          <p:nvPr>
            <p:ph type="ctrTitle"/>
          </p:nvPr>
        </p:nvSpPr>
        <p:spPr>
          <a:xfrm>
            <a:off x="510240" y="2063262"/>
            <a:ext cx="2804460" cy="2661052"/>
          </a:xfrm>
        </p:spPr>
        <p:txBody>
          <a:bodyPr vert="horz" lIns="91440" tIns="45720" rIns="91440" bIns="45720" rtlCol="0" anchor="ctr">
            <a:normAutofit/>
          </a:bodyPr>
          <a:lstStyle/>
          <a:p>
            <a:br>
              <a:rPr lang="en-US" altLang="en-US" sz="3800"/>
            </a:br>
            <a:endParaRPr lang="en-US" altLang="en-US" sz="3800"/>
          </a:p>
        </p:txBody>
      </p:sp>
      <p:graphicFrame>
        <p:nvGraphicFramePr>
          <p:cNvPr id="46085" name="Text Box 4">
            <a:extLst>
              <a:ext uri="{FF2B5EF4-FFF2-40B4-BE49-F238E27FC236}">
                <a16:creationId xmlns:a16="http://schemas.microsoft.com/office/drawing/2014/main" id="{8DC8BBB6-B0F6-8639-3767-A6134C61ABEA}"/>
              </a:ext>
            </a:extLst>
          </p:cNvPr>
          <p:cNvGraphicFramePr/>
          <p:nvPr>
            <p:extLst>
              <p:ext uri="{D42A27DB-BD31-4B8C-83A1-F6EECF244321}">
                <p14:modId xmlns:p14="http://schemas.microsoft.com/office/powerpoint/2010/main" val="1533019856"/>
              </p:ext>
            </p:extLst>
          </p:nvPr>
        </p:nvGraphicFramePr>
        <p:xfrm>
          <a:off x="4078131" y="777860"/>
          <a:ext cx="4466744" cy="538535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55782774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47113" name="Picture 47112">
            <a:extLst>
              <a:ext uri="{FF2B5EF4-FFF2-40B4-BE49-F238E27FC236}">
                <a16:creationId xmlns:a16="http://schemas.microsoft.com/office/drawing/2014/main" id="{01CFC1BB-C5B3-4479-9752-C53221627F9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7115" name="Picture 47114">
            <a:extLst>
              <a:ext uri="{FF2B5EF4-FFF2-40B4-BE49-F238E27FC236}">
                <a16:creationId xmlns:a16="http://schemas.microsoft.com/office/drawing/2014/main" id="{C56FCE19-3103-4473-A92E-E38D00FCD00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1970240"/>
            <a:ext cx="7828359" cy="321164"/>
          </a:xfrm>
          <a:prstGeom prst="rect">
            <a:avLst/>
          </a:prstGeom>
        </p:spPr>
      </p:pic>
      <p:pic>
        <p:nvPicPr>
          <p:cNvPr id="47117" name="Picture 47116">
            <a:extLst>
              <a:ext uri="{FF2B5EF4-FFF2-40B4-BE49-F238E27FC236}">
                <a16:creationId xmlns:a16="http://schemas.microsoft.com/office/drawing/2014/main" id="{E909C556-FC01-4870-ABC0-8D5C17BD0F3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cstate="print">
            <a:extLst>
              <a:ext uri="{28A0092B-C50C-407E-A947-70E740481C1C}">
                <a14:useLocalDpi xmlns:a14="http://schemas.microsoft.com/office/drawing/2010/main" val="0"/>
              </a:ext>
            </a:extLst>
          </a:blip>
          <a:stretch>
            <a:fillRect/>
          </a:stretch>
        </p:blipFill>
        <p:spPr>
          <a:xfrm>
            <a:off x="7939369" y="1971234"/>
            <a:ext cx="1202248" cy="144270"/>
          </a:xfrm>
          <a:prstGeom prst="rect">
            <a:avLst/>
          </a:prstGeom>
        </p:spPr>
      </p:pic>
      <p:sp>
        <p:nvSpPr>
          <p:cNvPr id="47119" name="Rectangle 47118">
            <a:extLst>
              <a:ext uri="{FF2B5EF4-FFF2-40B4-BE49-F238E27FC236}">
                <a16:creationId xmlns:a16="http://schemas.microsoft.com/office/drawing/2014/main" id="{C6DB8A24-0DF2-4AB3-9191-C02AB6937C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9600"/>
            <a:ext cx="7828359"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121" name="Rectangle 47120">
            <a:extLst>
              <a:ext uri="{FF2B5EF4-FFF2-40B4-BE49-F238E27FC236}">
                <a16:creationId xmlns:a16="http://schemas.microsoft.com/office/drawing/2014/main" id="{6924F406-F250-4FCF-A28E-52F364A5AA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9370" y="609600"/>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47123" name="Rectangle 47122">
            <a:extLst>
              <a:ext uri="{FF2B5EF4-FFF2-40B4-BE49-F238E27FC236}">
                <a16:creationId xmlns:a16="http://schemas.microsoft.com/office/drawing/2014/main" id="{E4055289-E0C6-4BD3-83C1-D3C3059323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1618" cy="68580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108" name="Picture 5" descr="Starbucks in China"/>
          <p:cNvPicPr>
            <a:picLocks noChangeAspect="1" noChangeArrowheads="1"/>
          </p:cNvPicPr>
          <p:nvPr/>
        </p:nvPicPr>
        <p:blipFill rotWithShape="1">
          <a:blip r:embed="rId6">
            <a:extLst>
              <a:ext uri="{28A0092B-C50C-407E-A947-70E740481C1C}">
                <a14:useLocalDpi xmlns:a14="http://schemas.microsoft.com/office/drawing/2010/main" val="0"/>
              </a:ext>
            </a:extLst>
          </a:blip>
          <a:srcRect l="5907" r="2256" b="-4"/>
          <a:stretch/>
        </p:blipFill>
        <p:spPr bwMode="auto">
          <a:xfrm>
            <a:off x="20" y="-1"/>
            <a:ext cx="9143980" cy="68580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5" name="Rectangle 47124">
            <a:extLst>
              <a:ext uri="{FF2B5EF4-FFF2-40B4-BE49-F238E27FC236}">
                <a16:creationId xmlns:a16="http://schemas.microsoft.com/office/drawing/2014/main" id="{3D0E302E-D9CD-4301-A67C-2F0F43791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2116667"/>
            <a:ext cx="7829550" cy="3793206"/>
          </a:xfrm>
          <a:prstGeom prst="rect">
            <a:avLst/>
          </a:prstGeom>
          <a:solidFill>
            <a:schemeClr val="bg1">
              <a:lumMod val="95000"/>
              <a:lumOff val="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47127" name="Picture 47126">
            <a:extLst>
              <a:ext uri="{FF2B5EF4-FFF2-40B4-BE49-F238E27FC236}">
                <a16:creationId xmlns:a16="http://schemas.microsoft.com/office/drawing/2014/main" id="{CA457133-9802-4229-B919-FF91AE235CC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1970240"/>
            <a:ext cx="7828359" cy="321164"/>
          </a:xfrm>
          <a:prstGeom prst="rect">
            <a:avLst/>
          </a:prstGeom>
        </p:spPr>
      </p:pic>
      <p:sp>
        <p:nvSpPr>
          <p:cNvPr id="47129" name="Rectangle 47128">
            <a:extLst>
              <a:ext uri="{FF2B5EF4-FFF2-40B4-BE49-F238E27FC236}">
                <a16:creationId xmlns:a16="http://schemas.microsoft.com/office/drawing/2014/main" id="{35174CBE-3C8C-4936-BADC-26BFB4F07F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609600"/>
            <a:ext cx="7828359" cy="1368198"/>
          </a:xfrm>
          <a:prstGeom prst="rect">
            <a:avLst/>
          </a:prstGeom>
          <a:solidFill>
            <a:schemeClr val="bg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106" name="Rectangle 2"/>
          <p:cNvSpPr>
            <a:spLocks noGrp="1" noChangeArrowheads="1"/>
          </p:cNvSpPr>
          <p:nvPr>
            <p:ph type="title"/>
          </p:nvPr>
        </p:nvSpPr>
        <p:spPr>
          <a:xfrm>
            <a:off x="510240" y="753228"/>
            <a:ext cx="7210396" cy="1080938"/>
          </a:xfrm>
        </p:spPr>
        <p:txBody>
          <a:bodyPr vert="horz" lIns="91440" tIns="45720" rIns="91440" bIns="45720" rtlCol="0" anchor="ctr">
            <a:normAutofit/>
          </a:bodyPr>
          <a:lstStyle/>
          <a:p>
            <a:r>
              <a:rPr lang="en-US" altLang="en-US"/>
              <a:t>Giriş</a:t>
            </a:r>
          </a:p>
        </p:txBody>
      </p:sp>
      <p:pic>
        <p:nvPicPr>
          <p:cNvPr id="47131" name="Picture 47130">
            <a:extLst>
              <a:ext uri="{FF2B5EF4-FFF2-40B4-BE49-F238E27FC236}">
                <a16:creationId xmlns:a16="http://schemas.microsoft.com/office/drawing/2014/main" id="{74CBD692-4D03-4764-98E3-F9578385786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cstate="print">
            <a:extLst>
              <a:ext uri="{28A0092B-C50C-407E-A947-70E740481C1C}">
                <a14:useLocalDpi xmlns:a14="http://schemas.microsoft.com/office/drawing/2010/main" val="0"/>
              </a:ext>
            </a:extLst>
          </a:blip>
          <a:stretch>
            <a:fillRect/>
          </a:stretch>
        </p:blipFill>
        <p:spPr>
          <a:xfrm>
            <a:off x="7939369" y="1971234"/>
            <a:ext cx="1202248" cy="144270"/>
          </a:xfrm>
          <a:prstGeom prst="rect">
            <a:avLst/>
          </a:prstGeom>
        </p:spPr>
      </p:pic>
      <p:sp>
        <p:nvSpPr>
          <p:cNvPr id="47133" name="Rectangle 47132">
            <a:extLst>
              <a:ext uri="{FF2B5EF4-FFF2-40B4-BE49-F238E27FC236}">
                <a16:creationId xmlns:a16="http://schemas.microsoft.com/office/drawing/2014/main" id="{932BC668-4D51-4090-89E3-5613B832E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9370" y="609600"/>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7107" name="Rectangle 3"/>
          <p:cNvSpPr>
            <a:spLocks noGrp="1" noChangeArrowheads="1"/>
          </p:cNvSpPr>
          <p:nvPr>
            <p:ph type="body" sz="half" idx="1"/>
          </p:nvPr>
        </p:nvSpPr>
        <p:spPr>
          <a:xfrm>
            <a:off x="510240" y="2336873"/>
            <a:ext cx="7210396" cy="3395060"/>
          </a:xfrm>
        </p:spPr>
        <p:txBody>
          <a:bodyPr vert="horz" lIns="91440" tIns="45720" rIns="91440" bIns="45720" rtlCol="0" anchor="ctr">
            <a:normAutofit/>
          </a:bodyPr>
          <a:lstStyle/>
          <a:p>
            <a:r>
              <a:rPr lang="en-US" altLang="en-US" sz="1700"/>
              <a:t>Ticaret engelleri dünya genelinde ortadan kalkmaktadır.</a:t>
            </a:r>
          </a:p>
          <a:p>
            <a:r>
              <a:rPr lang="en-US" altLang="en-US" sz="1700"/>
              <a:t>Bu da fırsatı ve işletmelerin dünya pazarlarına giriş stratejisi aramalarına sebep olmaktadır. </a:t>
            </a:r>
          </a:p>
          <a:p>
            <a:r>
              <a:rPr lang="en-US" altLang="en-US" sz="1700"/>
              <a:t>Firmalar, doğrudan yatırımları, lisans anlaşması, veya franchising yöntemlerini kullanabilir.</a:t>
            </a:r>
          </a:p>
        </p:txBody>
      </p:sp>
    </p:spTree>
    <p:extLst>
      <p:ext uri="{BB962C8B-B14F-4D97-AF65-F5344CB8AC3E}">
        <p14:creationId xmlns:p14="http://schemas.microsoft.com/office/powerpoint/2010/main" val="196891290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9161" name="Picture 49160">
            <a:extLst>
              <a:ext uri="{FF2B5EF4-FFF2-40B4-BE49-F238E27FC236}">
                <a16:creationId xmlns:a16="http://schemas.microsoft.com/office/drawing/2014/main" id="{B3F9E774-F054-4892-8E69-C76B2C8545F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49163" name="Picture 49162">
            <a:extLst>
              <a:ext uri="{FF2B5EF4-FFF2-40B4-BE49-F238E27FC236}">
                <a16:creationId xmlns:a16="http://schemas.microsoft.com/office/drawing/2014/main" id="{BEF6A099-2A38-4C66-88FF-FDBCB564E5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9165" name="Rectangle 49164">
            <a:extLst>
              <a:ext uri="{FF2B5EF4-FFF2-40B4-BE49-F238E27FC236}">
                <a16:creationId xmlns:a16="http://schemas.microsoft.com/office/drawing/2014/main" id="{D0D98427-7B26-46E2-93FE-CB8CD38542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167" name="Rectangle 49166">
            <a:extLst>
              <a:ext uri="{FF2B5EF4-FFF2-40B4-BE49-F238E27FC236}">
                <a16:creationId xmlns:a16="http://schemas.microsoft.com/office/drawing/2014/main" id="{B15A4233-F980-4EF6-B2C0-D7C63E752A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19321"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9154" name="Rectangle 2"/>
          <p:cNvSpPr>
            <a:spLocks noGrp="1" noChangeArrowheads="1"/>
          </p:cNvSpPr>
          <p:nvPr>
            <p:ph type="title"/>
          </p:nvPr>
        </p:nvSpPr>
        <p:spPr>
          <a:xfrm>
            <a:off x="510240" y="753228"/>
            <a:ext cx="3102093" cy="1080938"/>
          </a:xfrm>
        </p:spPr>
        <p:txBody>
          <a:bodyPr vert="horz" lIns="91440" tIns="45720" rIns="91440" bIns="45720" rtlCol="0" anchor="ctr">
            <a:normAutofit/>
          </a:bodyPr>
          <a:lstStyle/>
          <a:p>
            <a:r>
              <a:rPr lang="en-US" altLang="en-US" sz="2100">
                <a:solidFill>
                  <a:srgbClr val="FFFFFF"/>
                </a:solidFill>
              </a:rPr>
              <a:t>Pazara Giriş Stratejilerinin Yatırım Maliyetleri</a:t>
            </a:r>
          </a:p>
        </p:txBody>
      </p:sp>
      <p:pic>
        <p:nvPicPr>
          <p:cNvPr id="49169" name="Picture 49168">
            <a:extLst>
              <a:ext uri="{FF2B5EF4-FFF2-40B4-BE49-F238E27FC236}">
                <a16:creationId xmlns:a16="http://schemas.microsoft.com/office/drawing/2014/main" id="{3B7E3E62-AACE-4D18-93B3-B4C452E28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3717036" cy="199787"/>
          </a:xfrm>
          <a:prstGeom prst="rect">
            <a:avLst/>
          </a:prstGeom>
        </p:spPr>
      </p:pic>
      <p:sp>
        <p:nvSpPr>
          <p:cNvPr id="49156" name="Metin kutusu 1"/>
          <p:cNvSpPr txBox="1">
            <a:spLocks noChangeArrowheads="1"/>
          </p:cNvSpPr>
          <p:nvPr/>
        </p:nvSpPr>
        <p:spPr bwMode="auto">
          <a:xfrm>
            <a:off x="510240" y="2336873"/>
            <a:ext cx="2742217" cy="359931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rmAutofit/>
          </a:bodyPr>
          <a:lstStyle>
            <a:lvl1pPr>
              <a:defRPr sz="3200">
                <a:solidFill>
                  <a:schemeClr val="tx1"/>
                </a:solidFill>
                <a:latin typeface="Tahoma" pitchFamily="34" charset="0"/>
                <a:ea typeface="ＭＳ Ｐゴシック" pitchFamily="34" charset="-128"/>
              </a:defRPr>
            </a:lvl1pPr>
            <a:lvl2pPr>
              <a:defRPr sz="2800">
                <a:solidFill>
                  <a:schemeClr val="tx1"/>
                </a:solidFill>
                <a:latin typeface="Tahoma" pitchFamily="34" charset="0"/>
                <a:ea typeface="ＭＳ Ｐゴシック" pitchFamily="34" charset="-128"/>
              </a:defRPr>
            </a:lvl2pPr>
            <a:lvl3pPr>
              <a:defRPr sz="2400">
                <a:solidFill>
                  <a:schemeClr val="tx1"/>
                </a:solidFill>
                <a:latin typeface="Tahoma" pitchFamily="34" charset="0"/>
                <a:ea typeface="ＭＳ Ｐゴシック" pitchFamily="34" charset="-128"/>
              </a:defRPr>
            </a:lvl3pPr>
            <a:lvl4pPr>
              <a:defRPr sz="2000">
                <a:solidFill>
                  <a:schemeClr val="tx1"/>
                </a:solidFill>
                <a:latin typeface="Tahoma" pitchFamily="34" charset="0"/>
                <a:ea typeface="ＭＳ Ｐゴシック" pitchFamily="34" charset="-128"/>
              </a:defRPr>
            </a:lvl4pPr>
            <a:lvl5pPr>
              <a:defRPr sz="2000">
                <a:solidFill>
                  <a:schemeClr val="tx1"/>
                </a:solidFill>
                <a:latin typeface="Tahoma" pitchFamily="34" charset="0"/>
                <a:ea typeface="ＭＳ Ｐゴシック" pitchFamily="34" charset="-128"/>
              </a:defRPr>
            </a:lvl5pPr>
            <a:lvl6pPr eaLnBrk="0" hangingPunct="0">
              <a:defRPr sz="2000">
                <a:solidFill>
                  <a:schemeClr val="tx1"/>
                </a:solidFill>
                <a:latin typeface="Tahoma" pitchFamily="34" charset="0"/>
                <a:ea typeface="ＭＳ Ｐゴシック" pitchFamily="34" charset="-128"/>
              </a:defRPr>
            </a:lvl6pPr>
            <a:lvl7pPr eaLnBrk="0" hangingPunct="0">
              <a:defRPr sz="2000">
                <a:solidFill>
                  <a:schemeClr val="tx1"/>
                </a:solidFill>
                <a:latin typeface="Tahoma" pitchFamily="34" charset="0"/>
                <a:ea typeface="ＭＳ Ｐゴシック" pitchFamily="34" charset="-128"/>
              </a:defRPr>
            </a:lvl7pPr>
            <a:lvl8pPr eaLnBrk="0" hangingPunct="0">
              <a:defRPr sz="2000">
                <a:solidFill>
                  <a:schemeClr val="tx1"/>
                </a:solidFill>
                <a:latin typeface="Tahoma" pitchFamily="34" charset="0"/>
                <a:ea typeface="ＭＳ Ｐゴシック" pitchFamily="34" charset="-128"/>
              </a:defRPr>
            </a:lvl8pPr>
            <a:lvl9pPr eaLnBrk="0" hangingPunct="0">
              <a:defRPr sz="2000">
                <a:solidFill>
                  <a:schemeClr val="tx1"/>
                </a:solidFill>
                <a:latin typeface="Tahoma" pitchFamily="34" charset="0"/>
                <a:ea typeface="ＭＳ Ｐゴシック" pitchFamily="34" charset="-128"/>
              </a:defRPr>
            </a:lvl9pPr>
          </a:lstStyle>
          <a:p>
            <a:pPr indent="-228600" defTabSz="914400">
              <a:lnSpc>
                <a:spcPct val="90000"/>
              </a:lnSpc>
              <a:spcAft>
                <a:spcPts val="600"/>
              </a:spcAft>
              <a:buFont typeface="Arial" panose="020B0604020202020204" pitchFamily="34" charset="0"/>
              <a:buChar char="•"/>
            </a:pPr>
            <a:r>
              <a:rPr lang="en-US" altLang="en-US" sz="1200">
                <a:solidFill>
                  <a:srgbClr val="FFFFFF"/>
                </a:solidFill>
                <a:latin typeface="+mn-lt"/>
                <a:ea typeface="+mn-ea"/>
              </a:rPr>
              <a:t>İhracat- Lisans anlaşmaları-Sözleşmeye dayalı üretim-ortak girişim-Hisse alma veya devralma</a:t>
            </a:r>
          </a:p>
        </p:txBody>
      </p:sp>
      <p:sp useBgFill="1">
        <p:nvSpPr>
          <p:cNvPr id="49171" name="Rectangle 49170">
            <a:extLst>
              <a:ext uri="{FF2B5EF4-FFF2-40B4-BE49-F238E27FC236}">
                <a16:creationId xmlns:a16="http://schemas.microsoft.com/office/drawing/2014/main" id="{421B5709-714B-4EA8-8C75-C105D9B4D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7067" y="642795"/>
            <a:ext cx="4704491" cy="5575126"/>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155"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194813" y="2180176"/>
            <a:ext cx="4221951" cy="24908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371583"/>
      </p:ext>
    </p:extLst>
  </p:cSld>
  <p:clrMapOvr>
    <a:overrideClrMapping bg1="lt1" tx1="dk1" bg2="lt2" tx2="dk2" accent1="accent1" accent2="accent2" accent3="accent3" accent4="accent4" accent5="accent5" accent6="accent6" hlink="hlink" folHlink="folHlink"/>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09" name="Picture 51208">
            <a:extLst>
              <a:ext uri="{FF2B5EF4-FFF2-40B4-BE49-F238E27FC236}">
                <a16:creationId xmlns:a16="http://schemas.microsoft.com/office/drawing/2014/main" id="{B3F9E774-F054-4892-8E69-C76B2C8545F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a:gradFill>
            <a:gsLst>
              <a:gs pos="0">
                <a:srgbClr val="F78925"/>
              </a:gs>
              <a:gs pos="50000">
                <a:srgbClr val="D54209"/>
              </a:gs>
              <a:gs pos="100000">
                <a:srgbClr val="8D0000"/>
              </a:gs>
            </a:gsLst>
            <a:lin ang="2520000" scaled="0"/>
          </a:gradFill>
        </p:spPr>
      </p:pic>
      <p:pic>
        <p:nvPicPr>
          <p:cNvPr id="51211" name="Picture 51210">
            <a:extLst>
              <a:ext uri="{FF2B5EF4-FFF2-40B4-BE49-F238E27FC236}">
                <a16:creationId xmlns:a16="http://schemas.microsoft.com/office/drawing/2014/main" id="{BEF6A099-2A38-4C66-88FF-FDBCB564E5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1213" name="Rectangle 51212">
            <a:extLst>
              <a:ext uri="{FF2B5EF4-FFF2-40B4-BE49-F238E27FC236}">
                <a16:creationId xmlns:a16="http://schemas.microsoft.com/office/drawing/2014/main" id="{D0D98427-7B26-46E2-93FE-CB8CD38542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215" name="Rectangle 51214">
            <a:extLst>
              <a:ext uri="{FF2B5EF4-FFF2-40B4-BE49-F238E27FC236}">
                <a16:creationId xmlns:a16="http://schemas.microsoft.com/office/drawing/2014/main" id="{B15A4233-F980-4EF6-B2C0-D7C63E752A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3719321" cy="1368198"/>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1202" name="Rectangle 2"/>
          <p:cNvSpPr>
            <a:spLocks noGrp="1" noChangeArrowheads="1"/>
          </p:cNvSpPr>
          <p:nvPr>
            <p:ph type="title"/>
          </p:nvPr>
        </p:nvSpPr>
        <p:spPr>
          <a:xfrm>
            <a:off x="510240" y="753228"/>
            <a:ext cx="3102093" cy="1080938"/>
          </a:xfrm>
        </p:spPr>
        <p:txBody>
          <a:bodyPr>
            <a:normAutofit/>
          </a:bodyPr>
          <a:lstStyle/>
          <a:p>
            <a:pPr eaLnBrk="1" hangingPunct="1"/>
            <a:r>
              <a:rPr lang="tr-TR" altLang="en-US" sz="2100">
                <a:solidFill>
                  <a:srgbClr val="FFFFFF"/>
                </a:solidFill>
                <a:ea typeface="ＭＳ Ｐゴシック" pitchFamily="34" charset="-128"/>
              </a:rPr>
              <a:t>Hangi Stratejiyi Kullanmalıyız</a:t>
            </a:r>
            <a:r>
              <a:rPr lang="en-US" altLang="en-US" sz="2100">
                <a:solidFill>
                  <a:srgbClr val="FFFFFF"/>
                </a:solidFill>
                <a:ea typeface="ＭＳ Ｐゴシック" pitchFamily="34" charset="-128"/>
              </a:rPr>
              <a:t>?</a:t>
            </a:r>
          </a:p>
        </p:txBody>
      </p:sp>
      <p:pic>
        <p:nvPicPr>
          <p:cNvPr id="51217" name="Picture 51216">
            <a:extLst>
              <a:ext uri="{FF2B5EF4-FFF2-40B4-BE49-F238E27FC236}">
                <a16:creationId xmlns:a16="http://schemas.microsoft.com/office/drawing/2014/main" id="{3B7E3E62-AACE-4D18-93B3-B4C452E287C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1"/>
            <a:ext cx="3717036" cy="199787"/>
          </a:xfrm>
          <a:prstGeom prst="rect">
            <a:avLst/>
          </a:prstGeom>
        </p:spPr>
      </p:pic>
      <p:sp>
        <p:nvSpPr>
          <p:cNvPr id="51203" name="Rectangle 3"/>
          <p:cNvSpPr>
            <a:spLocks noGrp="1" noChangeArrowheads="1"/>
          </p:cNvSpPr>
          <p:nvPr>
            <p:ph idx="1"/>
          </p:nvPr>
        </p:nvSpPr>
        <p:spPr>
          <a:xfrm>
            <a:off x="510240" y="2336873"/>
            <a:ext cx="2742217" cy="3599316"/>
          </a:xfrm>
        </p:spPr>
        <p:txBody>
          <a:bodyPr>
            <a:normAutofit/>
          </a:bodyPr>
          <a:lstStyle/>
          <a:p>
            <a:pPr eaLnBrk="1" hangingPunct="1"/>
            <a:r>
              <a:rPr lang="tr-TR" altLang="en-US" sz="1200">
                <a:solidFill>
                  <a:srgbClr val="FFFFFF"/>
                </a:solidFill>
                <a:ea typeface="ＭＳ Ｐゴシック" pitchFamily="34" charset="-128"/>
              </a:rPr>
              <a:t>Seçeceğimiz strateji,</a:t>
            </a:r>
            <a:endParaRPr lang="en-US" altLang="en-US" sz="1200">
              <a:solidFill>
                <a:srgbClr val="FFFFFF"/>
              </a:solidFill>
              <a:ea typeface="ＭＳ Ｐゴシック" pitchFamily="34" charset="-128"/>
            </a:endParaRPr>
          </a:p>
          <a:p>
            <a:pPr lvl="1" eaLnBrk="1" hangingPunct="1"/>
            <a:r>
              <a:rPr lang="tr-TR" altLang="en-US" sz="1200">
                <a:solidFill>
                  <a:srgbClr val="FFFFFF"/>
                </a:solidFill>
                <a:ea typeface="ＭＳ Ｐゴシック" pitchFamily="34" charset="-128"/>
              </a:rPr>
              <a:t>Amaçlarımıza</a:t>
            </a:r>
            <a:endParaRPr lang="en-US" altLang="en-US" sz="1200">
              <a:solidFill>
                <a:srgbClr val="FFFFFF"/>
              </a:solidFill>
              <a:ea typeface="ＭＳ Ｐゴシック" pitchFamily="34" charset="-128"/>
            </a:endParaRPr>
          </a:p>
          <a:p>
            <a:pPr lvl="1" eaLnBrk="1" hangingPunct="1"/>
            <a:r>
              <a:rPr lang="tr-TR" altLang="en-US" sz="1200">
                <a:solidFill>
                  <a:srgbClr val="FFFFFF"/>
                </a:solidFill>
                <a:ea typeface="ＭＳ Ｐゴシック" pitchFamily="34" charset="-128"/>
              </a:rPr>
              <a:t>Riske olan tutumumuza</a:t>
            </a:r>
            <a:endParaRPr lang="en-US" altLang="en-US" sz="1200">
              <a:solidFill>
                <a:srgbClr val="FFFFFF"/>
              </a:solidFill>
              <a:ea typeface="ＭＳ Ｐゴシック" pitchFamily="34" charset="-128"/>
            </a:endParaRPr>
          </a:p>
          <a:p>
            <a:pPr lvl="1" eaLnBrk="1" hangingPunct="1"/>
            <a:r>
              <a:rPr lang="tr-TR" altLang="en-US" sz="1200">
                <a:solidFill>
                  <a:srgbClr val="FFFFFF"/>
                </a:solidFill>
                <a:ea typeface="ＭＳ Ｐゴシック" pitchFamily="34" charset="-128"/>
              </a:rPr>
              <a:t>Yatırım için gerekli fonun varlığına</a:t>
            </a:r>
            <a:endParaRPr lang="en-US" altLang="en-US" sz="1200">
              <a:solidFill>
                <a:srgbClr val="FFFFFF"/>
              </a:solidFill>
              <a:ea typeface="ＭＳ Ｐゴシック" pitchFamily="34" charset="-128"/>
            </a:endParaRPr>
          </a:p>
          <a:p>
            <a:pPr lvl="1" eaLnBrk="1" hangingPunct="1"/>
            <a:r>
              <a:rPr lang="tr-TR" altLang="en-US" sz="1200">
                <a:solidFill>
                  <a:srgbClr val="FFFFFF"/>
                </a:solidFill>
                <a:ea typeface="ＭＳ Ｐゴシック" pitchFamily="34" charset="-128"/>
              </a:rPr>
              <a:t>Ve ne kadar kontrol istediğimize göre değişir.</a:t>
            </a:r>
            <a:endParaRPr lang="en-US" altLang="en-US" sz="1200">
              <a:solidFill>
                <a:srgbClr val="FFFFFF"/>
              </a:solidFill>
              <a:ea typeface="ＭＳ Ｐゴシック" pitchFamily="34" charset="-128"/>
            </a:endParaRPr>
          </a:p>
        </p:txBody>
      </p:sp>
      <p:sp useBgFill="1">
        <p:nvSpPr>
          <p:cNvPr id="51219" name="Rectangle 51218">
            <a:extLst>
              <a:ext uri="{FF2B5EF4-FFF2-40B4-BE49-F238E27FC236}">
                <a16:creationId xmlns:a16="http://schemas.microsoft.com/office/drawing/2014/main" id="{421B5709-714B-4EA8-8C75-C105D9B4D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7067" y="642795"/>
            <a:ext cx="4704491" cy="5575126"/>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04" name="Picture 4" descr="C:\Documents and Settings\Jill Solomon\My Documents\My Pictures\K &amp; G 6e\Finger on Start button.jp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663231" y="955591"/>
            <a:ext cx="3285115" cy="4940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9363126"/>
      </p:ext>
    </p:extLst>
  </p:cSld>
  <p:clrMapOvr>
    <a:overrideClrMapping bg1="lt1" tx1="dk1" bg2="lt2" tx2="dk2" accent1="accent1" accent2="accent2" accent3="accent3" accent4="accent4" accent5="accent5" accent6="accent6" hlink="hlink" folHlink="folHlink"/>
  </p:clrMapOvr>
</p:sld>
</file>

<file path=ppt/slides/slide9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510240" y="753228"/>
            <a:ext cx="7210396" cy="1080938"/>
          </a:xfrm>
        </p:spPr>
        <p:txBody>
          <a:bodyPr>
            <a:normAutofit/>
          </a:bodyPr>
          <a:lstStyle/>
          <a:p>
            <a:pPr eaLnBrk="1" hangingPunct="1"/>
            <a:r>
              <a:rPr lang="tr-TR" altLang="en-US">
                <a:ea typeface="ＭＳ Ｐゴシック" pitchFamily="34" charset="-128"/>
              </a:rPr>
              <a:t>Lisans Anlaşması</a:t>
            </a:r>
            <a:endParaRPr lang="en-US" altLang="en-US">
              <a:ea typeface="ＭＳ Ｐゴシック" pitchFamily="34" charset="-128"/>
            </a:endParaRPr>
          </a:p>
        </p:txBody>
      </p:sp>
      <p:sp>
        <p:nvSpPr>
          <p:cNvPr id="53251" name="Rectangle 3"/>
          <p:cNvSpPr>
            <a:spLocks noGrp="1" noChangeArrowheads="1"/>
          </p:cNvSpPr>
          <p:nvPr>
            <p:ph idx="1"/>
          </p:nvPr>
        </p:nvSpPr>
        <p:spPr>
          <a:xfrm>
            <a:off x="510240" y="2336873"/>
            <a:ext cx="3637479" cy="3599316"/>
          </a:xfrm>
        </p:spPr>
        <p:txBody>
          <a:bodyPr>
            <a:normAutofit/>
          </a:bodyPr>
          <a:lstStyle/>
          <a:p>
            <a:pPr eaLnBrk="1" hangingPunct="1"/>
            <a:r>
              <a:rPr lang="tr-TR" altLang="en-US" sz="1600">
                <a:ea typeface="ＭＳ Ｐゴシック" pitchFamily="34" charset="-128"/>
              </a:rPr>
              <a:t>Bir firmanın, diğer firmaya telif ücretleri veya diğer bedeller karşılığında haklarını paylaşmayı içermektedir. </a:t>
            </a:r>
          </a:p>
          <a:p>
            <a:pPr lvl="1" eaLnBrk="1" hangingPunct="1"/>
            <a:r>
              <a:rPr lang="tr-TR" altLang="en-US" sz="1600">
                <a:ea typeface="ＭＳ Ｐゴシック" pitchFamily="34" charset="-128"/>
              </a:rPr>
              <a:t>Ticari sır</a:t>
            </a:r>
          </a:p>
          <a:p>
            <a:pPr lvl="1" eaLnBrk="1" hangingPunct="1"/>
            <a:r>
              <a:rPr lang="tr-TR" altLang="en-US" sz="1600">
                <a:ea typeface="ＭＳ Ｐゴシック" pitchFamily="34" charset="-128"/>
              </a:rPr>
              <a:t>Patent</a:t>
            </a:r>
            <a:endParaRPr lang="en-US" altLang="en-US" sz="1600">
              <a:ea typeface="ＭＳ Ｐゴシック" pitchFamily="34" charset="-128"/>
            </a:endParaRPr>
          </a:p>
          <a:p>
            <a:pPr lvl="1" eaLnBrk="1" hangingPunct="1"/>
            <a:r>
              <a:rPr lang="tr-TR" altLang="en-US" sz="1600">
                <a:ea typeface="ＭＳ Ｐゴシック" pitchFamily="34" charset="-128"/>
              </a:rPr>
              <a:t>Marka ismi</a:t>
            </a:r>
            <a:endParaRPr lang="en-US" altLang="en-US" sz="1600">
              <a:ea typeface="ＭＳ Ｐゴシック" pitchFamily="34" charset="-128"/>
            </a:endParaRPr>
          </a:p>
          <a:p>
            <a:pPr lvl="1" eaLnBrk="1" hangingPunct="1"/>
            <a:r>
              <a:rPr lang="tr-TR" altLang="en-US" sz="1600">
                <a:ea typeface="ＭＳ Ｐゴシック" pitchFamily="34" charset="-128"/>
              </a:rPr>
              <a:t>Ürün formülleri</a:t>
            </a:r>
            <a:endParaRPr lang="en-US" altLang="en-US" sz="1600">
              <a:ea typeface="ＭＳ Ｐゴシック" pitchFamily="34" charset="-128"/>
            </a:endParaRPr>
          </a:p>
        </p:txBody>
      </p:sp>
      <p:pic>
        <p:nvPicPr>
          <p:cNvPr id="53253" name="Picture 5" descr="C:\Documents and Settings\Jill Solomon\My Documents\My Pictures\K &amp; G 6e\copyright symbol.jpg"/>
          <p:cNvPicPr>
            <a:picLocks noChangeAspect="1" noChangeArrowheads="1"/>
          </p:cNvPicPr>
          <p:nvPr/>
        </p:nvPicPr>
        <p:blipFill rotWithShape="1">
          <a:blip r:embed="rId3">
            <a:extLst>
              <a:ext uri="{28A0092B-C50C-407E-A947-70E740481C1C}">
                <a14:useLocalDpi xmlns:a14="http://schemas.microsoft.com/office/drawing/2010/main" val="0"/>
              </a:ext>
            </a:extLst>
          </a:blip>
          <a:srcRect l="27621" r="28685" b="1"/>
          <a:stretch/>
        </p:blipFill>
        <p:spPr bwMode="auto">
          <a:xfrm>
            <a:off x="4572000" y="2336872"/>
            <a:ext cx="1572473" cy="3598789"/>
          </a:xfrm>
          <a:prstGeom prst="rect">
            <a:avLst/>
          </a:prstGeom>
          <a:noFill/>
          <a:ln>
            <a:noFill/>
          </a:ln>
          <a:effectLst>
            <a:outerShdw blurRad="76200" dist="63500" dir="5040000" algn="tl" rotWithShape="0">
              <a:srgbClr val="000000">
                <a:alpha val="41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2" name="Picture 4" descr="C:\Documents and Settings\Jill Solomon\My Documents\My Pictures\K &amp; G 6e\Trademark symbol.jpg"/>
          <p:cNvPicPr>
            <a:picLocks noChangeAspect="1" noChangeArrowheads="1"/>
          </p:cNvPicPr>
          <p:nvPr/>
        </p:nvPicPr>
        <p:blipFill rotWithShape="1">
          <a:blip r:embed="rId4">
            <a:extLst>
              <a:ext uri="{28A0092B-C50C-407E-A947-70E740481C1C}">
                <a14:useLocalDpi xmlns:a14="http://schemas.microsoft.com/office/drawing/2010/main" val="0"/>
              </a:ext>
            </a:extLst>
          </a:blip>
          <a:srcRect l="8297" r="226" b="2"/>
          <a:stretch/>
        </p:blipFill>
        <p:spPr bwMode="auto">
          <a:xfrm>
            <a:off x="6249933" y="2336873"/>
            <a:ext cx="1572473" cy="1718959"/>
          </a:xfrm>
          <a:prstGeom prst="rect">
            <a:avLst/>
          </a:prstGeom>
          <a:noFill/>
          <a:ln>
            <a:noFill/>
          </a:ln>
          <a:effectLst>
            <a:outerShdw blurRad="76200" dist="63500" dir="5040000" algn="tl" rotWithShape="0">
              <a:srgbClr val="000000">
                <a:alpha val="41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4" name="Picture 6" descr="C:\Documents and Settings\Jill Solomon\My Documents\My Pictures\K &amp; G 6e\registered symbol.jpg"/>
          <p:cNvPicPr>
            <a:picLocks noChangeAspect="1" noChangeArrowheads="1"/>
          </p:cNvPicPr>
          <p:nvPr/>
        </p:nvPicPr>
        <p:blipFill rotWithShape="1">
          <a:blip r:embed="rId5">
            <a:extLst>
              <a:ext uri="{28A0092B-C50C-407E-A947-70E740481C1C}">
                <a14:useLocalDpi xmlns:a14="http://schemas.microsoft.com/office/drawing/2010/main" val="0"/>
              </a:ext>
            </a:extLst>
          </a:blip>
          <a:srcRect l="4104" r="4414" b="-3"/>
          <a:stretch/>
        </p:blipFill>
        <p:spPr bwMode="auto">
          <a:xfrm>
            <a:off x="6249933" y="4217553"/>
            <a:ext cx="1572473" cy="1718959"/>
          </a:xfrm>
          <a:prstGeom prst="rect">
            <a:avLst/>
          </a:prstGeom>
          <a:noFill/>
          <a:ln>
            <a:noFill/>
          </a:ln>
          <a:effectLst>
            <a:outerShdw blurRad="76200" dist="63500" dir="5040000" algn="tl" rotWithShape="0">
              <a:srgbClr val="000000">
                <a:alpha val="41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358157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55305" name="Rectangle 55304">
            <a:extLst>
              <a:ext uri="{FF2B5EF4-FFF2-40B4-BE49-F238E27FC236}">
                <a16:creationId xmlns:a16="http://schemas.microsoft.com/office/drawing/2014/main" id="{B2A773CA-28F4-49C2-BFA3-49A5867C7A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61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307" name="Picture 55306">
            <a:extLst>
              <a:ext uri="{FF2B5EF4-FFF2-40B4-BE49-F238E27FC236}">
                <a16:creationId xmlns:a16="http://schemas.microsoft.com/office/drawing/2014/main" id="{5D7C72BA-4476-4E4B-BC37-9A75FD0C5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5309" name="Rectangle 55308">
            <a:extLst>
              <a:ext uri="{FF2B5EF4-FFF2-40B4-BE49-F238E27FC236}">
                <a16:creationId xmlns:a16="http://schemas.microsoft.com/office/drawing/2014/main" id="{3009A16D-868B-4145-BBC6-555098537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83395" y="0"/>
            <a:ext cx="56647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311" name="Picture 55310">
            <a:extLst>
              <a:ext uri="{FF2B5EF4-FFF2-40B4-BE49-F238E27FC236}">
                <a16:creationId xmlns:a16="http://schemas.microsoft.com/office/drawing/2014/main" id="{3992EB33-38E1-4175-8EE2-9BB8CC159C7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0" y="5006045"/>
            <a:ext cx="3723894" cy="144668"/>
          </a:xfrm>
          <a:prstGeom prst="rect">
            <a:avLst/>
          </a:prstGeom>
        </p:spPr>
      </p:pic>
      <p:sp>
        <p:nvSpPr>
          <p:cNvPr id="55313" name="Rectangle 55312">
            <a:extLst>
              <a:ext uri="{FF2B5EF4-FFF2-40B4-BE49-F238E27FC236}">
                <a16:creationId xmlns:a16="http://schemas.microsoft.com/office/drawing/2014/main" id="{2DCAE5CF-5D29-4779-83E1-BDB64E4F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8764"/>
            <a:ext cx="3723424"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5298" name="Rectangle 2"/>
          <p:cNvSpPr>
            <a:spLocks noGrp="1" noChangeArrowheads="1"/>
          </p:cNvSpPr>
          <p:nvPr>
            <p:ph type="title"/>
          </p:nvPr>
        </p:nvSpPr>
        <p:spPr>
          <a:xfrm>
            <a:off x="510240" y="2063262"/>
            <a:ext cx="2804460" cy="2661052"/>
          </a:xfrm>
        </p:spPr>
        <p:txBody>
          <a:bodyPr>
            <a:normAutofit/>
          </a:bodyPr>
          <a:lstStyle/>
          <a:p>
            <a:pPr algn="r" eaLnBrk="1" hangingPunct="1"/>
            <a:r>
              <a:rPr lang="tr-TR" altLang="en-US" sz="3800">
                <a:ea typeface="ＭＳ Ｐゴシック" pitchFamily="34" charset="-128"/>
              </a:rPr>
              <a:t>Avantajları</a:t>
            </a:r>
            <a:endParaRPr lang="en-US" altLang="en-US" sz="3800">
              <a:ea typeface="ＭＳ Ｐゴシック" pitchFamily="34" charset="-128"/>
            </a:endParaRPr>
          </a:p>
        </p:txBody>
      </p:sp>
      <p:graphicFrame>
        <p:nvGraphicFramePr>
          <p:cNvPr id="55303" name="Rectangle 3">
            <a:extLst>
              <a:ext uri="{FF2B5EF4-FFF2-40B4-BE49-F238E27FC236}">
                <a16:creationId xmlns:a16="http://schemas.microsoft.com/office/drawing/2014/main" id="{24F90F78-36CC-7299-A562-BA5C56580BA5}"/>
              </a:ext>
            </a:extLst>
          </p:cNvPr>
          <p:cNvGraphicFramePr>
            <a:graphicFrameLocks noGrp="1"/>
          </p:cNvGraphicFramePr>
          <p:nvPr>
            <p:ph idx="1"/>
            <p:extLst>
              <p:ext uri="{D42A27DB-BD31-4B8C-83A1-F6EECF244321}">
                <p14:modId xmlns:p14="http://schemas.microsoft.com/office/powerpoint/2010/main" val="2456331212"/>
              </p:ext>
            </p:extLst>
          </p:nvPr>
        </p:nvGraphicFramePr>
        <p:xfrm>
          <a:off x="3963591" y="639763"/>
          <a:ext cx="4695825" cy="5578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345400951"/>
      </p:ext>
    </p:extLst>
  </p:cSld>
  <p:clrMapOvr>
    <a:masterClrMapping/>
  </p:clrMapOvr>
</p:sld>
</file>

<file path=ppt/theme/theme1.xml><?xml version="1.0" encoding="utf-8"?>
<a:theme xmlns:a="http://schemas.openxmlformats.org/drawingml/2006/main" name="Berlin">
  <a:themeElements>
    <a:clrScheme name="Kırmızı">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ppt/theme/theme2.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3723</TotalTime>
  <Words>28143</Words>
  <Application>Microsoft Office PowerPoint</Application>
  <PresentationFormat>Ekran Gösterisi (4:3)</PresentationFormat>
  <Paragraphs>2130</Paragraphs>
  <Slides>431</Slides>
  <Notes>113</Notes>
  <HiddenSlides>0</HiddenSlides>
  <MMClips>0</MMClips>
  <ScaleCrop>false</ScaleCrop>
  <HeadingPairs>
    <vt:vector size="6" baseType="variant">
      <vt:variant>
        <vt:lpstr>Kullanılan Yazı Tipleri</vt:lpstr>
      </vt:variant>
      <vt:variant>
        <vt:i4>11</vt:i4>
      </vt:variant>
      <vt:variant>
        <vt:lpstr>Tema</vt:lpstr>
      </vt:variant>
      <vt:variant>
        <vt:i4>1</vt:i4>
      </vt:variant>
      <vt:variant>
        <vt:lpstr>Slayt Başlıkları</vt:lpstr>
      </vt:variant>
      <vt:variant>
        <vt:i4>431</vt:i4>
      </vt:variant>
    </vt:vector>
  </HeadingPairs>
  <TitlesOfParts>
    <vt:vector size="443" baseType="lpstr">
      <vt:lpstr>Arial</vt:lpstr>
      <vt:lpstr>Arial Black</vt:lpstr>
      <vt:lpstr>Bookman Old Style</vt:lpstr>
      <vt:lpstr>Calibri</vt:lpstr>
      <vt:lpstr>Geneva</vt:lpstr>
      <vt:lpstr>Monotype Sorts</vt:lpstr>
      <vt:lpstr>Palatino</vt:lpstr>
      <vt:lpstr>Tahoma</vt:lpstr>
      <vt:lpstr>Times New Roman</vt:lpstr>
      <vt:lpstr>Trebuchet MS</vt:lpstr>
      <vt:lpstr>Wingdings</vt:lpstr>
      <vt:lpstr>Berlin</vt:lpstr>
      <vt:lpstr>ULUSLARARASI PAZARLAMA</vt:lpstr>
      <vt:lpstr>Giriş</vt:lpstr>
      <vt:lpstr>Giriş</vt:lpstr>
      <vt:lpstr>Uluslararasılaşma</vt:lpstr>
      <vt:lpstr>Uluslararasılaşma</vt:lpstr>
      <vt:lpstr>Uluslararasılaşma</vt:lpstr>
      <vt:lpstr>Uluslararası Pazarlama</vt:lpstr>
      <vt:lpstr>Uluslararası Pazarlama</vt:lpstr>
      <vt:lpstr>Uluslararası Pazarlama</vt:lpstr>
      <vt:lpstr>Uluslararası Pazarlama</vt:lpstr>
      <vt:lpstr>Uluslararası Pazarlamanın Özellikleri</vt:lpstr>
      <vt:lpstr>Uluslararası Pazarlamanın Özellikleri</vt:lpstr>
      <vt:lpstr>Niçin İşletmeler Uluslararasılaşmak İster?</vt:lpstr>
      <vt:lpstr>Niçin İşletmeler Uluslararasılaşmak İster?</vt:lpstr>
      <vt:lpstr>Niçin İşletmeler Uluslararasılaşmak İster?</vt:lpstr>
      <vt:lpstr>Uluslararası Pazarlama Türleri</vt:lpstr>
      <vt:lpstr>Uluslararası Pazarlama Türleri</vt:lpstr>
      <vt:lpstr>Uluslararası Pazarlama Türleri</vt:lpstr>
      <vt:lpstr>Uluslararası Pazarlama Türleri</vt:lpstr>
      <vt:lpstr>Uluslararası Pazarlama Türleri</vt:lpstr>
      <vt:lpstr>Uluslararası Pazarlama Türleri</vt:lpstr>
      <vt:lpstr>Uluslararası Pazarlamanın Avantajları</vt:lpstr>
      <vt:lpstr>Uluslararası Pazarlamanın Avantajları</vt:lpstr>
      <vt:lpstr>Uluslararası Pazarlamanın Avantajları</vt:lpstr>
      <vt:lpstr>Uluslararası Pazarlamanın Avantajları</vt:lpstr>
      <vt:lpstr>Uluslararası Pazarlamanın Avantajları</vt:lpstr>
      <vt:lpstr>Uluslararası Pazarlamanın Dezavantajları</vt:lpstr>
      <vt:lpstr>Uluslararası Pazarlamanın Dezavantajları</vt:lpstr>
      <vt:lpstr>Uluslararası Pazarlamanın Dezavantajları</vt:lpstr>
      <vt:lpstr>Kürese Düşün Yerel Davran Global Localization (Glokal)</vt:lpstr>
      <vt:lpstr>Standartlaşma mı? Adaptasyon mu?</vt:lpstr>
      <vt:lpstr>Uluslararası Pazarlama Süreci</vt:lpstr>
      <vt:lpstr>Uluslararası Pazarlama Süreci</vt:lpstr>
      <vt:lpstr>Uluslararası Pazarlama Süreci</vt:lpstr>
      <vt:lpstr>1-Pazar Potansiyeli ve Büyümesi</vt:lpstr>
      <vt:lpstr>1-Pazar Potansiyeli ve Büyümesi</vt:lpstr>
      <vt:lpstr>1-Pazar Potansiyeli ve Büyümesi</vt:lpstr>
      <vt:lpstr>1-Pazar Potansiyeli ve Büyümesi</vt:lpstr>
      <vt:lpstr>1-Pazar Potansiyeli ve Büyümesi</vt:lpstr>
      <vt:lpstr>2-Rekabet Durumu ve Rekabet Stratejisinin Oluşturulması</vt:lpstr>
      <vt:lpstr>2-Rekabet Durumu ve Rekabet Stratejisinin Oluşturulması</vt:lpstr>
      <vt:lpstr>2-Rekabet Durumu ve Rekabet Stratejisinin Oluşturulması</vt:lpstr>
      <vt:lpstr>Rekabet Avantajı</vt:lpstr>
      <vt:lpstr>Porter’in Beş Kuvvet Modeli</vt:lpstr>
      <vt:lpstr>Porter’in Beş Kuvvet Modeli</vt:lpstr>
      <vt:lpstr>Porter’in Beş Kuvvet Modeli</vt:lpstr>
      <vt:lpstr>Porter’in Beş Kuvvet Modeli</vt:lpstr>
      <vt:lpstr>Ülke Temelli Avantajlar</vt:lpstr>
      <vt:lpstr>Ülke Temelli Avantajlar</vt:lpstr>
      <vt:lpstr>Ülke Temelli Avantajlar</vt:lpstr>
      <vt:lpstr>Ülke Orijini Etkisi (country-of-origin effect) </vt:lpstr>
      <vt:lpstr>Ülke Orijini Etkisi (country-of-origin effect) </vt:lpstr>
      <vt:lpstr>Firma Temelli Avantajlar</vt:lpstr>
      <vt:lpstr>Firma Temelli Avantajlar</vt:lpstr>
      <vt:lpstr>Firma Temelli Avantajlar</vt:lpstr>
      <vt:lpstr>Firma Temelli Avantajlar</vt:lpstr>
      <vt:lpstr>Firma Temelli Avantajlar</vt:lpstr>
      <vt:lpstr>Yönetim Anlayışları</vt:lpstr>
      <vt:lpstr>Yönetim Anlayışları</vt:lpstr>
      <vt:lpstr>Yönetim Anlayışları</vt:lpstr>
      <vt:lpstr>PowerPoint Sunusu</vt:lpstr>
      <vt:lpstr> GATT (General Agreement on Tariffs and Trade) </vt:lpstr>
      <vt:lpstr>The World Trade Organization</vt:lpstr>
      <vt:lpstr>İmtiyazlı Ticaret Anlaşmaları</vt:lpstr>
      <vt:lpstr>Serbest Ticaret Bölgeleri</vt:lpstr>
      <vt:lpstr>Gümrük Birliği</vt:lpstr>
      <vt:lpstr>Ekonomik Birlikler</vt:lpstr>
      <vt:lpstr>Ekonomik Birlikler</vt:lpstr>
      <vt:lpstr>North America—NAFTA Kuzey Amerika Ülkeleri Serbest Ticaret Anlaşması </vt:lpstr>
      <vt:lpstr>  Politik ve Hukuki Çevre Analizi</vt:lpstr>
      <vt:lpstr>PowerPoint Sunusu</vt:lpstr>
      <vt:lpstr>Politik Çevre ve Risk</vt:lpstr>
      <vt:lpstr>Politik Risk</vt:lpstr>
      <vt:lpstr>Vergiler</vt:lpstr>
      <vt:lpstr>Yabancı Firmalara Yönelik Uygulamalar</vt:lpstr>
      <vt:lpstr>Yabancı Firmalara Yönelik Uygulamalar</vt:lpstr>
      <vt:lpstr>Sosyo-Kültürel  Çevre Analizi </vt:lpstr>
      <vt:lpstr>PowerPoint Sunusu</vt:lpstr>
      <vt:lpstr>Toplum ve Kültür</vt:lpstr>
      <vt:lpstr>PowerPoint Sunusu</vt:lpstr>
      <vt:lpstr>Maddi ve maddi olmayan kültür</vt:lpstr>
      <vt:lpstr>PowerPoint Sunusu</vt:lpstr>
      <vt:lpstr>Sosyal Kurumlar</vt:lpstr>
      <vt:lpstr>PowerPoint Sunusu</vt:lpstr>
      <vt:lpstr>Hofstede’in Kültürel Boyutları</vt:lpstr>
      <vt:lpstr>Din</vt:lpstr>
      <vt:lpstr>Estetik ve Renkler</vt:lpstr>
      <vt:lpstr>PowerPoint Sunusu</vt:lpstr>
      <vt:lpstr>Renklerin Anlamı</vt:lpstr>
      <vt:lpstr>Beslenme Tercihleri</vt:lpstr>
      <vt:lpstr>PowerPoint Sunusu</vt:lpstr>
      <vt:lpstr>Dil ve İletişim</vt:lpstr>
      <vt:lpstr>Pazarlama Uygulamaları</vt:lpstr>
      <vt:lpstr> </vt:lpstr>
      <vt:lpstr>Giriş</vt:lpstr>
      <vt:lpstr>Pazara Giriş Stratejilerinin Yatırım Maliyetleri</vt:lpstr>
      <vt:lpstr>Hangi Stratejiyi Kullanmalıyız?</vt:lpstr>
      <vt:lpstr>Lisans Anlaşması</vt:lpstr>
      <vt:lpstr>Avantajları</vt:lpstr>
      <vt:lpstr>Dezavantajları</vt:lpstr>
      <vt:lpstr>Özel Lisans Anlaşmaları</vt:lpstr>
      <vt:lpstr>Başarısı için gerekli sorular</vt:lpstr>
      <vt:lpstr>Doğrudan Yabancı Yatırımlar </vt:lpstr>
      <vt:lpstr>Joint Ventures  (Ortak Girişim)</vt:lpstr>
      <vt:lpstr>Ortak Girişim</vt:lpstr>
      <vt:lpstr>Hisse Satın Alma veya Devralma</vt:lpstr>
      <vt:lpstr>  Uluslararası Bilgi Sistemi  ve Pazarlama Araştırmaları</vt:lpstr>
      <vt:lpstr>Giriş</vt:lpstr>
      <vt:lpstr>Uluslararası Pazarlar için Bilgi Teknolojileri</vt:lpstr>
      <vt:lpstr>Müşteri İlişkileri Yönetimi</vt:lpstr>
      <vt:lpstr>Pazarlama Bilgi Kaynakları</vt:lpstr>
      <vt:lpstr>Pazar Araştırmaları</vt:lpstr>
      <vt:lpstr>PowerPoint Sunusu</vt:lpstr>
      <vt:lpstr>Araştırma Sürecindeki Adımlar</vt:lpstr>
      <vt:lpstr>Adım1:  Gerekli Bilginin Tanımlanması</vt:lpstr>
      <vt:lpstr>Adım 2:  Problemin Tanımlanması</vt:lpstr>
      <vt:lpstr>Adım 3:  Analiz Biriminin Seçimi</vt:lpstr>
      <vt:lpstr>PowerPoint Sunusu</vt:lpstr>
      <vt:lpstr>Adım 4:  Verinin var olup-olmadığını incelemek</vt:lpstr>
      <vt:lpstr>Adım 5:  Araştırmanın değerinin belirlenmesi</vt:lpstr>
      <vt:lpstr>Adım 6:  Araştırma Tasarımı ve Veri Toplama</vt:lpstr>
      <vt:lpstr>Adım 6:  Araştırma Tasarımı-Yöntem</vt:lpstr>
      <vt:lpstr>Anket Yöntemi</vt:lpstr>
      <vt:lpstr>Araştırma Yöntemi</vt:lpstr>
      <vt:lpstr>Örnekleme</vt:lpstr>
      <vt:lpstr>Adım 7:  Verilerin Analizi</vt:lpstr>
      <vt:lpstr>Bulguların Sunumu</vt:lpstr>
      <vt:lpstr> Pazarlama Karması Kararları ‘Think globally, act locally’ </vt:lpstr>
      <vt:lpstr>Pazarlama Karması Kararları  Pazar bölümlendirme, hedef pazarın seçimi ve konumlandırma</vt:lpstr>
      <vt:lpstr>PowerPoint Sunusu</vt:lpstr>
      <vt:lpstr>PowerPoint Sunusu</vt:lpstr>
      <vt:lpstr>Uluslararası Pazar Bölümlendirme</vt:lpstr>
      <vt:lpstr>Demografik Bölümlendirme</vt:lpstr>
      <vt:lpstr>Demografik Gerçekler ve Trendler</vt:lpstr>
      <vt:lpstr>Demografik Gerçekler ve Trendler</vt:lpstr>
      <vt:lpstr>Gelire ve Nüfusa göre bölümlendirme</vt:lpstr>
      <vt:lpstr>Yaşa Göre Bölümlendirme</vt:lpstr>
      <vt:lpstr>Cinsiyete Göre Bölümlendirme</vt:lpstr>
      <vt:lpstr>Psikografik Bölümlendirme</vt:lpstr>
      <vt:lpstr>Davranışsal Bölümlendirme</vt:lpstr>
      <vt:lpstr>Fayda Bölümlendirmesi</vt:lpstr>
      <vt:lpstr>Pazar Potansiyelinin Değerlendirilmesi</vt:lpstr>
      <vt:lpstr>Pazar Potansiyelinin Değerlendirilmesi</vt:lpstr>
      <vt:lpstr>Mevcut Pazar Bölümünün Büyüklüğü ve Büyüme Potansiyeli</vt:lpstr>
      <vt:lpstr>Potansiyel Rekabet</vt:lpstr>
      <vt:lpstr>Uygunluk</vt:lpstr>
      <vt:lpstr>Hedef Pazarın Seçim Çerçevesi </vt:lpstr>
      <vt:lpstr>Ürün-Pazar Profilinin Oluşturulması için 9 Soru</vt:lpstr>
      <vt:lpstr>Hedef Pazar Stratejileri</vt:lpstr>
      <vt:lpstr>Hedef Pazar Stratejileri</vt:lpstr>
      <vt:lpstr>Konumlandırma</vt:lpstr>
      <vt:lpstr>Konumlandırma Stratejileri</vt:lpstr>
      <vt:lpstr>Uluslararası Pazarlamada Markalama ve Ürün Kararları</vt:lpstr>
      <vt:lpstr>Ürün Kararları</vt:lpstr>
      <vt:lpstr>Ürün Kararları</vt:lpstr>
      <vt:lpstr>Ürün Kararları</vt:lpstr>
      <vt:lpstr>Alıcı Odaklılık</vt:lpstr>
      <vt:lpstr>Marka</vt:lpstr>
      <vt:lpstr>Marka Değeri (Denkliği)</vt:lpstr>
      <vt:lpstr>Marka Değerinin Faydaları</vt:lpstr>
      <vt:lpstr>Yerel Ürünler ve Markalar</vt:lpstr>
      <vt:lpstr>Küresel Ürünler ve Markalar</vt:lpstr>
      <vt:lpstr>Küresel Ürünler ve Markalar</vt:lpstr>
      <vt:lpstr>Küresel Ürünler ve Markalar</vt:lpstr>
      <vt:lpstr>Küresel Marka Özellikleri</vt:lpstr>
      <vt:lpstr>Markalama Stratejileri</vt:lpstr>
      <vt:lpstr>Küresel Marka Geliştirme</vt:lpstr>
      <vt:lpstr>Küresel Marka Geliştirme</vt:lpstr>
      <vt:lpstr>Marka Elemanı Olarak Ülke Menşei (Country of Origin) </vt:lpstr>
      <vt:lpstr>Ambalajlama</vt:lpstr>
      <vt:lpstr>PowerPoint Sunusu</vt:lpstr>
      <vt:lpstr>Etiketleme ve Ürün Garantileri</vt:lpstr>
      <vt:lpstr>Estetik</vt:lpstr>
      <vt:lpstr>Uluslararası Pazarlamada Stratejiler</vt:lpstr>
      <vt:lpstr> Fiyat Kararları</vt:lpstr>
      <vt:lpstr>Fiyatlandırma</vt:lpstr>
      <vt:lpstr>PowerPoint Sunusu</vt:lpstr>
      <vt:lpstr>Temel Fiyatlandırma Kararları</vt:lpstr>
      <vt:lpstr>Uluslararası Fiyat Amaçları ve Stratejileri</vt:lpstr>
      <vt:lpstr>Uluslararası Fiyat Amaçları ve Stratejileri</vt:lpstr>
      <vt:lpstr>Pazarın kaymağını alma ve finansal amaçlar</vt:lpstr>
      <vt:lpstr>Pazarın derinliğine girme ve uzun vadeli finansal amaçlar</vt:lpstr>
      <vt:lpstr>Hedef maliyetleme süreci</vt:lpstr>
      <vt:lpstr>İthalat sürecindeki fiyat artışları</vt:lpstr>
      <vt:lpstr>Maliyete dayalı fiyatlandırma</vt:lpstr>
      <vt:lpstr>U.S. Dollar vs. Japanese Yen</vt:lpstr>
      <vt:lpstr>Enflasyonist çevre</vt:lpstr>
      <vt:lpstr>Devlet Kontrolleri, Sübvansiyonlar, and Düzenlemeler</vt:lpstr>
      <vt:lpstr>Rekabetçi Davranış</vt:lpstr>
      <vt:lpstr>Adaptasyon mu Standartlaşma mı?</vt:lpstr>
      <vt:lpstr>PowerPoint Sunusu</vt:lpstr>
      <vt:lpstr>PowerPoint Sunusu</vt:lpstr>
      <vt:lpstr>    Uluslararası Pazarlamada  Pazarlama İletişimi    </vt:lpstr>
      <vt:lpstr>Pazarlama İletişimi</vt:lpstr>
      <vt:lpstr>Pazarlama İletişimi</vt:lpstr>
      <vt:lpstr>Pazarlama İletişimi Süreci</vt:lpstr>
      <vt:lpstr>Pazarlama İletişimi Süreci</vt:lpstr>
      <vt:lpstr>Pazarlama İletişimi Süreci</vt:lpstr>
      <vt:lpstr>Pazarlama İletişimi Süreci</vt:lpstr>
      <vt:lpstr>Pazarlama İletişimi Süreci</vt:lpstr>
      <vt:lpstr>Pazarlama İletişimi Süreci</vt:lpstr>
      <vt:lpstr>Pazarlama İletişimi Süreci</vt:lpstr>
      <vt:lpstr>Pazarlama İletişimi Süreci</vt:lpstr>
      <vt:lpstr>Pazarlama İletişimi Araçları</vt:lpstr>
      <vt:lpstr>Pazarlama İletişimi Araçları</vt:lpstr>
      <vt:lpstr>Pazarlama İletişimi Araçları</vt:lpstr>
      <vt:lpstr>Pazarlama İletişimi Araçları</vt:lpstr>
      <vt:lpstr>Pazarlama İletişimi Araçları</vt:lpstr>
      <vt:lpstr>Pazarlama İletişimi Araçları</vt:lpstr>
      <vt:lpstr>Pazarlama İletişimi Araçları</vt:lpstr>
      <vt:lpstr>Pazarlama İletişimi Araçları</vt:lpstr>
      <vt:lpstr>Pazarlama İletişimi Araçları</vt:lpstr>
      <vt:lpstr>   Uluslararası Pazarlama Kanalları ve Fiziksel Dağıtım</vt:lpstr>
      <vt:lpstr>Amaçlar</vt:lpstr>
      <vt:lpstr>Dağıtım Kanalları</vt:lpstr>
      <vt:lpstr>Teknolojik Değişim</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ULUSLARARASI PAZARLAMADA MARKA</vt:lpstr>
      <vt:lpstr>Markanın Özellikleri </vt:lpstr>
      <vt:lpstr>Markanın Özellikleri </vt:lpstr>
      <vt:lpstr>Markanın Özellikleri </vt:lpstr>
      <vt:lpstr>Markanın Özellikleri </vt:lpstr>
      <vt:lpstr>Markanın Faydaları </vt:lpstr>
      <vt:lpstr>Üreticiler Açısından Faydaları </vt:lpstr>
      <vt:lpstr>Üreticiler Açısından Faydaları </vt:lpstr>
      <vt:lpstr>Üreticiler Açısından Faydaları </vt:lpstr>
      <vt:lpstr>Üreticiler Açısından Faydaları </vt:lpstr>
      <vt:lpstr>Aracılar (Satıcılar) Açısından Faydaları</vt:lpstr>
      <vt:lpstr>Aracılar (Satıcılar) Açısından Faydaları</vt:lpstr>
      <vt:lpstr>Müşteriler Açısından Faydaları</vt:lpstr>
      <vt:lpstr>Müşteriler Açısından Faydaları</vt:lpstr>
      <vt:lpstr>Müşteriler Açısından Faydaları</vt:lpstr>
      <vt:lpstr>Müşteriler Açısından Faydaları</vt:lpstr>
      <vt:lpstr>Marka Stratejileri Kararları</vt:lpstr>
      <vt:lpstr>Marka Stratejileri Kararları</vt:lpstr>
      <vt:lpstr>PowerPoint Sunusu</vt:lpstr>
      <vt:lpstr>Marka Kimliği</vt:lpstr>
      <vt:lpstr>Marka Kimliği</vt:lpstr>
      <vt:lpstr>Marka Kimliği</vt:lpstr>
      <vt:lpstr>Marka Kimliği</vt:lpstr>
      <vt:lpstr>Marka Kimliği</vt:lpstr>
      <vt:lpstr>Marka Kimliğinin Faydaları</vt:lpstr>
      <vt:lpstr>Güçlü Bir Marka Kimliği Oluşturmak İçin Kullanılan Araçlar</vt:lpstr>
      <vt:lpstr>Güçlü Bir Marka Kimliği Oluşturmak İçin Kullanılan Araçlar</vt:lpstr>
      <vt:lpstr>Marka Konumlandırma</vt:lpstr>
      <vt:lpstr>Marka Konumlandırma</vt:lpstr>
      <vt:lpstr>İyi Bir Marka Konumlandırmasının Faydaları</vt:lpstr>
      <vt:lpstr>İyi Bir Marka Konumlandırmasının Faydaları</vt:lpstr>
      <vt:lpstr>Marka İsmi Seçimi</vt:lpstr>
      <vt:lpstr>İyi Bir Marka İsminde Olması Gereken Özellikler</vt:lpstr>
      <vt:lpstr>İyi Bir Marka İsminde Olması Gereken Özellikler</vt:lpstr>
      <vt:lpstr>İyi Bir Marka İsminde Olması Gereken Özellikler</vt:lpstr>
      <vt:lpstr>İyi Bir Marka İsminde Olması Gereken Özellikler</vt:lpstr>
      <vt:lpstr>İyi Bir Marka İsminde Olması Gereken Özellikler</vt:lpstr>
      <vt:lpstr>Marka Sembolü Unsurları</vt:lpstr>
      <vt:lpstr>Marka Sembolü Unsurları</vt:lpstr>
      <vt:lpstr>Marka Sembolü Unsurları</vt:lpstr>
      <vt:lpstr>PowerPoint Sunusu</vt:lpstr>
      <vt:lpstr>Marka ve Renkler</vt:lpstr>
      <vt:lpstr>Marka ve Renkler</vt:lpstr>
      <vt:lpstr>Marka Çeşitleri</vt:lpstr>
      <vt:lpstr>Marka Çeşitleri</vt:lpstr>
      <vt:lpstr>Marka Çeşitleri</vt:lpstr>
      <vt:lpstr>Marka Çeşitleri</vt:lpstr>
      <vt:lpstr>Marka Çeşitleri</vt:lpstr>
      <vt:lpstr>Marka Çeşitleri</vt:lpstr>
      <vt:lpstr>Marka Çeşitleri</vt:lpstr>
      <vt:lpstr>Marka Çeşitleri</vt:lpstr>
      <vt:lpstr>Marka Çeşitleri</vt:lpstr>
      <vt:lpstr>Marka Çeşitleri</vt:lpstr>
      <vt:lpstr>Marka Çeşitleri</vt:lpstr>
      <vt:lpstr>Marka Çeşitleri</vt:lpstr>
      <vt:lpstr>Marka Denkliği-Değeri</vt:lpstr>
      <vt:lpstr>Marka Denkliği-Değeri</vt:lpstr>
      <vt:lpstr>Marka Denkliği-Değeri</vt:lpstr>
      <vt:lpstr>Marka Denkliği-Değeri</vt:lpstr>
      <vt:lpstr>Marka Denkliği Bileşenleri</vt:lpstr>
      <vt:lpstr>Algılanan Kalite</vt:lpstr>
      <vt:lpstr>Algılanan Kalite</vt:lpstr>
      <vt:lpstr>Algılanan Kalite</vt:lpstr>
      <vt:lpstr>Marka Farkındalığı</vt:lpstr>
      <vt:lpstr>Marka Farkındalığı</vt:lpstr>
      <vt:lpstr>Marka Farkındalığı</vt:lpstr>
      <vt:lpstr>Marka Farkındalığı</vt:lpstr>
      <vt:lpstr>Marka Farkındalığı Oluşturmak İçin Yapılması Gerekenler</vt:lpstr>
      <vt:lpstr>Marka Farkındalığının Faydaları</vt:lpstr>
      <vt:lpstr>Marka Çağrışımları</vt:lpstr>
      <vt:lpstr>Marka Sadakati</vt:lpstr>
      <vt:lpstr>Marka Sadakati</vt:lpstr>
      <vt:lpstr>Marka Sadakati</vt:lpstr>
      <vt:lpstr>Marka Sadakati</vt:lpstr>
      <vt:lpstr>Müşteriler Açısından Faydaları</vt:lpstr>
      <vt:lpstr>İşletmeler Açısından Faydaları</vt:lpstr>
      <vt:lpstr>İşletmelerin Uyguladıkları Marka Sadakati Geliştirme Programları</vt:lpstr>
      <vt:lpstr>İşletmelerin Uyguladıkları Marka Sadakati Geliştirme Programları</vt:lpstr>
      <vt:lpstr>İşletmelerin Uyguladıkları Marka Sadakati Geliştirme Programları</vt:lpstr>
      <vt:lpstr>Marka Sadakati Geliştirme Programlarının Amaçları</vt:lpstr>
      <vt:lpstr>Başlıca Marka Sadakati Geliştirme Programları</vt:lpstr>
      <vt:lpstr>Başlıca Marka Sadakati Geliştirme Programları</vt:lpstr>
      <vt:lpstr>Başlıca Marka Sadakati Geliştirme Programları</vt:lpstr>
      <vt:lpstr>Başlıca Marka Sadakati Geliştirme Programları</vt:lpstr>
      <vt:lpstr>Marka Sadakati Geliştirme Programlarının Başarılı Olması İçin Yapılması Gerekenler</vt:lpstr>
      <vt:lpstr>Marka Sadakati Geliştirme Programlarının Başarılı Olması İçin Yapılması Gerekenler</vt:lpstr>
      <vt:lpstr>Markanın Tescili ve Hukuki Korunması</vt:lpstr>
      <vt:lpstr>Markanın Tescili ve Hukuki Korunması</vt:lpstr>
      <vt:lpstr>Markanın Tescili ve Hukuki Korunması</vt:lpstr>
      <vt:lpstr>Markanın Tescili ve Hukuki Korunması</vt:lpstr>
      <vt:lpstr>ULUSLARARASI PAZARLAMADA TÜKETİCİ DAVRANIŞI</vt:lpstr>
      <vt:lpstr>TÜKETİCİ KARAR ÇEŞİTLERİ</vt:lpstr>
      <vt:lpstr>Alışılmış Karar Alma Eylemi</vt:lpstr>
      <vt:lpstr>Alışılmış Karar Alma Eylemi</vt:lpstr>
      <vt:lpstr>Marka Sadakatine Yönelik Satın Almaları</vt:lpstr>
      <vt:lpstr>Yeniden Satın Almalar</vt:lpstr>
      <vt:lpstr>Sınırlı Karar Alma Eylemi</vt:lpstr>
      <vt:lpstr>Kapsamlı Karar Alma Eylemi</vt:lpstr>
      <vt:lpstr>Kapsamlı Karar Alma Eylemi</vt:lpstr>
      <vt:lpstr>TÜKETİCİ KARAR ALMA SÜRECİNİN AŞAMALARI</vt:lpstr>
      <vt:lpstr>Sorunun Belirlenmesi</vt:lpstr>
      <vt:lpstr>Sorunun Belirlenmesi</vt:lpstr>
      <vt:lpstr>Sorunun Belirlenmesi</vt:lpstr>
      <vt:lpstr>Bilgi Araştırması</vt:lpstr>
      <vt:lpstr>Bilgi Araştırması</vt:lpstr>
      <vt:lpstr>İçsel Araştırma</vt:lpstr>
      <vt:lpstr>Dışsal Araştırma</vt:lpstr>
      <vt:lpstr>Seçeneklerin Değerlendirilmesi</vt:lpstr>
      <vt:lpstr>Seçeneklerin Değerlendirilmesi</vt:lpstr>
      <vt:lpstr>Satın Alma</vt:lpstr>
      <vt:lpstr>Satın Alma Sonrası Değerlendirme</vt:lpstr>
      <vt:lpstr>Satın Alma Sonrası Değerlendirme</vt:lpstr>
      <vt:lpstr>Satın Alma Sonrası Değerlendirme</vt:lpstr>
      <vt:lpstr>Tüketici Davranışının Oluşumunu Etkileyen Çevresel ve Bireysel Faktörler</vt:lpstr>
      <vt:lpstr>Tüketici Davranışının Oluşumunu Etkileyen Çevresel ve Bireysel Faktörler</vt:lpstr>
      <vt:lpstr>Tüketici Davranışının Oluşumunu Etkileyen Çevresel Faktörler</vt:lpstr>
      <vt:lpstr>Kültür</vt:lpstr>
      <vt:lpstr>Kültür</vt:lpstr>
      <vt:lpstr>Kültürün özellikleri nelerdir? </vt:lpstr>
      <vt:lpstr>Kültürün özellikleri nelerdir? </vt:lpstr>
      <vt:lpstr>Kültürün özellikleri nelerdir? </vt:lpstr>
      <vt:lpstr>Kültürün özellikleri nelerdir? </vt:lpstr>
      <vt:lpstr>Kültür nasıl öğrenilir?</vt:lpstr>
      <vt:lpstr>Kültür nasıl öğrenilir?</vt:lpstr>
      <vt:lpstr>Kültür öğeleri </vt:lpstr>
      <vt:lpstr>Kültür öğeleri </vt:lpstr>
      <vt:lpstr>Alt kültür </vt:lpstr>
      <vt:lpstr>Alt kültür </vt:lpstr>
      <vt:lpstr>Alt kültür </vt:lpstr>
      <vt:lpstr>Alt kültür </vt:lpstr>
      <vt:lpstr>Kültür ve alt kültürün tüketici davranışının oluşumundaki rolü</vt:lpstr>
      <vt:lpstr>Kültür ve alt kültürün tüketici davranışının oluşumundaki rolü</vt:lpstr>
      <vt:lpstr>Kültür ve alt kültürün tüketici davranışının oluşumundaki rolü</vt:lpstr>
      <vt:lpstr>Kültür ve alt kültürün tüketici davranışının oluşumundaki rolü</vt:lpstr>
      <vt:lpstr>Kültür ve alt kültürün tüketici davranışının oluşumundaki rolü</vt:lpstr>
      <vt:lpstr>Grup</vt:lpstr>
      <vt:lpstr>Grup nedir? </vt:lpstr>
      <vt:lpstr>Grupların sınıflandırılması</vt:lpstr>
      <vt:lpstr>Grupların sınıflandırılması</vt:lpstr>
      <vt:lpstr>Grup özellikleri</vt:lpstr>
      <vt:lpstr>Grup özellikleri</vt:lpstr>
      <vt:lpstr>Grup özellikleri</vt:lpstr>
      <vt:lpstr>Grup özellikleri</vt:lpstr>
      <vt:lpstr>Danışma grubu</vt:lpstr>
      <vt:lpstr>Danışma grubu</vt:lpstr>
      <vt:lpstr>Danışma grubu</vt:lpstr>
      <vt:lpstr>Grupların tüketici davranışının oluşumundaki rolü </vt:lpstr>
      <vt:lpstr>Aile</vt:lpstr>
      <vt:lpstr>Aile</vt:lpstr>
      <vt:lpstr>Aile nedir?</vt:lpstr>
      <vt:lpstr>Ailenin işlevleri</vt:lpstr>
      <vt:lpstr>Ailenin işlevleri</vt:lpstr>
      <vt:lpstr>Ailenin işlevleri</vt:lpstr>
      <vt:lpstr>Aile yaşam eğrisi</vt:lpstr>
      <vt:lpstr>Aile yaşam eğrisi</vt:lpstr>
      <vt:lpstr>Aile yaşam eğrisi</vt:lpstr>
      <vt:lpstr>Aile yaşam eğrisi</vt:lpstr>
      <vt:lpstr>Ailenin tüketici davranışının oluşumundaki rolü</vt:lpstr>
      <vt:lpstr>Ailenin tüketici davranışının oluşumundaki rolü</vt:lpstr>
      <vt:lpstr>Toplumsal Sınıflar</vt:lpstr>
      <vt:lpstr>Toplumsal sınıfların tüketici davranışının oluşumu üzerine etkisi</vt:lpstr>
      <vt:lpstr>Toplumsal sınıfların tüketici davranışının oluşumu üzerine etkisi</vt:lpstr>
      <vt:lpstr>Toplumsal sınıfların tüketici davranışının oluşumu üzerine etkisi</vt:lpstr>
      <vt:lpstr>Toplumsal sınıfların tüketici davranışının oluşumu üzerine etkisi</vt:lpstr>
      <vt:lpstr>TÜKETİCİ DAVRANIŞININ OLUŞUMUNU ETKİLEYEN BİREYSEL FAKTÖRLER</vt:lpstr>
      <vt:lpstr>Kişilik ve Yaşam Biçimi</vt:lpstr>
      <vt:lpstr>Kişilik nedir? </vt:lpstr>
      <vt:lpstr>Kişiliğin oluşumu</vt:lpstr>
      <vt:lpstr>Kişilik özellikleri</vt:lpstr>
      <vt:lpstr>Kişilik özellikleri</vt:lpstr>
      <vt:lpstr>Tutumlar</vt:lpstr>
      <vt:lpstr>Tutum nedir?</vt:lpstr>
      <vt:lpstr>Tutumun bileşenleri </vt:lpstr>
      <vt:lpstr>Tutumun bileşenleri </vt:lpstr>
      <vt:lpstr>Tutumların oluşumunu etkileyen faktörler</vt:lpstr>
      <vt:lpstr>Tutumların oluşumunu etkileyen faktörler</vt:lpstr>
      <vt:lpstr>Tutumların oluşumunu etkileyen faktörler</vt:lpstr>
      <vt:lpstr>Tüketim davranışının oluşumunda tutumların rolü</vt:lpstr>
      <vt:lpstr>Güdülenme ve Değer</vt:lpstr>
      <vt:lpstr>Güdülenme nedir?</vt:lpstr>
      <vt:lpstr>Güdülenme nedir?</vt:lpstr>
      <vt:lpstr>Güdülenme nedir?</vt:lpstr>
      <vt:lpstr>Öğrenme</vt:lpstr>
      <vt:lpstr>Öğrenme nedir? </vt:lpstr>
      <vt:lpstr>Öğrenme nedir? </vt:lpstr>
      <vt:lpstr>Öğrenme nedir? </vt:lpstr>
      <vt:lpstr>Öğrenme nedir? </vt:lpstr>
      <vt:lpstr>Öğrenme nedir? </vt:lpstr>
      <vt:lpstr>Öğrenmenin tüketim davranışının oluşumundaki rolü </vt:lpstr>
      <vt:lpstr>Algılama </vt:lpstr>
      <vt:lpstr>Algılama nedir? </vt:lpstr>
      <vt:lpstr>Algılama nedir? </vt:lpstr>
      <vt:lpstr>Tüketim davranışının oluşumunda algılamanın rolü </vt:lpstr>
      <vt:lpstr>Tüketici Satın Alma Kararının Oluşumu</vt:lpstr>
      <vt:lpstr>Durumsal Etkiler</vt:lpstr>
      <vt:lpstr>Fiziksel Etkiler</vt:lpstr>
      <vt:lpstr>Sosyal Ortam</vt:lpstr>
      <vt:lpstr>Zaman</vt:lpstr>
      <vt:lpstr>Amaç</vt:lpstr>
      <vt:lpstr>Duygusal Durum</vt:lpstr>
      <vt:lpstr>Kolaylaştırıcı Unsurlar</vt:lpstr>
      <vt:lpstr>Kolaylaştırıcı Unsurlar</vt:lpstr>
      <vt:lpstr>Algılanan Satın Alma Riski</vt:lpstr>
      <vt:lpstr>Marka Sadakati</vt:lpstr>
      <vt:lpstr>Satın Alma İlgilenimi</vt:lpstr>
      <vt:lpstr>Ürün İlgilenimi</vt:lpstr>
    </vt:vector>
  </TitlesOfParts>
  <Company>Aibu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pc</dc:creator>
  <cp:lastModifiedBy>Sertaç Çifci</cp:lastModifiedBy>
  <cp:revision>573</cp:revision>
  <dcterms:created xsi:type="dcterms:W3CDTF">2010-09-21T08:00:05Z</dcterms:created>
  <dcterms:modified xsi:type="dcterms:W3CDTF">2022-07-18T09:39:44Z</dcterms:modified>
</cp:coreProperties>
</file>